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notesSlides/notesSlide2.xml" ContentType="application/vnd.openxmlformats-officedocument.presentationml.notesSlide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notesSlides/notesSlide3.xml" ContentType="application/vnd.openxmlformats-officedocument.presentationml.notesSlide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65" r:id="rId1"/>
  </p:sldMasterIdLst>
  <p:notesMasterIdLst>
    <p:notesMasterId r:id="rId53"/>
  </p:notesMasterIdLst>
  <p:handoutMasterIdLst>
    <p:handoutMasterId r:id="rId54"/>
  </p:handoutMasterIdLst>
  <p:sldIdLst>
    <p:sldId id="2979" r:id="rId2"/>
    <p:sldId id="3055" r:id="rId3"/>
    <p:sldId id="2744" r:id="rId4"/>
    <p:sldId id="3056" r:id="rId5"/>
    <p:sldId id="3057" r:id="rId6"/>
    <p:sldId id="1731" r:id="rId7"/>
    <p:sldId id="3058" r:id="rId8"/>
    <p:sldId id="2211" r:id="rId9"/>
    <p:sldId id="2208" r:id="rId10"/>
    <p:sldId id="2999" r:id="rId11"/>
    <p:sldId id="3000" r:id="rId12"/>
    <p:sldId id="1833" r:id="rId13"/>
    <p:sldId id="1863" r:id="rId14"/>
    <p:sldId id="1835" r:id="rId15"/>
    <p:sldId id="2214" r:id="rId16"/>
    <p:sldId id="285" r:id="rId17"/>
    <p:sldId id="2752" r:id="rId18"/>
    <p:sldId id="2754" r:id="rId19"/>
    <p:sldId id="2755" r:id="rId20"/>
    <p:sldId id="1748" r:id="rId21"/>
    <p:sldId id="1750" r:id="rId22"/>
    <p:sldId id="2756" r:id="rId23"/>
    <p:sldId id="2430" r:id="rId24"/>
    <p:sldId id="2998" r:id="rId25"/>
    <p:sldId id="1838" r:id="rId26"/>
    <p:sldId id="2215" r:id="rId27"/>
    <p:sldId id="2757" r:id="rId28"/>
    <p:sldId id="3001" r:id="rId29"/>
    <p:sldId id="2623" r:id="rId30"/>
    <p:sldId id="1719" r:id="rId31"/>
    <p:sldId id="2625" r:id="rId32"/>
    <p:sldId id="2626" r:id="rId33"/>
    <p:sldId id="1855" r:id="rId34"/>
    <p:sldId id="3060" r:id="rId35"/>
    <p:sldId id="1815" r:id="rId36"/>
    <p:sldId id="1814" r:id="rId37"/>
    <p:sldId id="1816" r:id="rId38"/>
    <p:sldId id="2761" r:id="rId39"/>
    <p:sldId id="1747" r:id="rId40"/>
    <p:sldId id="2750" r:id="rId41"/>
    <p:sldId id="2991" r:id="rId42"/>
    <p:sldId id="1813" r:id="rId43"/>
    <p:sldId id="1796" r:id="rId44"/>
    <p:sldId id="1787" r:id="rId45"/>
    <p:sldId id="1803" r:id="rId46"/>
    <p:sldId id="1804" r:id="rId47"/>
    <p:sldId id="1758" r:id="rId48"/>
    <p:sldId id="3059" r:id="rId49"/>
    <p:sldId id="2218" r:id="rId50"/>
    <p:sldId id="1805" r:id="rId51"/>
    <p:sldId id="1806" r:id="rId5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753F"/>
    <a:srgbClr val="A6FB79"/>
    <a:srgbClr val="D0D0D0"/>
    <a:srgbClr val="2C895B"/>
    <a:srgbClr val="A6FCA9"/>
    <a:srgbClr val="D5FDA9"/>
    <a:srgbClr val="F37440"/>
    <a:srgbClr val="F3E9D5"/>
    <a:srgbClr val="788965"/>
    <a:srgbClr val="7382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9DCAF9ED-07DC-4A11-8D7F-57B35C25682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352"/>
    <p:restoredTop sz="97532"/>
  </p:normalViewPr>
  <p:slideViewPr>
    <p:cSldViewPr snapToGrid="0" snapToObjects="1">
      <p:cViewPr varScale="1">
        <p:scale>
          <a:sx n="107" d="100"/>
          <a:sy n="107" d="100"/>
        </p:scale>
        <p:origin x="1164" y="90"/>
      </p:cViewPr>
      <p:guideLst>
        <p:guide orient="horz" pos="2136"/>
        <p:guide pos="3840"/>
      </p:guideLst>
    </p:cSldViewPr>
  </p:slideViewPr>
  <p:outlineViewPr>
    <p:cViewPr>
      <p:scale>
        <a:sx n="33" d="100"/>
        <a:sy n="33" d="100"/>
      </p:scale>
      <p:origin x="0" y="-137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56" d="100"/>
        <a:sy n="156" d="100"/>
      </p:scale>
      <p:origin x="0" y="0"/>
    </p:cViewPr>
  </p:sorterViewPr>
  <p:notesViewPr>
    <p:cSldViewPr snapToGrid="0" snapToObjects="1">
      <p:cViewPr varScale="1">
        <p:scale>
          <a:sx n="113" d="100"/>
          <a:sy n="113" d="100"/>
        </p:scale>
        <p:origin x="5008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A87AE45-7D9C-AF4B-9127-07A37BCC0B4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Arial Regular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1D4BF13-FEF8-6847-BD1B-D751112DA7D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869856-63EF-664B-B6D1-4347CEFEB312}" type="datetimeFigureOut">
              <a:rPr lang="en-US" smtClean="0">
                <a:latin typeface="Arial Regular"/>
              </a:rPr>
              <a:t>4/28/2024</a:t>
            </a:fld>
            <a:endParaRPr lang="en-US">
              <a:latin typeface="Arial Regular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4FBDD7-16D6-054A-8A98-281A3B7C508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>
              <a:latin typeface="Arial Regular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2406F2-82FA-EB49-BDED-F186357D5D1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DCF472-C139-3E41-873F-842C077DA286}" type="slidenum">
              <a:rPr lang="en-US" smtClean="0">
                <a:latin typeface="Arial Regular"/>
              </a:rPr>
              <a:t>‹#›</a:t>
            </a:fld>
            <a:endParaRPr lang="en-US">
              <a:latin typeface="Arial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06829261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rial Regular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rial Regular"/>
              </a:defRPr>
            </a:lvl1pPr>
          </a:lstStyle>
          <a:p>
            <a:fld id="{C7103FDF-5845-2441-8890-D723FF5A85D0}" type="datetimeFigureOut">
              <a:rPr lang="en-US" smtClean="0"/>
              <a:pPr/>
              <a:t>4/28/2024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rial Regular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rial Regular"/>
              </a:defRPr>
            </a:lvl1pPr>
          </a:lstStyle>
          <a:p>
            <a:fld id="{FFDCFA53-E6C0-FD4E-82A8-4284543D796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00106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9590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4001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2060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Walking Arizona: February 2018">
            <a:extLst>
              <a:ext uri="{FF2B5EF4-FFF2-40B4-BE49-F238E27FC236}">
                <a16:creationId xmlns:a16="http://schemas.microsoft.com/office/drawing/2014/main" id="{B4D9118A-DBFC-DC98-6997-9578A7F33A6F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48425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9ACDF3-7909-7F4D-9ED4-6F2AFF5FE89F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587375" y="1729154"/>
            <a:ext cx="3273425" cy="4481146"/>
          </a:xfrm>
        </p:spPr>
        <p:txBody>
          <a:bodyPr/>
          <a:lstStyle>
            <a:lvl1pPr marL="230188" indent="-230188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1800">
                <a:solidFill>
                  <a:schemeClr val="tx2"/>
                </a:solidFill>
              </a:defRPr>
            </a:lvl1pPr>
            <a:lvl2pPr marL="461963" indent="-222250">
              <a:lnSpc>
                <a:spcPct val="90000"/>
              </a:lnSpc>
              <a:spcBef>
                <a:spcPts val="500"/>
              </a:spcBef>
              <a:tabLst/>
              <a:defRPr sz="1800">
                <a:solidFill>
                  <a:schemeClr val="tx2"/>
                </a:solidFill>
              </a:defRPr>
            </a:lvl2pPr>
            <a:lvl3pPr marL="690563" indent="-177800">
              <a:lnSpc>
                <a:spcPct val="90000"/>
              </a:lnSpc>
              <a:spcBef>
                <a:spcPts val="500"/>
              </a:spcBef>
              <a:tabLst/>
              <a:defRPr>
                <a:solidFill>
                  <a:schemeClr val="tx2"/>
                </a:solidFill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02A41B34-1B59-0E48-A253-A7B35CA14A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71B82E3-D306-D645-8BF6-703EE52D6634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4208144" y="1729154"/>
            <a:ext cx="3273425" cy="4481146"/>
          </a:xfrm>
        </p:spPr>
        <p:txBody>
          <a:bodyPr/>
          <a:lstStyle>
            <a:lvl1pPr marL="230188" indent="-230188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1800">
                <a:solidFill>
                  <a:schemeClr val="tx2"/>
                </a:solidFill>
              </a:defRPr>
            </a:lvl1pPr>
            <a:lvl2pPr marL="461963" indent="-222250">
              <a:lnSpc>
                <a:spcPct val="90000"/>
              </a:lnSpc>
              <a:spcBef>
                <a:spcPts val="500"/>
              </a:spcBef>
              <a:tabLst/>
              <a:defRPr sz="1800">
                <a:solidFill>
                  <a:schemeClr val="tx2"/>
                </a:solidFill>
              </a:defRPr>
            </a:lvl2pPr>
            <a:lvl3pPr marL="690563" indent="-177800">
              <a:lnSpc>
                <a:spcPct val="90000"/>
              </a:lnSpc>
              <a:spcBef>
                <a:spcPts val="500"/>
              </a:spcBef>
              <a:tabLst/>
              <a:defRPr>
                <a:solidFill>
                  <a:schemeClr val="tx2"/>
                </a:solidFill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0256D42C-B49D-8445-B1DA-DD261C5504EC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7829657" y="1729154"/>
            <a:ext cx="3273425" cy="4481146"/>
          </a:xfrm>
        </p:spPr>
        <p:txBody>
          <a:bodyPr/>
          <a:lstStyle>
            <a:lvl1pPr marL="230188" indent="-230188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1800">
                <a:solidFill>
                  <a:schemeClr val="tx2"/>
                </a:solidFill>
              </a:defRPr>
            </a:lvl1pPr>
            <a:lvl2pPr marL="461963" indent="-222250">
              <a:lnSpc>
                <a:spcPct val="90000"/>
              </a:lnSpc>
              <a:spcBef>
                <a:spcPts val="500"/>
              </a:spcBef>
              <a:tabLst/>
              <a:defRPr sz="1800">
                <a:solidFill>
                  <a:schemeClr val="tx2"/>
                </a:solidFill>
              </a:defRPr>
            </a:lvl2pPr>
            <a:lvl3pPr marL="690563" indent="-177800">
              <a:lnSpc>
                <a:spcPct val="90000"/>
              </a:lnSpc>
              <a:spcBef>
                <a:spcPts val="500"/>
              </a:spcBef>
              <a:tabLst/>
              <a:defRPr>
                <a:solidFill>
                  <a:schemeClr val="tx2"/>
                </a:solidFill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EDBF9AF2-FEB3-7349-9371-958557A5E5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7375" y="1303491"/>
            <a:ext cx="3273315" cy="3719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Subhead Title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6213987E-622A-AB46-832A-1833AAF9D73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08254" y="1303491"/>
            <a:ext cx="3273315" cy="3719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Subhead Title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1B69AF3B-2FA6-3642-B6BE-BC6255BD16B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829133" y="1303491"/>
            <a:ext cx="3273315" cy="3719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Subhead Title</a:t>
            </a:r>
          </a:p>
        </p:txBody>
      </p:sp>
    </p:spTree>
    <p:extLst>
      <p:ext uri="{BB962C8B-B14F-4D97-AF65-F5344CB8AC3E}">
        <p14:creationId xmlns:p14="http://schemas.microsoft.com/office/powerpoint/2010/main" val="29175341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 + Description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CE69F076-E5A4-8649-9256-A017674C48B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6741" y="3683276"/>
            <a:ext cx="3273315" cy="3719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Subhead Title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02A41B34-1B59-0E48-A253-A7B35CA14A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C1FF28EB-1C03-C244-8DB5-F43F19BFAAE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208199" y="3683276"/>
            <a:ext cx="3273315" cy="3719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Subhead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C4A33F0C-2A4A-C44C-8AED-C993C2AD447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829657" y="3683276"/>
            <a:ext cx="3273426" cy="3719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Subhead Title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C4FAB04-B57D-404F-994F-1800028DAD8F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586741" y="2052471"/>
            <a:ext cx="2422978" cy="162511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</a:defRPr>
            </a:lvl1pPr>
          </a:lstStyle>
          <a:p>
            <a:r>
              <a:rPr lang="en-US"/>
              <a:t>Drag image here or click the icon to prompt image insert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AFCC7F69-FFA1-3542-890F-D40A1F2C95C1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207246" y="2052471"/>
            <a:ext cx="2422978" cy="162511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</a:defRPr>
            </a:lvl1pPr>
          </a:lstStyle>
          <a:p>
            <a:r>
              <a:rPr lang="en-US"/>
              <a:t>Drag image here or click the icon to prompt image insert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0835A66D-ABBD-FD48-B00D-86E260F0114B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7829657" y="2052471"/>
            <a:ext cx="2422978" cy="162511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</a:defRPr>
            </a:lvl1pPr>
          </a:lstStyle>
          <a:p>
            <a:r>
              <a:rPr lang="en-US"/>
              <a:t>Drag image here or click the icon to prompt image insert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496DDA35-21BC-254F-BE07-6B2D68F127A2}"/>
              </a:ext>
            </a:extLst>
          </p:cNvPr>
          <p:cNvSpPr>
            <a:spLocks noGrp="1"/>
          </p:cNvSpPr>
          <p:nvPr>
            <p:ph sz="quarter" idx="27"/>
          </p:nvPr>
        </p:nvSpPr>
        <p:spPr>
          <a:xfrm>
            <a:off x="587375" y="4060920"/>
            <a:ext cx="3273425" cy="2149379"/>
          </a:xfrm>
        </p:spPr>
        <p:txBody>
          <a:bodyPr/>
          <a:lstStyle>
            <a:lvl1pPr marL="230188" indent="-230188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1800">
                <a:solidFill>
                  <a:schemeClr val="tx2"/>
                </a:solidFill>
              </a:defRPr>
            </a:lvl1pPr>
            <a:lvl2pPr marL="461963" indent="-222250">
              <a:lnSpc>
                <a:spcPct val="90000"/>
              </a:lnSpc>
              <a:spcBef>
                <a:spcPts val="500"/>
              </a:spcBef>
              <a:tabLst/>
              <a:defRPr sz="1800">
                <a:solidFill>
                  <a:schemeClr val="tx2"/>
                </a:solidFill>
              </a:defRPr>
            </a:lvl2pPr>
            <a:lvl3pPr marL="690563" indent="-177800">
              <a:lnSpc>
                <a:spcPct val="90000"/>
              </a:lnSpc>
              <a:spcBef>
                <a:spcPts val="500"/>
              </a:spcBef>
              <a:tabLst/>
              <a:defRPr>
                <a:solidFill>
                  <a:schemeClr val="tx2"/>
                </a:solidFill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F779E0CB-EA55-D645-8276-3397462D86F4}"/>
              </a:ext>
            </a:extLst>
          </p:cNvPr>
          <p:cNvSpPr>
            <a:spLocks noGrp="1"/>
          </p:cNvSpPr>
          <p:nvPr>
            <p:ph sz="quarter" idx="28"/>
          </p:nvPr>
        </p:nvSpPr>
        <p:spPr>
          <a:xfrm>
            <a:off x="4208089" y="4060920"/>
            <a:ext cx="3273425" cy="2149379"/>
          </a:xfrm>
        </p:spPr>
        <p:txBody>
          <a:bodyPr/>
          <a:lstStyle>
            <a:lvl1pPr marL="230188" indent="-230188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1800">
                <a:solidFill>
                  <a:schemeClr val="tx2"/>
                </a:solidFill>
              </a:defRPr>
            </a:lvl1pPr>
            <a:lvl2pPr marL="461963" indent="-222250">
              <a:lnSpc>
                <a:spcPct val="90000"/>
              </a:lnSpc>
              <a:spcBef>
                <a:spcPts val="500"/>
              </a:spcBef>
              <a:tabLst/>
              <a:defRPr sz="1800">
                <a:solidFill>
                  <a:schemeClr val="tx2"/>
                </a:solidFill>
              </a:defRPr>
            </a:lvl2pPr>
            <a:lvl3pPr marL="690563" indent="-177800">
              <a:lnSpc>
                <a:spcPct val="90000"/>
              </a:lnSpc>
              <a:spcBef>
                <a:spcPts val="500"/>
              </a:spcBef>
              <a:tabLst/>
              <a:defRPr>
                <a:solidFill>
                  <a:schemeClr val="tx2"/>
                </a:solidFill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B76E58CC-E290-3741-9EE5-12B900DC062A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7829658" y="4060920"/>
            <a:ext cx="3273425" cy="2149379"/>
          </a:xfrm>
        </p:spPr>
        <p:txBody>
          <a:bodyPr/>
          <a:lstStyle>
            <a:lvl1pPr marL="230188" indent="-230188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1800">
                <a:solidFill>
                  <a:schemeClr val="tx2"/>
                </a:solidFill>
              </a:defRPr>
            </a:lvl1pPr>
            <a:lvl2pPr marL="461963" indent="-222250">
              <a:lnSpc>
                <a:spcPct val="90000"/>
              </a:lnSpc>
              <a:spcBef>
                <a:spcPts val="500"/>
              </a:spcBef>
              <a:tabLst/>
              <a:defRPr sz="1800">
                <a:solidFill>
                  <a:schemeClr val="tx2"/>
                </a:solidFill>
              </a:defRPr>
            </a:lvl2pPr>
            <a:lvl3pPr marL="690563" indent="-177800">
              <a:lnSpc>
                <a:spcPct val="90000"/>
              </a:lnSpc>
              <a:spcBef>
                <a:spcPts val="500"/>
              </a:spcBef>
              <a:tabLst/>
              <a:defRPr>
                <a:solidFill>
                  <a:schemeClr val="tx2"/>
                </a:solidFill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BF0A7E6C-F96D-174D-AA27-A836523FA9D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740" y="1120581"/>
            <a:ext cx="10516342" cy="4796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25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Subtitle Placeholder</a:t>
            </a:r>
          </a:p>
        </p:txBody>
      </p:sp>
    </p:spTree>
    <p:extLst>
      <p:ext uri="{BB962C8B-B14F-4D97-AF65-F5344CB8AC3E}">
        <p14:creationId xmlns:p14="http://schemas.microsoft.com/office/powerpoint/2010/main" val="21300557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ep process char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uppieren 6">
            <a:extLst>
              <a:ext uri="{FF2B5EF4-FFF2-40B4-BE49-F238E27FC236}">
                <a16:creationId xmlns:a16="http://schemas.microsoft.com/office/drawing/2014/main" id="{0E350D8E-F3C0-CA4B-AAEA-810E02ADAD8E}"/>
              </a:ext>
            </a:extLst>
          </p:cNvPr>
          <p:cNvGrpSpPr/>
          <p:nvPr userDrawn="1"/>
        </p:nvGrpSpPr>
        <p:grpSpPr>
          <a:xfrm>
            <a:off x="587877" y="2056686"/>
            <a:ext cx="10480915" cy="4148046"/>
            <a:chOff x="540000" y="1618968"/>
            <a:chExt cx="11263321" cy="4457700"/>
          </a:xfrm>
        </p:grpSpPr>
        <p:grpSp>
          <p:nvGrpSpPr>
            <p:cNvPr id="72" name="TIMELINE">
              <a:extLst>
                <a:ext uri="{FF2B5EF4-FFF2-40B4-BE49-F238E27FC236}">
                  <a16:creationId xmlns:a16="http://schemas.microsoft.com/office/drawing/2014/main" id="{C1D6EE86-9A6C-0F45-BE85-2AFA67CD214C}"/>
                </a:ext>
              </a:extLst>
            </p:cNvPr>
            <p:cNvGrpSpPr/>
            <p:nvPr/>
          </p:nvGrpSpPr>
          <p:grpSpPr bwMode="gray">
            <a:xfrm>
              <a:off x="540000" y="3591297"/>
              <a:ext cx="11263321" cy="520049"/>
              <a:chOff x="540000" y="3400125"/>
              <a:chExt cx="11263321" cy="520049"/>
            </a:xfrm>
          </p:grpSpPr>
          <p:sp>
            <p:nvSpPr>
              <p:cNvPr id="79" name="Arrow 1">
                <a:extLst>
                  <a:ext uri="{FF2B5EF4-FFF2-40B4-BE49-F238E27FC236}">
                    <a16:creationId xmlns:a16="http://schemas.microsoft.com/office/drawing/2014/main" id="{6CBC12B2-7E56-1845-BB60-CFBF61363775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540000" y="3400126"/>
                <a:ext cx="2088517" cy="520048"/>
              </a:xfrm>
              <a:prstGeom prst="homePlate">
                <a:avLst>
                  <a:gd name="adj" fmla="val 36314"/>
                </a:avLst>
              </a:prstGeom>
              <a:solidFill>
                <a:schemeClr val="tx1">
                  <a:lumMod val="20000"/>
                  <a:lumOff val="80000"/>
                </a:schemeClr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lIns="216000" tIns="108000" rIns="108000" bIns="108000" anchor="ctr">
                <a:noAutofit/>
              </a:bodyPr>
              <a:lstStyle/>
              <a:p>
                <a:pPr defTabSz="601266" eaLnBrk="0" hangingPunct="0"/>
                <a:r>
                  <a:rPr lang="en-US" sz="1500" b="1">
                    <a:solidFill>
                      <a:schemeClr val="tx2"/>
                    </a:solidFill>
                    <a:cs typeface="Arial" charset="0"/>
                  </a:rPr>
                  <a:t>STEP 1</a:t>
                </a:r>
              </a:p>
            </p:txBody>
          </p:sp>
          <p:sp>
            <p:nvSpPr>
              <p:cNvPr id="80" name="Arrow 2">
                <a:extLst>
                  <a:ext uri="{FF2B5EF4-FFF2-40B4-BE49-F238E27FC236}">
                    <a16:creationId xmlns:a16="http://schemas.microsoft.com/office/drawing/2014/main" id="{B4A6569F-2922-DF4A-B892-DEACBC595652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2374960" y="3400126"/>
                <a:ext cx="2088517" cy="520048"/>
              </a:xfrm>
              <a:prstGeom prst="chevron">
                <a:avLst>
                  <a:gd name="adj" fmla="val 35094"/>
                </a:avLst>
              </a:prstGeom>
              <a:solidFill>
                <a:schemeClr val="tx1">
                  <a:lumMod val="40000"/>
                  <a:lumOff val="60000"/>
                </a:schemeClr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lIns="216000" tIns="108000" rIns="108000" bIns="108000" anchor="ctr">
                <a:noAutofit/>
              </a:bodyPr>
              <a:lstStyle/>
              <a:p>
                <a:pPr defTabSz="601266" eaLnBrk="0" hangingPunct="0"/>
                <a:r>
                  <a:rPr lang="en-US" sz="1500" b="1">
                    <a:solidFill>
                      <a:schemeClr val="tx2"/>
                    </a:solidFill>
                    <a:cs typeface="Arial" charset="0"/>
                  </a:rPr>
                  <a:t>STEP 2</a:t>
                </a:r>
              </a:p>
            </p:txBody>
          </p:sp>
          <p:sp>
            <p:nvSpPr>
              <p:cNvPr id="81" name="Arrow 3">
                <a:extLst>
                  <a:ext uri="{FF2B5EF4-FFF2-40B4-BE49-F238E27FC236}">
                    <a16:creationId xmlns:a16="http://schemas.microsoft.com/office/drawing/2014/main" id="{46B5FD33-6012-3B48-AD49-306382B33E7B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4209922" y="3400126"/>
                <a:ext cx="2088517" cy="520048"/>
              </a:xfrm>
              <a:prstGeom prst="chevron">
                <a:avLst>
                  <a:gd name="adj" fmla="val 35094"/>
                </a:avLst>
              </a:prstGeom>
              <a:solidFill>
                <a:schemeClr val="tx1">
                  <a:lumMod val="60000"/>
                  <a:lumOff val="40000"/>
                </a:schemeClr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lIns="216000" tIns="108000" rIns="108000" bIns="108000" anchor="ctr">
                <a:noAutofit/>
              </a:bodyPr>
              <a:lstStyle/>
              <a:p>
                <a:pPr defTabSz="601266" eaLnBrk="0" hangingPunct="0"/>
                <a:r>
                  <a:rPr lang="en-US" sz="1500" b="1">
                    <a:solidFill>
                      <a:schemeClr val="tx2"/>
                    </a:solidFill>
                    <a:cs typeface="Arial" charset="0"/>
                  </a:rPr>
                  <a:t>STEP 3</a:t>
                </a:r>
              </a:p>
            </p:txBody>
          </p:sp>
          <p:sp>
            <p:nvSpPr>
              <p:cNvPr id="82" name="Arrow 4">
                <a:extLst>
                  <a:ext uri="{FF2B5EF4-FFF2-40B4-BE49-F238E27FC236}">
                    <a16:creationId xmlns:a16="http://schemas.microsoft.com/office/drawing/2014/main" id="{4BBD97CF-C378-C447-97A9-6453F083952B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6044882" y="3400126"/>
                <a:ext cx="2088517" cy="520048"/>
              </a:xfrm>
              <a:prstGeom prst="chevron">
                <a:avLst>
                  <a:gd name="adj" fmla="val 35094"/>
                </a:avLst>
              </a:prstGeom>
              <a:solidFill>
                <a:schemeClr val="tx1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lIns="216000" tIns="108000" rIns="108000" bIns="108000" anchor="ctr">
                <a:noAutofit/>
              </a:bodyPr>
              <a:lstStyle/>
              <a:p>
                <a:pPr defTabSz="601266" eaLnBrk="0" hangingPunct="0"/>
                <a:r>
                  <a:rPr lang="en-US" sz="1500" b="1">
                    <a:solidFill>
                      <a:schemeClr val="bg1"/>
                    </a:solidFill>
                    <a:cs typeface="Arial" charset="0"/>
                  </a:rPr>
                  <a:t>STEP 4</a:t>
                </a:r>
              </a:p>
            </p:txBody>
          </p:sp>
          <p:sp>
            <p:nvSpPr>
              <p:cNvPr id="83" name="Arrow 5">
                <a:extLst>
                  <a:ext uri="{FF2B5EF4-FFF2-40B4-BE49-F238E27FC236}">
                    <a16:creationId xmlns:a16="http://schemas.microsoft.com/office/drawing/2014/main" id="{4E377499-6375-3D42-B65B-67CCC1FE4075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7879844" y="3400126"/>
                <a:ext cx="2088517" cy="520048"/>
              </a:xfrm>
              <a:prstGeom prst="chevron">
                <a:avLst>
                  <a:gd name="adj" fmla="val 35094"/>
                </a:avLst>
              </a:prstGeom>
              <a:solidFill>
                <a:schemeClr val="tx1">
                  <a:lumMod val="75000"/>
                </a:schemeClr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lIns="216000" tIns="108000" rIns="108000" bIns="108000" anchor="ctr">
                <a:noAutofit/>
              </a:bodyPr>
              <a:lstStyle/>
              <a:p>
                <a:pPr defTabSz="601266" eaLnBrk="0" hangingPunct="0"/>
                <a:r>
                  <a:rPr lang="en-US" sz="1500" b="1">
                    <a:solidFill>
                      <a:schemeClr val="bg1"/>
                    </a:solidFill>
                    <a:cs typeface="Arial" charset="0"/>
                  </a:rPr>
                  <a:t>STEP 5</a:t>
                </a:r>
              </a:p>
            </p:txBody>
          </p:sp>
          <p:sp>
            <p:nvSpPr>
              <p:cNvPr id="84" name="Arrow 6">
                <a:extLst>
                  <a:ext uri="{FF2B5EF4-FFF2-40B4-BE49-F238E27FC236}">
                    <a16:creationId xmlns:a16="http://schemas.microsoft.com/office/drawing/2014/main" id="{F89FBF72-02DE-CB41-B801-D1CD5371B605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9714804" y="3400125"/>
                <a:ext cx="2088517" cy="520048"/>
              </a:xfrm>
              <a:prstGeom prst="chevron">
                <a:avLst>
                  <a:gd name="adj" fmla="val 35094"/>
                </a:avLst>
              </a:prstGeom>
              <a:solidFill>
                <a:schemeClr val="tx2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lIns="216000" tIns="108000" rIns="108000" bIns="108000" anchor="ctr">
                <a:noAutofit/>
              </a:bodyPr>
              <a:lstStyle/>
              <a:p>
                <a:pPr defTabSz="601266" eaLnBrk="0" hangingPunct="0"/>
                <a:r>
                  <a:rPr lang="en-US" sz="1500" b="1">
                    <a:solidFill>
                      <a:schemeClr val="bg1"/>
                    </a:solidFill>
                    <a:cs typeface="Arial" charset="0"/>
                  </a:rPr>
                  <a:t>STEP 6</a:t>
                </a:r>
              </a:p>
            </p:txBody>
          </p:sp>
        </p:grpSp>
        <p:sp>
          <p:nvSpPr>
            <p:cNvPr id="73" name="Line">
              <a:extLst>
                <a:ext uri="{FF2B5EF4-FFF2-40B4-BE49-F238E27FC236}">
                  <a16:creationId xmlns:a16="http://schemas.microsoft.com/office/drawing/2014/main" id="{B61DAF7C-F5FA-CA4D-9673-327185B46F53}"/>
                </a:ext>
              </a:extLst>
            </p:cNvPr>
            <p:cNvSpPr>
              <a:spLocks noChangeShapeType="1"/>
            </p:cNvSpPr>
            <p:nvPr/>
          </p:nvSpPr>
          <p:spPr bwMode="gray">
            <a:xfrm flipV="1">
              <a:off x="540000" y="1618968"/>
              <a:ext cx="0" cy="1704203"/>
            </a:xfrm>
            <a:prstGeom prst="lin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lIns="0" tIns="0" rIns="0" bIns="0">
              <a:noAutofit/>
            </a:bodyPr>
            <a:lstStyle/>
            <a:p>
              <a:endParaRPr lang="en-US" sz="1050">
                <a:solidFill>
                  <a:schemeClr val="accent4"/>
                </a:solidFill>
              </a:endParaRPr>
            </a:p>
          </p:txBody>
        </p:sp>
        <p:sp>
          <p:nvSpPr>
            <p:cNvPr id="74" name="Line">
              <a:extLst>
                <a:ext uri="{FF2B5EF4-FFF2-40B4-BE49-F238E27FC236}">
                  <a16:creationId xmlns:a16="http://schemas.microsoft.com/office/drawing/2014/main" id="{E9B19F07-92B6-5C42-ABB9-F674CE75A242}"/>
                </a:ext>
              </a:extLst>
            </p:cNvPr>
            <p:cNvSpPr>
              <a:spLocks noChangeShapeType="1"/>
            </p:cNvSpPr>
            <p:nvPr/>
          </p:nvSpPr>
          <p:spPr bwMode="gray">
            <a:xfrm flipV="1">
              <a:off x="2374962" y="4381572"/>
              <a:ext cx="0" cy="1695096"/>
            </a:xfrm>
            <a:prstGeom prst="lin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lIns="0" tIns="0" rIns="0" bIns="0">
              <a:noAutofit/>
            </a:bodyPr>
            <a:lstStyle/>
            <a:p>
              <a:endParaRPr lang="en-US" sz="1050">
                <a:solidFill>
                  <a:schemeClr val="accent4"/>
                </a:solidFill>
              </a:endParaRPr>
            </a:p>
          </p:txBody>
        </p:sp>
        <p:sp>
          <p:nvSpPr>
            <p:cNvPr id="75" name="Line">
              <a:extLst>
                <a:ext uri="{FF2B5EF4-FFF2-40B4-BE49-F238E27FC236}">
                  <a16:creationId xmlns:a16="http://schemas.microsoft.com/office/drawing/2014/main" id="{35FCBCBC-F2B9-3543-A9DD-F8CD7B74C5D1}"/>
                </a:ext>
              </a:extLst>
            </p:cNvPr>
            <p:cNvSpPr>
              <a:spLocks noChangeShapeType="1"/>
            </p:cNvSpPr>
            <p:nvPr/>
          </p:nvSpPr>
          <p:spPr bwMode="gray">
            <a:xfrm flipV="1">
              <a:off x="4209922" y="1618969"/>
              <a:ext cx="0" cy="1704202"/>
            </a:xfrm>
            <a:prstGeom prst="lin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lIns="0" tIns="0" rIns="0" bIns="0">
              <a:noAutofit/>
            </a:bodyPr>
            <a:lstStyle/>
            <a:p>
              <a:endParaRPr lang="en-US" sz="1050">
                <a:solidFill>
                  <a:schemeClr val="accent4"/>
                </a:solidFill>
              </a:endParaRPr>
            </a:p>
          </p:txBody>
        </p:sp>
        <p:sp>
          <p:nvSpPr>
            <p:cNvPr id="76" name="Line">
              <a:extLst>
                <a:ext uri="{FF2B5EF4-FFF2-40B4-BE49-F238E27FC236}">
                  <a16:creationId xmlns:a16="http://schemas.microsoft.com/office/drawing/2014/main" id="{68DD63D8-FB93-F845-B7A1-AC1EF3EADD6F}"/>
                </a:ext>
              </a:extLst>
            </p:cNvPr>
            <p:cNvSpPr>
              <a:spLocks noChangeShapeType="1"/>
            </p:cNvSpPr>
            <p:nvPr userDrawn="1"/>
          </p:nvSpPr>
          <p:spPr bwMode="gray">
            <a:xfrm flipV="1">
              <a:off x="7879844" y="1618969"/>
              <a:ext cx="0" cy="1704202"/>
            </a:xfrm>
            <a:prstGeom prst="lin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lIns="0" tIns="0" rIns="0" bIns="0">
              <a:noAutofit/>
            </a:bodyPr>
            <a:lstStyle/>
            <a:p>
              <a:endParaRPr lang="en-US" sz="1050">
                <a:solidFill>
                  <a:schemeClr val="accent4"/>
                </a:solidFill>
              </a:endParaRPr>
            </a:p>
          </p:txBody>
        </p:sp>
        <p:sp>
          <p:nvSpPr>
            <p:cNvPr id="77" name="Line">
              <a:extLst>
                <a:ext uri="{FF2B5EF4-FFF2-40B4-BE49-F238E27FC236}">
                  <a16:creationId xmlns:a16="http://schemas.microsoft.com/office/drawing/2014/main" id="{20FC4EF6-A10C-9A46-B66D-5AE14AA1F8B9}"/>
                </a:ext>
              </a:extLst>
            </p:cNvPr>
            <p:cNvSpPr>
              <a:spLocks noChangeShapeType="1"/>
            </p:cNvSpPr>
            <p:nvPr/>
          </p:nvSpPr>
          <p:spPr bwMode="gray">
            <a:xfrm flipV="1">
              <a:off x="6044883" y="4381572"/>
              <a:ext cx="0" cy="1695096"/>
            </a:xfrm>
            <a:prstGeom prst="lin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lIns="0" tIns="0" rIns="0" bIns="0">
              <a:noAutofit/>
            </a:bodyPr>
            <a:lstStyle/>
            <a:p>
              <a:endParaRPr lang="en-US" sz="1050">
                <a:solidFill>
                  <a:schemeClr val="accent4"/>
                </a:solidFill>
              </a:endParaRPr>
            </a:p>
          </p:txBody>
        </p:sp>
        <p:sp>
          <p:nvSpPr>
            <p:cNvPr id="78" name="Line">
              <a:extLst>
                <a:ext uri="{FF2B5EF4-FFF2-40B4-BE49-F238E27FC236}">
                  <a16:creationId xmlns:a16="http://schemas.microsoft.com/office/drawing/2014/main" id="{B53E7C68-5F8A-074A-8FEF-5E5D36086A2B}"/>
                </a:ext>
              </a:extLst>
            </p:cNvPr>
            <p:cNvSpPr>
              <a:spLocks noChangeShapeType="1"/>
            </p:cNvSpPr>
            <p:nvPr/>
          </p:nvSpPr>
          <p:spPr bwMode="gray">
            <a:xfrm flipV="1">
              <a:off x="9714804" y="4381572"/>
              <a:ext cx="0" cy="1695096"/>
            </a:xfrm>
            <a:prstGeom prst="lin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lIns="0" tIns="0" rIns="0" bIns="0">
              <a:noAutofit/>
            </a:bodyPr>
            <a:lstStyle/>
            <a:p>
              <a:endParaRPr lang="en-US" sz="1050">
                <a:solidFill>
                  <a:schemeClr val="accent4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effectLst/>
              </a:defRPr>
            </a:lvl1pPr>
          </a:lstStyle>
          <a:p>
            <a:r>
              <a:rPr lang="en-US" dirty="0"/>
              <a:t>Page Title Placeholder 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107375-C0EA-E340-A9AC-A77865E20F6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7877" y="2057400"/>
            <a:ext cx="1943438" cy="1416050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>
              <a:lnSpc>
                <a:spcPct val="90000"/>
              </a:lnSpc>
              <a:spcAft>
                <a:spcPts val="750"/>
              </a:spcAft>
              <a:buNone/>
              <a:defRPr sz="1600" b="0">
                <a:solidFill>
                  <a:srgbClr val="737373"/>
                </a:solidFill>
              </a:defRPr>
            </a:lvl1pPr>
            <a:lvl2pPr marL="457200" indent="0">
              <a:buNone/>
              <a:defRPr sz="1600"/>
            </a:lvl2pPr>
          </a:lstStyle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2000" b="1" dirty="0">
                <a:solidFill>
                  <a:srgbClr val="3C3C3B"/>
                </a:solidFill>
              </a:rPr>
              <a:t>Description</a:t>
            </a:r>
          </a:p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1600" dirty="0">
                <a:solidFill>
                  <a:srgbClr val="3C3C3B"/>
                </a:solidFill>
              </a:rPr>
              <a:t>This is a placeholder text. </a:t>
            </a:r>
          </a:p>
        </p:txBody>
      </p:sp>
      <p:sp>
        <p:nvSpPr>
          <p:cNvPr id="65" name="Text Placeholder 3">
            <a:extLst>
              <a:ext uri="{FF2B5EF4-FFF2-40B4-BE49-F238E27FC236}">
                <a16:creationId xmlns:a16="http://schemas.microsoft.com/office/drawing/2014/main" id="{6F15CF82-2CD0-2E4F-B34F-AC86E00A5A1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04177" y="2057400"/>
            <a:ext cx="1943438" cy="1416050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>
              <a:lnSpc>
                <a:spcPct val="90000"/>
              </a:lnSpc>
              <a:spcAft>
                <a:spcPts val="750"/>
              </a:spcAft>
              <a:buNone/>
              <a:defRPr sz="1600" b="0">
                <a:solidFill>
                  <a:srgbClr val="737373"/>
                </a:solidFill>
              </a:defRPr>
            </a:lvl1pPr>
            <a:lvl2pPr marL="457200" indent="0">
              <a:buNone/>
              <a:defRPr sz="1600"/>
            </a:lvl2pPr>
          </a:lstStyle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2000" b="1" dirty="0">
                <a:solidFill>
                  <a:srgbClr val="3C3C3B"/>
                </a:solidFill>
              </a:rPr>
              <a:t>Description</a:t>
            </a:r>
          </a:p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1600" dirty="0">
                <a:solidFill>
                  <a:srgbClr val="3C3C3B"/>
                </a:solidFill>
              </a:rPr>
              <a:t>This is a placeholder text. </a:t>
            </a:r>
          </a:p>
        </p:txBody>
      </p:sp>
      <p:sp>
        <p:nvSpPr>
          <p:cNvPr id="66" name="Text Placeholder 3">
            <a:extLst>
              <a:ext uri="{FF2B5EF4-FFF2-40B4-BE49-F238E27FC236}">
                <a16:creationId xmlns:a16="http://schemas.microsoft.com/office/drawing/2014/main" id="{F4B466D3-DE16-C74A-9FA5-31292178F93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420477" y="2057400"/>
            <a:ext cx="1943438" cy="1416050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>
              <a:lnSpc>
                <a:spcPct val="90000"/>
              </a:lnSpc>
              <a:spcAft>
                <a:spcPts val="750"/>
              </a:spcAft>
              <a:buNone/>
              <a:defRPr sz="1600" b="0">
                <a:solidFill>
                  <a:srgbClr val="737373"/>
                </a:solidFill>
              </a:defRPr>
            </a:lvl1pPr>
            <a:lvl2pPr marL="457200" indent="0">
              <a:buNone/>
              <a:defRPr sz="1600"/>
            </a:lvl2pPr>
          </a:lstStyle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2000" b="1" dirty="0">
                <a:solidFill>
                  <a:srgbClr val="3C3C3B"/>
                </a:solidFill>
              </a:rPr>
              <a:t>Description</a:t>
            </a:r>
          </a:p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1600" dirty="0">
                <a:solidFill>
                  <a:srgbClr val="3C3C3B"/>
                </a:solidFill>
              </a:rPr>
              <a:t>This is a placeholder text. </a:t>
            </a:r>
          </a:p>
        </p:txBody>
      </p:sp>
      <p:sp>
        <p:nvSpPr>
          <p:cNvPr id="67" name="Text Placeholder 3">
            <a:extLst>
              <a:ext uri="{FF2B5EF4-FFF2-40B4-BE49-F238E27FC236}">
                <a16:creationId xmlns:a16="http://schemas.microsoft.com/office/drawing/2014/main" id="{AD72481F-6EA1-0D47-A9D4-5D946615D33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315077" y="4762500"/>
            <a:ext cx="1943438" cy="1416050"/>
          </a:xfrm>
          <a:prstGeom prst="rect">
            <a:avLst/>
          </a:prstGeom>
        </p:spPr>
        <p:txBody>
          <a:bodyPr vert="horz" anchor="b">
            <a:noAutofit/>
          </a:bodyPr>
          <a:lstStyle>
            <a:lvl1pPr marL="0" indent="0">
              <a:lnSpc>
                <a:spcPct val="90000"/>
              </a:lnSpc>
              <a:spcAft>
                <a:spcPts val="750"/>
              </a:spcAft>
              <a:buNone/>
              <a:defRPr sz="1600" b="0">
                <a:solidFill>
                  <a:srgbClr val="737373"/>
                </a:solidFill>
              </a:defRPr>
            </a:lvl1pPr>
            <a:lvl2pPr marL="457200" indent="0">
              <a:buNone/>
              <a:defRPr sz="1600"/>
            </a:lvl2pPr>
          </a:lstStyle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2000" b="1" dirty="0">
                <a:solidFill>
                  <a:srgbClr val="3C3C3B"/>
                </a:solidFill>
              </a:rPr>
              <a:t>Description</a:t>
            </a:r>
          </a:p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1600" dirty="0">
                <a:solidFill>
                  <a:srgbClr val="3C3C3B"/>
                </a:solidFill>
              </a:rPr>
              <a:t>This is a placeholder text. </a:t>
            </a:r>
          </a:p>
        </p:txBody>
      </p:sp>
      <p:sp>
        <p:nvSpPr>
          <p:cNvPr id="68" name="Text Placeholder 3">
            <a:extLst>
              <a:ext uri="{FF2B5EF4-FFF2-40B4-BE49-F238E27FC236}">
                <a16:creationId xmlns:a16="http://schemas.microsoft.com/office/drawing/2014/main" id="{3052959B-018D-4545-8E2B-93429D9EB3F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31377" y="4762500"/>
            <a:ext cx="1943438" cy="1416050"/>
          </a:xfrm>
          <a:prstGeom prst="rect">
            <a:avLst/>
          </a:prstGeom>
        </p:spPr>
        <p:txBody>
          <a:bodyPr vert="horz" anchor="b">
            <a:noAutofit/>
          </a:bodyPr>
          <a:lstStyle>
            <a:lvl1pPr marL="0" indent="0">
              <a:lnSpc>
                <a:spcPct val="90000"/>
              </a:lnSpc>
              <a:spcAft>
                <a:spcPts val="750"/>
              </a:spcAft>
              <a:buNone/>
              <a:defRPr sz="1600" b="0">
                <a:solidFill>
                  <a:srgbClr val="737373"/>
                </a:solidFill>
              </a:defRPr>
            </a:lvl1pPr>
            <a:lvl2pPr marL="457200" indent="0">
              <a:buNone/>
              <a:defRPr sz="1600"/>
            </a:lvl2pPr>
          </a:lstStyle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2000" b="1" dirty="0">
                <a:solidFill>
                  <a:srgbClr val="3C3C3B"/>
                </a:solidFill>
              </a:rPr>
              <a:t>Description</a:t>
            </a:r>
          </a:p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1600" dirty="0">
                <a:solidFill>
                  <a:srgbClr val="3C3C3B"/>
                </a:solidFill>
              </a:rPr>
              <a:t>This is a placeholder text. </a:t>
            </a:r>
          </a:p>
        </p:txBody>
      </p:sp>
      <p:sp>
        <p:nvSpPr>
          <p:cNvPr id="69" name="Text Placeholder 3">
            <a:extLst>
              <a:ext uri="{FF2B5EF4-FFF2-40B4-BE49-F238E27FC236}">
                <a16:creationId xmlns:a16="http://schemas.microsoft.com/office/drawing/2014/main" id="{639A20CE-0D6D-EA4E-997F-B0B0A659F90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147677" y="4762500"/>
            <a:ext cx="1943438" cy="1416050"/>
          </a:xfrm>
          <a:prstGeom prst="rect">
            <a:avLst/>
          </a:prstGeom>
        </p:spPr>
        <p:txBody>
          <a:bodyPr vert="horz" anchor="b">
            <a:noAutofit/>
          </a:bodyPr>
          <a:lstStyle>
            <a:lvl1pPr marL="0" indent="0">
              <a:lnSpc>
                <a:spcPct val="90000"/>
              </a:lnSpc>
              <a:spcAft>
                <a:spcPts val="750"/>
              </a:spcAft>
              <a:buNone/>
              <a:defRPr sz="1600" b="0">
                <a:solidFill>
                  <a:srgbClr val="737373"/>
                </a:solidFill>
              </a:defRPr>
            </a:lvl1pPr>
            <a:lvl2pPr marL="457200" indent="0">
              <a:buNone/>
              <a:defRPr sz="1600"/>
            </a:lvl2pPr>
          </a:lstStyle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2000" b="1" dirty="0">
                <a:solidFill>
                  <a:srgbClr val="3C3C3B"/>
                </a:solidFill>
              </a:rPr>
              <a:t>Description</a:t>
            </a:r>
          </a:p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1600" dirty="0">
                <a:solidFill>
                  <a:srgbClr val="3C3C3B"/>
                </a:solidFill>
              </a:rPr>
              <a:t>This is a placeholder text. </a:t>
            </a:r>
          </a:p>
        </p:txBody>
      </p:sp>
      <p:sp>
        <p:nvSpPr>
          <p:cNvPr id="85" name="Text Placeholder 12">
            <a:extLst>
              <a:ext uri="{FF2B5EF4-FFF2-40B4-BE49-F238E27FC236}">
                <a16:creationId xmlns:a16="http://schemas.microsoft.com/office/drawing/2014/main" id="{03E96EA5-1DA7-594B-95A9-739E8D4F5F0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740" y="1120581"/>
            <a:ext cx="10516342" cy="4796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25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Subtitle Placeholder</a:t>
            </a:r>
          </a:p>
        </p:txBody>
      </p:sp>
    </p:spTree>
    <p:extLst>
      <p:ext uri="{BB962C8B-B14F-4D97-AF65-F5344CB8AC3E}">
        <p14:creationId xmlns:p14="http://schemas.microsoft.com/office/powerpoint/2010/main" val="40852881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C7F7CF2-A577-2546-9316-0CC2160E4A6F}"/>
              </a:ext>
            </a:extLst>
          </p:cNvPr>
          <p:cNvSpPr/>
          <p:nvPr userDrawn="1"/>
        </p:nvSpPr>
        <p:spPr>
          <a:xfrm>
            <a:off x="10345571" y="6308522"/>
            <a:ext cx="1214651" cy="3275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FF2EC81-72AE-A74F-A934-235E12C98EA9}"/>
              </a:ext>
            </a:extLst>
          </p:cNvPr>
          <p:cNvSpPr/>
          <p:nvPr userDrawn="1"/>
        </p:nvSpPr>
        <p:spPr>
          <a:xfrm>
            <a:off x="439386" y="6377048"/>
            <a:ext cx="415389" cy="3087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5231912-DD3F-DA41-B87E-CFF4C88B787B}"/>
              </a:ext>
            </a:extLst>
          </p:cNvPr>
          <p:cNvSpPr/>
          <p:nvPr/>
        </p:nvSpPr>
        <p:spPr>
          <a:xfrm>
            <a:off x="311727" y="310394"/>
            <a:ext cx="11565346" cy="6235879"/>
          </a:xfrm>
          <a:prstGeom prst="rect">
            <a:avLst/>
          </a:prstGeom>
          <a:solidFill>
            <a:srgbClr val="3949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EA93CFA-D12D-1748-9E4C-3BBC9D29AA4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00774" y="5441338"/>
            <a:ext cx="1787250" cy="33935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D0299BF-3553-784B-AB74-5F461FA0CDB4}"/>
              </a:ext>
            </a:extLst>
          </p:cNvPr>
          <p:cNvSpPr txBox="1"/>
          <p:nvPr/>
        </p:nvSpPr>
        <p:spPr>
          <a:xfrm>
            <a:off x="-1" y="3148520"/>
            <a:ext cx="121888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0">
                <a:solidFill>
                  <a:schemeClr val="accent1"/>
                </a:solidFill>
              </a:rPr>
              <a:t>Thank you.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2A0EDCA-D6E9-4749-ADC1-6D9106036384}"/>
              </a:ext>
            </a:extLst>
          </p:cNvPr>
          <p:cNvSpPr txBox="1"/>
          <p:nvPr/>
        </p:nvSpPr>
        <p:spPr>
          <a:xfrm>
            <a:off x="-3200" y="5992626"/>
            <a:ext cx="12195200" cy="294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©2018 Teradata</a:t>
            </a:r>
            <a:endParaRPr lang="en-US" sz="1000" b="1">
              <a:solidFill>
                <a:schemeClr val="bg2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5A011A7-DFB2-DB44-9E1C-CC59AB0FCB81}"/>
              </a:ext>
            </a:extLst>
          </p:cNvPr>
          <p:cNvSpPr/>
          <p:nvPr userDrawn="1"/>
        </p:nvSpPr>
        <p:spPr>
          <a:xfrm>
            <a:off x="311727" y="310394"/>
            <a:ext cx="11565346" cy="6235879"/>
          </a:xfrm>
          <a:prstGeom prst="rect">
            <a:avLst/>
          </a:prstGeom>
          <a:solidFill>
            <a:srgbClr val="3949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E0CA0D1-A0A5-134A-8AB5-0B7C7F583103}"/>
              </a:ext>
            </a:extLst>
          </p:cNvPr>
          <p:cNvSpPr txBox="1"/>
          <p:nvPr userDrawn="1"/>
        </p:nvSpPr>
        <p:spPr>
          <a:xfrm>
            <a:off x="-1" y="3148520"/>
            <a:ext cx="121888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</a:rPr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40280665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egu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0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 sz="1867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0" y="3035047"/>
            <a:ext cx="12192000" cy="787908"/>
          </a:xfrm>
          <a:solidFill>
            <a:schemeClr val="accent1">
              <a:alpha val="90000"/>
            </a:schemeClr>
          </a:solidFill>
        </p:spPr>
        <p:txBody>
          <a:bodyPr wrap="square" lIns="182880" tIns="182880" rIns="182880" bIns="182880" anchor="ctr" anchorCtr="0">
            <a:spAutoFit/>
          </a:bodyPr>
          <a:lstStyle>
            <a:lvl1pPr marL="0" indent="0" algn="ctr">
              <a:lnSpc>
                <a:spcPct val="85000"/>
              </a:lnSpc>
              <a:spcBef>
                <a:spcPts val="267"/>
              </a:spcBef>
              <a:spcAft>
                <a:spcPts val="267"/>
              </a:spcAft>
              <a:buFont typeface="Arial" panose="020B0604020202020204" pitchFamily="34" charset="0"/>
              <a:buChar char="​"/>
              <a:tabLst/>
              <a:defRPr sz="3200" b="1">
                <a:solidFill>
                  <a:schemeClr val="bg1"/>
                </a:solidFill>
              </a:defRPr>
            </a:lvl1pPr>
            <a:lvl2pPr marL="0" indent="0" algn="ctr">
              <a:lnSpc>
                <a:spcPct val="85000"/>
              </a:lnSpc>
              <a:spcBef>
                <a:spcPts val="0"/>
              </a:spcBef>
              <a:spcAft>
                <a:spcPts val="267"/>
              </a:spcAft>
              <a:buFont typeface="Arial" panose="020B0604020202020204" pitchFamily="34" charset="0"/>
              <a:buChar char="​"/>
              <a:defRPr sz="2400" b="1">
                <a:solidFill>
                  <a:schemeClr val="bg1"/>
                </a:solidFill>
              </a:defRPr>
            </a:lvl2pPr>
            <a:lvl3pPr marL="0" indent="0" algn="ctr">
              <a:lnSpc>
                <a:spcPct val="85000"/>
              </a:lnSpc>
              <a:spcBef>
                <a:spcPts val="800"/>
              </a:spcBef>
              <a:spcAft>
                <a:spcPts val="267"/>
              </a:spcAft>
              <a:buFont typeface="Arial" panose="020B0604020202020204" pitchFamily="34" charset="0"/>
              <a:buChar char="​"/>
              <a:defRPr sz="1867" b="1">
                <a:solidFill>
                  <a:schemeClr val="bg1"/>
                </a:solidFill>
              </a:defRPr>
            </a:lvl3pPr>
            <a:lvl4pPr marL="0" indent="0" algn="ctr">
              <a:lnSpc>
                <a:spcPct val="85000"/>
              </a:lnSpc>
              <a:spcBef>
                <a:spcPts val="267"/>
              </a:spcBef>
              <a:spcAft>
                <a:spcPts val="267"/>
              </a:spcAft>
              <a:buFont typeface="Arial" panose="020B0604020202020204" pitchFamily="34" charset="0"/>
              <a:buChar char="​"/>
              <a:defRPr sz="1867" b="0">
                <a:solidFill>
                  <a:schemeClr val="bg1"/>
                </a:solidFill>
              </a:defRPr>
            </a:lvl4pPr>
            <a:lvl5pPr marL="0" indent="0" algn="ctr">
              <a:lnSpc>
                <a:spcPct val="85000"/>
              </a:lnSpc>
              <a:spcBef>
                <a:spcPts val="267"/>
              </a:spcBef>
              <a:spcAft>
                <a:spcPts val="267"/>
              </a:spcAft>
              <a:buFont typeface="Arial" panose="020B0604020202020204" pitchFamily="34" charset="0"/>
              <a:buChar char="​"/>
              <a:defRPr sz="1867" b="0">
                <a:solidFill>
                  <a:schemeClr val="bg1"/>
                </a:solidFill>
              </a:defRPr>
            </a:lvl5pPr>
            <a:lvl6pPr marL="0" indent="0" algn="ctr">
              <a:lnSpc>
                <a:spcPct val="85000"/>
              </a:lnSpc>
              <a:spcBef>
                <a:spcPts val="267"/>
              </a:spcBef>
              <a:spcAft>
                <a:spcPts val="267"/>
              </a:spcAft>
              <a:buFont typeface="Arial" panose="020B0604020202020204" pitchFamily="34" charset="0"/>
              <a:buChar char="​"/>
              <a:defRPr sz="1867" b="0">
                <a:solidFill>
                  <a:schemeClr val="bg1"/>
                </a:solidFill>
              </a:defRPr>
            </a:lvl6pPr>
            <a:lvl7pPr marL="0" indent="0" algn="ctr">
              <a:lnSpc>
                <a:spcPct val="85000"/>
              </a:lnSpc>
              <a:spcBef>
                <a:spcPts val="267"/>
              </a:spcBef>
              <a:spcAft>
                <a:spcPts val="267"/>
              </a:spcAft>
              <a:buFont typeface="Arial" panose="020B0604020202020204" pitchFamily="34" charset="0"/>
              <a:buChar char="​"/>
              <a:defRPr sz="1867" b="0">
                <a:solidFill>
                  <a:schemeClr val="bg1"/>
                </a:solidFill>
              </a:defRPr>
            </a:lvl7pPr>
            <a:lvl8pPr marL="0" indent="0" algn="ctr">
              <a:lnSpc>
                <a:spcPct val="85000"/>
              </a:lnSpc>
              <a:spcBef>
                <a:spcPts val="267"/>
              </a:spcBef>
              <a:spcAft>
                <a:spcPts val="267"/>
              </a:spcAft>
              <a:buFont typeface="Arial" panose="020B0604020202020204" pitchFamily="34" charset="0"/>
              <a:buChar char="​"/>
              <a:defRPr sz="1867" b="0">
                <a:solidFill>
                  <a:schemeClr val="bg1"/>
                </a:solidFill>
              </a:defRPr>
            </a:lvl8pPr>
            <a:lvl9pPr marL="0" indent="0" algn="ctr">
              <a:lnSpc>
                <a:spcPct val="85000"/>
              </a:lnSpc>
              <a:spcBef>
                <a:spcPts val="267"/>
              </a:spcBef>
              <a:spcAft>
                <a:spcPts val="267"/>
              </a:spcAft>
              <a:buFont typeface="Arial" panose="020B0604020202020204" pitchFamily="34" charset="0"/>
              <a:buChar char="​"/>
              <a:defRPr sz="1867" b="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84361870"/>
      </p:ext>
    </p:extLst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FB5B278-83B7-3046-8766-F3AC294D9E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5421" y="119999"/>
            <a:ext cx="10515600" cy="715294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ECB34F34-D933-FF46-BAD3-AA030BFB1D74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87375" y="973015"/>
            <a:ext cx="6988175" cy="523728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40810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B206701-FB2B-2243-9AF5-4D541356F370}"/>
              </a:ext>
            </a:extLst>
          </p:cNvPr>
          <p:cNvSpPr/>
          <p:nvPr userDrawn="1"/>
        </p:nvSpPr>
        <p:spPr>
          <a:xfrm>
            <a:off x="10345571" y="6308522"/>
            <a:ext cx="1214651" cy="3275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19C70DF3-C46A-0C4F-9EE9-A292209A1592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587375" y="1600200"/>
            <a:ext cx="6988175" cy="4610100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6987433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2D2736-BFBA-BB47-995A-EF5AB50AE88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355013" y="293688"/>
            <a:ext cx="3532187" cy="625475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100"/>
            </a:lvl1pPr>
          </a:lstStyle>
          <a:p>
            <a:r>
              <a:rPr lang="en-US"/>
              <a:t>Drag image here or click the icon to prompt image insert</a:t>
            </a:r>
          </a:p>
        </p:txBody>
      </p:sp>
    </p:spTree>
    <p:extLst>
      <p:ext uri="{BB962C8B-B14F-4D97-AF65-F5344CB8AC3E}">
        <p14:creationId xmlns:p14="http://schemas.microsoft.com/office/powerpoint/2010/main" val="7937278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EBE8CA-3E13-334A-A201-6659DA8D8161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87375" y="914400"/>
            <a:ext cx="11331909" cy="529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6577" y="79997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</a:p>
        </p:txBody>
      </p:sp>
    </p:spTree>
    <p:extLst>
      <p:ext uri="{BB962C8B-B14F-4D97-AF65-F5344CB8AC3E}">
        <p14:creationId xmlns:p14="http://schemas.microsoft.com/office/powerpoint/2010/main" val="41953137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+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378D16A-296F-504C-9993-61D859544475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87375" y="1254369"/>
            <a:ext cx="5007082" cy="495593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D724D81-F1E9-6F46-B84C-B7FD3F439A5C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096000" y="1301262"/>
            <a:ext cx="5007082" cy="4908479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482022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745640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94294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Line Header +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A6B53C7-6C8A-EF4D-991C-96328DBE6FA9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85788" y="1301262"/>
            <a:ext cx="11066950" cy="4909039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788" y="130703"/>
            <a:ext cx="11020058" cy="1033991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br>
              <a:rPr lang="en-US" dirty="0"/>
            </a:br>
            <a:r>
              <a:rPr lang="en-US" dirty="0"/>
              <a:t>Multiple Line Header Sample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693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Line Header + 2 Columns +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4876AF9-4E67-6742-A567-9D6633A6E7E0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6095999" y="1383322"/>
            <a:ext cx="5010912" cy="4826977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388B4DA-5AC5-7B4B-BB18-DF4B84C53092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85788" y="1383323"/>
            <a:ext cx="5010912" cy="4826977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1311" y="130704"/>
            <a:ext cx="10515600" cy="1033991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br>
              <a:rPr lang="en-US" dirty="0"/>
            </a:br>
            <a:r>
              <a:rPr lang="en-US" dirty="0"/>
              <a:t>Multiple Line Header Sample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42872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0F56FA7-97CD-CC44-A8FE-03ECA54A4B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750" y="212738"/>
            <a:ext cx="11049203" cy="71529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AB083E24-8154-9543-A6CC-28C5F5B3C69F}"/>
              </a:ext>
            </a:extLst>
          </p:cNvPr>
          <p:cNvSpPr txBox="1">
            <a:spLocks/>
          </p:cNvSpPr>
          <p:nvPr/>
        </p:nvSpPr>
        <p:spPr>
          <a:xfrm>
            <a:off x="87720" y="6540193"/>
            <a:ext cx="328449" cy="251607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50" b="0" i="0" kern="1200" smtClean="0"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898C9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C9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898C9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898C9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sz="1250" b="0" i="0" kern="1200"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    </a:t>
            </a:r>
            <a:endParaRPr lang="en-US" sz="1000">
              <a:solidFill>
                <a:schemeClr val="tx2"/>
              </a:solidFill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45ADBA48-0344-6447-B080-904752F0BE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7482" y="1131277"/>
            <a:ext cx="10971472" cy="53156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830761E-1058-AE46-808B-05F1BF8A8B23}"/>
              </a:ext>
            </a:extLst>
          </p:cNvPr>
          <p:cNvSpPr/>
          <p:nvPr userDrawn="1"/>
        </p:nvSpPr>
        <p:spPr>
          <a:xfrm>
            <a:off x="165451" y="6593503"/>
            <a:ext cx="171522" cy="1692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fld id="{233707B4-AEDC-BC43-B2A3-31B9137B1060}" type="slidenum">
              <a:rPr lang="en-US" sz="1100" smtClean="0">
                <a:solidFill>
                  <a:schemeClr val="accent1"/>
                </a:solidFill>
              </a:rPr>
              <a:pPr/>
              <a:t>‹#›</a:t>
            </a:fld>
            <a:endParaRPr lang="en-US" sz="11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0533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8" r:id="rId1"/>
    <p:sldLayoutId id="2147483768" r:id="rId2"/>
    <p:sldLayoutId id="2147483769" r:id="rId3"/>
    <p:sldLayoutId id="2147483774" r:id="rId4"/>
    <p:sldLayoutId id="2147483794" r:id="rId5"/>
    <p:sldLayoutId id="2147483772" r:id="rId6"/>
    <p:sldLayoutId id="2147483773" r:id="rId7"/>
    <p:sldLayoutId id="2147483795" r:id="rId8"/>
    <p:sldLayoutId id="2147483796" r:id="rId9"/>
    <p:sldLayoutId id="2147483778" r:id="rId10"/>
    <p:sldLayoutId id="2147483779" r:id="rId11"/>
    <p:sldLayoutId id="2147483790" r:id="rId12"/>
    <p:sldLayoutId id="2147483793" r:id="rId13"/>
    <p:sldLayoutId id="2147483797" r:id="rId14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100" b="1" i="0" kern="1200">
          <a:solidFill>
            <a:schemeClr val="accent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34950" indent="-23495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tabLst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77850" indent="-223838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tabLst/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3336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260475" indent="-23336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1603375" indent="-2222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3" pos="360">
          <p15:clr>
            <a:srgbClr val="F26B43"/>
          </p15:clr>
        </p15:guide>
        <p15:guide id="24" orient="horz" pos="408">
          <p15:clr>
            <a:srgbClr val="F26B43"/>
          </p15:clr>
        </p15:guide>
        <p15:guide id="25" orient="horz" pos="1008">
          <p15:clr>
            <a:srgbClr val="F26B43"/>
          </p15:clr>
        </p15:guide>
        <p15:guide id="26" orient="horz" pos="3912">
          <p15:clr>
            <a:srgbClr val="F26B43"/>
          </p15:clr>
        </p15:guide>
        <p15:guide id="27" orient="horz" pos="1296">
          <p15:clr>
            <a:srgbClr val="F26B43"/>
          </p15:clr>
        </p15:guide>
        <p15:guide id="28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tags" Target="../tags/tag2.xm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image" Target="../media/image8.png"/><Relationship Id="rId17" Type="http://schemas.openxmlformats.org/officeDocument/2006/relationships/image" Target="../media/image8.tiff"/><Relationship Id="rId2" Type="http://schemas.openxmlformats.org/officeDocument/2006/relationships/tags" Target="../tags/tag2.xml"/><Relationship Id="rId16" Type="http://schemas.openxmlformats.org/officeDocument/2006/relationships/image" Target="../media/image9.png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slideLayout" Target="../slideLayouts/slideLayout5.xml"/><Relationship Id="rId5" Type="http://schemas.openxmlformats.org/officeDocument/2006/relationships/tags" Target="../tags/tag5.xml"/><Relationship Id="rId15" Type="http://schemas.openxmlformats.org/officeDocument/2006/relationships/tags" Target="../tags/tag1.xml"/><Relationship Id="rId10" Type="http://schemas.openxmlformats.org/officeDocument/2006/relationships/tags" Target="../tags/tag10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image" Target="../media/image6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Relationship Id="rId5" Type="http://schemas.openxmlformats.org/officeDocument/2006/relationships/image" Target="../media/image69.png"/><Relationship Id="rId4" Type="http://schemas.openxmlformats.org/officeDocument/2006/relationships/tags" Target="../tags/tag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3" Type="http://schemas.openxmlformats.org/officeDocument/2006/relationships/tags" Target="../tags/tag25.xml"/><Relationship Id="rId18" Type="http://schemas.openxmlformats.org/officeDocument/2006/relationships/tags" Target="../tags/tag30.xml"/><Relationship Id="rId26" Type="http://schemas.openxmlformats.org/officeDocument/2006/relationships/tags" Target="../tags/tag38.xml"/><Relationship Id="rId3" Type="http://schemas.openxmlformats.org/officeDocument/2006/relationships/tags" Target="../tags/tag15.xml"/><Relationship Id="rId21" Type="http://schemas.openxmlformats.org/officeDocument/2006/relationships/tags" Target="../tags/tag33.xml"/><Relationship Id="rId34" Type="http://schemas.openxmlformats.org/officeDocument/2006/relationships/tags" Target="../tags/tag46.xml"/><Relationship Id="rId7" Type="http://schemas.openxmlformats.org/officeDocument/2006/relationships/tags" Target="../tags/tag19.xml"/><Relationship Id="rId12" Type="http://schemas.openxmlformats.org/officeDocument/2006/relationships/tags" Target="../tags/tag24.xml"/><Relationship Id="rId17" Type="http://schemas.openxmlformats.org/officeDocument/2006/relationships/tags" Target="../tags/tag29.xml"/><Relationship Id="rId25" Type="http://schemas.openxmlformats.org/officeDocument/2006/relationships/tags" Target="../tags/tag37.xml"/><Relationship Id="rId33" Type="http://schemas.openxmlformats.org/officeDocument/2006/relationships/tags" Target="../tags/tag45.xml"/><Relationship Id="rId2" Type="http://schemas.openxmlformats.org/officeDocument/2006/relationships/tags" Target="../tags/tag14.xml"/><Relationship Id="rId16" Type="http://schemas.openxmlformats.org/officeDocument/2006/relationships/tags" Target="../tags/tag28.xml"/><Relationship Id="rId20" Type="http://schemas.openxmlformats.org/officeDocument/2006/relationships/tags" Target="../tags/tag32.xml"/><Relationship Id="rId29" Type="http://schemas.openxmlformats.org/officeDocument/2006/relationships/tags" Target="../tags/tag41.xml"/><Relationship Id="rId1" Type="http://schemas.openxmlformats.org/officeDocument/2006/relationships/tags" Target="../tags/tag13.xml"/><Relationship Id="rId6" Type="http://schemas.openxmlformats.org/officeDocument/2006/relationships/tags" Target="../tags/tag18.xml"/><Relationship Id="rId11" Type="http://schemas.openxmlformats.org/officeDocument/2006/relationships/tags" Target="../tags/tag23.xml"/><Relationship Id="rId24" Type="http://schemas.openxmlformats.org/officeDocument/2006/relationships/tags" Target="../tags/tag36.xml"/><Relationship Id="rId32" Type="http://schemas.openxmlformats.org/officeDocument/2006/relationships/tags" Target="../tags/tag44.xml"/><Relationship Id="rId5" Type="http://schemas.openxmlformats.org/officeDocument/2006/relationships/tags" Target="../tags/tag17.xml"/><Relationship Id="rId15" Type="http://schemas.openxmlformats.org/officeDocument/2006/relationships/tags" Target="../tags/tag27.xml"/><Relationship Id="rId23" Type="http://schemas.openxmlformats.org/officeDocument/2006/relationships/tags" Target="../tags/tag35.xml"/><Relationship Id="rId28" Type="http://schemas.openxmlformats.org/officeDocument/2006/relationships/tags" Target="../tags/tag40.xml"/><Relationship Id="rId10" Type="http://schemas.openxmlformats.org/officeDocument/2006/relationships/tags" Target="../tags/tag22.xml"/><Relationship Id="rId19" Type="http://schemas.openxmlformats.org/officeDocument/2006/relationships/tags" Target="../tags/tag31.xml"/><Relationship Id="rId31" Type="http://schemas.openxmlformats.org/officeDocument/2006/relationships/tags" Target="../tags/tag43.xml"/><Relationship Id="rId4" Type="http://schemas.openxmlformats.org/officeDocument/2006/relationships/tags" Target="../tags/tag16.xml"/><Relationship Id="rId9" Type="http://schemas.openxmlformats.org/officeDocument/2006/relationships/tags" Target="../tags/tag21.xml"/><Relationship Id="rId14" Type="http://schemas.openxmlformats.org/officeDocument/2006/relationships/tags" Target="../tags/tag26.xml"/><Relationship Id="rId22" Type="http://schemas.openxmlformats.org/officeDocument/2006/relationships/tags" Target="../tags/tag34.xml"/><Relationship Id="rId27" Type="http://schemas.openxmlformats.org/officeDocument/2006/relationships/tags" Target="../tags/tag39.xml"/><Relationship Id="rId30" Type="http://schemas.openxmlformats.org/officeDocument/2006/relationships/tags" Target="../tags/tag42.xml"/><Relationship Id="rId35" Type="http://schemas.openxmlformats.org/officeDocument/2006/relationships/slideLayout" Target="../slideLayouts/slideLayout4.xml"/><Relationship Id="rId8" Type="http://schemas.openxmlformats.org/officeDocument/2006/relationships/tags" Target="../tags/tag20.xml"/></Relationships>
</file>

<file path=ppt/slides/_rels/slide22.xml.rels><?xml version="1.0" encoding="UTF-8" standalone="yes"?>
<Relationships xmlns="http://schemas.openxmlformats.org/package/2006/relationships"><Relationship Id="rId13" Type="http://schemas.openxmlformats.org/officeDocument/2006/relationships/tags" Target="../tags/tag59.xml"/><Relationship Id="rId18" Type="http://schemas.openxmlformats.org/officeDocument/2006/relationships/tags" Target="../tags/tag64.xml"/><Relationship Id="rId26" Type="http://schemas.openxmlformats.org/officeDocument/2006/relationships/tags" Target="../tags/tag72.xml"/><Relationship Id="rId3" Type="http://schemas.openxmlformats.org/officeDocument/2006/relationships/tags" Target="../tags/tag49.xml"/><Relationship Id="rId21" Type="http://schemas.openxmlformats.org/officeDocument/2006/relationships/tags" Target="../tags/tag67.xml"/><Relationship Id="rId34" Type="http://schemas.openxmlformats.org/officeDocument/2006/relationships/tags" Target="../tags/tag80.xml"/><Relationship Id="rId7" Type="http://schemas.openxmlformats.org/officeDocument/2006/relationships/tags" Target="../tags/tag53.xml"/><Relationship Id="rId12" Type="http://schemas.openxmlformats.org/officeDocument/2006/relationships/tags" Target="../tags/tag58.xml"/><Relationship Id="rId17" Type="http://schemas.openxmlformats.org/officeDocument/2006/relationships/tags" Target="../tags/tag63.xml"/><Relationship Id="rId25" Type="http://schemas.openxmlformats.org/officeDocument/2006/relationships/tags" Target="../tags/tag71.xml"/><Relationship Id="rId33" Type="http://schemas.openxmlformats.org/officeDocument/2006/relationships/tags" Target="../tags/tag79.xml"/><Relationship Id="rId2" Type="http://schemas.openxmlformats.org/officeDocument/2006/relationships/tags" Target="../tags/tag48.xml"/><Relationship Id="rId16" Type="http://schemas.openxmlformats.org/officeDocument/2006/relationships/tags" Target="../tags/tag62.xml"/><Relationship Id="rId20" Type="http://schemas.openxmlformats.org/officeDocument/2006/relationships/tags" Target="../tags/tag66.xml"/><Relationship Id="rId29" Type="http://schemas.openxmlformats.org/officeDocument/2006/relationships/tags" Target="../tags/tag75.xml"/><Relationship Id="rId1" Type="http://schemas.openxmlformats.org/officeDocument/2006/relationships/tags" Target="../tags/tag47.xml"/><Relationship Id="rId6" Type="http://schemas.openxmlformats.org/officeDocument/2006/relationships/tags" Target="../tags/tag52.xml"/><Relationship Id="rId11" Type="http://schemas.openxmlformats.org/officeDocument/2006/relationships/tags" Target="../tags/tag57.xml"/><Relationship Id="rId24" Type="http://schemas.openxmlformats.org/officeDocument/2006/relationships/tags" Target="../tags/tag70.xml"/><Relationship Id="rId32" Type="http://schemas.openxmlformats.org/officeDocument/2006/relationships/tags" Target="../tags/tag78.xml"/><Relationship Id="rId5" Type="http://schemas.openxmlformats.org/officeDocument/2006/relationships/tags" Target="../tags/tag51.xml"/><Relationship Id="rId15" Type="http://schemas.openxmlformats.org/officeDocument/2006/relationships/tags" Target="../tags/tag61.xml"/><Relationship Id="rId23" Type="http://schemas.openxmlformats.org/officeDocument/2006/relationships/tags" Target="../tags/tag69.xml"/><Relationship Id="rId28" Type="http://schemas.openxmlformats.org/officeDocument/2006/relationships/tags" Target="../tags/tag74.xml"/><Relationship Id="rId10" Type="http://schemas.openxmlformats.org/officeDocument/2006/relationships/tags" Target="../tags/tag56.xml"/><Relationship Id="rId19" Type="http://schemas.openxmlformats.org/officeDocument/2006/relationships/tags" Target="../tags/tag65.xml"/><Relationship Id="rId31" Type="http://schemas.openxmlformats.org/officeDocument/2006/relationships/tags" Target="../tags/tag77.xml"/><Relationship Id="rId4" Type="http://schemas.openxmlformats.org/officeDocument/2006/relationships/tags" Target="../tags/tag50.xml"/><Relationship Id="rId9" Type="http://schemas.openxmlformats.org/officeDocument/2006/relationships/tags" Target="../tags/tag55.xml"/><Relationship Id="rId14" Type="http://schemas.openxmlformats.org/officeDocument/2006/relationships/tags" Target="../tags/tag60.xml"/><Relationship Id="rId22" Type="http://schemas.openxmlformats.org/officeDocument/2006/relationships/tags" Target="../tags/tag68.xml"/><Relationship Id="rId27" Type="http://schemas.openxmlformats.org/officeDocument/2006/relationships/tags" Target="../tags/tag73.xml"/><Relationship Id="rId30" Type="http://schemas.openxmlformats.org/officeDocument/2006/relationships/tags" Target="../tags/tag76.xml"/><Relationship Id="rId35" Type="http://schemas.openxmlformats.org/officeDocument/2006/relationships/slideLayout" Target="../slideLayouts/slideLayout4.xml"/><Relationship Id="rId8" Type="http://schemas.openxmlformats.org/officeDocument/2006/relationships/tags" Target="../tags/tag5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3" Type="http://schemas.openxmlformats.org/officeDocument/2006/relationships/tags" Target="../tags/tag93.xml"/><Relationship Id="rId18" Type="http://schemas.openxmlformats.org/officeDocument/2006/relationships/tags" Target="../tags/tag98.xml"/><Relationship Id="rId26" Type="http://schemas.openxmlformats.org/officeDocument/2006/relationships/tags" Target="../tags/tag106.xml"/><Relationship Id="rId39" Type="http://schemas.openxmlformats.org/officeDocument/2006/relationships/slideLayout" Target="../slideLayouts/slideLayout4.xml"/><Relationship Id="rId21" Type="http://schemas.openxmlformats.org/officeDocument/2006/relationships/tags" Target="../tags/tag101.xml"/><Relationship Id="rId34" Type="http://schemas.openxmlformats.org/officeDocument/2006/relationships/tags" Target="../tags/tag114.xml"/><Relationship Id="rId50" Type="http://schemas.openxmlformats.org/officeDocument/2006/relationships/tags" Target="NULL"/><Relationship Id="rId55" Type="http://schemas.openxmlformats.org/officeDocument/2006/relationships/image" Target="../media/image590.png"/><Relationship Id="rId7" Type="http://schemas.openxmlformats.org/officeDocument/2006/relationships/tags" Target="../tags/tag87.xml"/><Relationship Id="rId2" Type="http://schemas.openxmlformats.org/officeDocument/2006/relationships/tags" Target="../tags/tag82.xml"/><Relationship Id="rId16" Type="http://schemas.openxmlformats.org/officeDocument/2006/relationships/tags" Target="../tags/tag96.xml"/><Relationship Id="rId29" Type="http://schemas.openxmlformats.org/officeDocument/2006/relationships/tags" Target="../tags/tag109.xml"/><Relationship Id="rId11" Type="http://schemas.openxmlformats.org/officeDocument/2006/relationships/tags" Target="../tags/tag91.xml"/><Relationship Id="rId24" Type="http://schemas.openxmlformats.org/officeDocument/2006/relationships/tags" Target="../tags/tag104.xml"/><Relationship Id="rId32" Type="http://schemas.openxmlformats.org/officeDocument/2006/relationships/tags" Target="../tags/tag112.xml"/><Relationship Id="rId37" Type="http://schemas.openxmlformats.org/officeDocument/2006/relationships/tags" Target="../tags/tag117.xml"/><Relationship Id="rId40" Type="http://schemas.openxmlformats.org/officeDocument/2006/relationships/image" Target="../media/image74.png"/><Relationship Id="rId53" Type="http://schemas.openxmlformats.org/officeDocument/2006/relationships/image" Target="../media/image650.png"/><Relationship Id="rId58" Type="http://schemas.openxmlformats.org/officeDocument/2006/relationships/tags" Target="../tags/tag82.xml"/><Relationship Id="rId5" Type="http://schemas.openxmlformats.org/officeDocument/2006/relationships/tags" Target="../tags/tag85.xml"/><Relationship Id="rId15" Type="http://schemas.openxmlformats.org/officeDocument/2006/relationships/tags" Target="../tags/tag95.xml"/><Relationship Id="rId23" Type="http://schemas.openxmlformats.org/officeDocument/2006/relationships/tags" Target="../tags/tag103.xml"/><Relationship Id="rId28" Type="http://schemas.openxmlformats.org/officeDocument/2006/relationships/tags" Target="../tags/tag108.xml"/><Relationship Id="rId36" Type="http://schemas.openxmlformats.org/officeDocument/2006/relationships/tags" Target="../tags/tag116.xml"/><Relationship Id="rId57" Type="http://schemas.openxmlformats.org/officeDocument/2006/relationships/image" Target="../media/image631.png"/><Relationship Id="rId10" Type="http://schemas.openxmlformats.org/officeDocument/2006/relationships/tags" Target="../tags/tag90.xml"/><Relationship Id="rId19" Type="http://schemas.openxmlformats.org/officeDocument/2006/relationships/tags" Target="../tags/tag99.xml"/><Relationship Id="rId31" Type="http://schemas.openxmlformats.org/officeDocument/2006/relationships/tags" Target="../tags/tag111.xml"/><Relationship Id="rId52" Type="http://schemas.openxmlformats.org/officeDocument/2006/relationships/tags" Target="../tags/tag88.xml"/><Relationship Id="rId4" Type="http://schemas.openxmlformats.org/officeDocument/2006/relationships/tags" Target="../tags/tag84.xml"/><Relationship Id="rId9" Type="http://schemas.openxmlformats.org/officeDocument/2006/relationships/tags" Target="../tags/tag89.xml"/><Relationship Id="rId14" Type="http://schemas.openxmlformats.org/officeDocument/2006/relationships/tags" Target="../tags/tag94.xml"/><Relationship Id="rId22" Type="http://schemas.openxmlformats.org/officeDocument/2006/relationships/tags" Target="../tags/tag102.xml"/><Relationship Id="rId27" Type="http://schemas.openxmlformats.org/officeDocument/2006/relationships/tags" Target="../tags/tag107.xml"/><Relationship Id="rId30" Type="http://schemas.openxmlformats.org/officeDocument/2006/relationships/tags" Target="../tags/tag110.xml"/><Relationship Id="rId35" Type="http://schemas.openxmlformats.org/officeDocument/2006/relationships/tags" Target="../tags/tag115.xml"/><Relationship Id="rId56" Type="http://schemas.openxmlformats.org/officeDocument/2006/relationships/tags" Target="../tags/tag81.xml"/><Relationship Id="rId8" Type="http://schemas.openxmlformats.org/officeDocument/2006/relationships/tags" Target="../tags/tag88.xml"/><Relationship Id="rId51" Type="http://schemas.openxmlformats.org/officeDocument/2006/relationships/image" Target="NULL"/><Relationship Id="rId3" Type="http://schemas.openxmlformats.org/officeDocument/2006/relationships/tags" Target="../tags/tag83.xml"/><Relationship Id="rId12" Type="http://schemas.openxmlformats.org/officeDocument/2006/relationships/tags" Target="../tags/tag92.xml"/><Relationship Id="rId17" Type="http://schemas.openxmlformats.org/officeDocument/2006/relationships/tags" Target="../tags/tag97.xml"/><Relationship Id="rId25" Type="http://schemas.openxmlformats.org/officeDocument/2006/relationships/tags" Target="../tags/tag105.xml"/><Relationship Id="rId33" Type="http://schemas.openxmlformats.org/officeDocument/2006/relationships/tags" Target="../tags/tag113.xml"/><Relationship Id="rId38" Type="http://schemas.openxmlformats.org/officeDocument/2006/relationships/tags" Target="../tags/tag118.xml"/><Relationship Id="rId59" Type="http://schemas.openxmlformats.org/officeDocument/2006/relationships/image" Target="../media/image630.png"/><Relationship Id="rId20" Type="http://schemas.openxmlformats.org/officeDocument/2006/relationships/tags" Target="../tags/tag100.xml"/><Relationship Id="rId54" Type="http://schemas.openxmlformats.org/officeDocument/2006/relationships/tags" Target="../tags/tag86.xml"/><Relationship Id="rId1" Type="http://schemas.openxmlformats.org/officeDocument/2006/relationships/tags" Target="../tags/tag81.xml"/><Relationship Id="rId6" Type="http://schemas.openxmlformats.org/officeDocument/2006/relationships/tags" Target="../tags/tag8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tags" Target="../tags/tag121.xml"/><Relationship Id="rId2" Type="http://schemas.openxmlformats.org/officeDocument/2006/relationships/tags" Target="../tags/tag120.xml"/><Relationship Id="rId1" Type="http://schemas.openxmlformats.org/officeDocument/2006/relationships/tags" Target="../tags/tag119.xml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3" Type="http://schemas.openxmlformats.org/officeDocument/2006/relationships/tags" Target="../tags/tag134.xml"/><Relationship Id="rId18" Type="http://schemas.openxmlformats.org/officeDocument/2006/relationships/tags" Target="../tags/tag139.xml"/><Relationship Id="rId26" Type="http://schemas.openxmlformats.org/officeDocument/2006/relationships/tags" Target="../tags/tag147.xml"/><Relationship Id="rId39" Type="http://schemas.openxmlformats.org/officeDocument/2006/relationships/tags" Target="../tags/tag160.xml"/><Relationship Id="rId21" Type="http://schemas.openxmlformats.org/officeDocument/2006/relationships/tags" Target="../tags/tag142.xml"/><Relationship Id="rId34" Type="http://schemas.openxmlformats.org/officeDocument/2006/relationships/tags" Target="../tags/tag155.xml"/><Relationship Id="rId42" Type="http://schemas.openxmlformats.org/officeDocument/2006/relationships/tags" Target="../tags/tag163.xml"/><Relationship Id="rId7" Type="http://schemas.openxmlformats.org/officeDocument/2006/relationships/tags" Target="../tags/tag128.xml"/><Relationship Id="rId2" Type="http://schemas.openxmlformats.org/officeDocument/2006/relationships/tags" Target="../tags/tag123.xml"/><Relationship Id="rId16" Type="http://schemas.openxmlformats.org/officeDocument/2006/relationships/tags" Target="../tags/tag137.xml"/><Relationship Id="rId20" Type="http://schemas.openxmlformats.org/officeDocument/2006/relationships/tags" Target="../tags/tag141.xml"/><Relationship Id="rId29" Type="http://schemas.openxmlformats.org/officeDocument/2006/relationships/tags" Target="../tags/tag150.xml"/><Relationship Id="rId41" Type="http://schemas.openxmlformats.org/officeDocument/2006/relationships/tags" Target="../tags/tag162.xml"/><Relationship Id="rId1" Type="http://schemas.openxmlformats.org/officeDocument/2006/relationships/tags" Target="../tags/tag122.xml"/><Relationship Id="rId6" Type="http://schemas.openxmlformats.org/officeDocument/2006/relationships/tags" Target="../tags/tag127.xml"/><Relationship Id="rId11" Type="http://schemas.openxmlformats.org/officeDocument/2006/relationships/tags" Target="../tags/tag132.xml"/><Relationship Id="rId24" Type="http://schemas.openxmlformats.org/officeDocument/2006/relationships/tags" Target="../tags/tag145.xml"/><Relationship Id="rId32" Type="http://schemas.openxmlformats.org/officeDocument/2006/relationships/tags" Target="../tags/tag153.xml"/><Relationship Id="rId37" Type="http://schemas.openxmlformats.org/officeDocument/2006/relationships/tags" Target="../tags/tag158.xml"/><Relationship Id="rId40" Type="http://schemas.openxmlformats.org/officeDocument/2006/relationships/tags" Target="../tags/tag161.xml"/><Relationship Id="rId5" Type="http://schemas.openxmlformats.org/officeDocument/2006/relationships/tags" Target="../tags/tag126.xml"/><Relationship Id="rId15" Type="http://schemas.openxmlformats.org/officeDocument/2006/relationships/tags" Target="../tags/tag136.xml"/><Relationship Id="rId23" Type="http://schemas.openxmlformats.org/officeDocument/2006/relationships/tags" Target="../tags/tag144.xml"/><Relationship Id="rId28" Type="http://schemas.openxmlformats.org/officeDocument/2006/relationships/tags" Target="../tags/tag149.xml"/><Relationship Id="rId36" Type="http://schemas.openxmlformats.org/officeDocument/2006/relationships/tags" Target="../tags/tag157.xml"/><Relationship Id="rId10" Type="http://schemas.openxmlformats.org/officeDocument/2006/relationships/tags" Target="../tags/tag131.xml"/><Relationship Id="rId19" Type="http://schemas.openxmlformats.org/officeDocument/2006/relationships/tags" Target="../tags/tag140.xml"/><Relationship Id="rId31" Type="http://schemas.openxmlformats.org/officeDocument/2006/relationships/tags" Target="../tags/tag152.xml"/><Relationship Id="rId44" Type="http://schemas.openxmlformats.org/officeDocument/2006/relationships/slideLayout" Target="../slideLayouts/slideLayout2.xml"/><Relationship Id="rId4" Type="http://schemas.openxmlformats.org/officeDocument/2006/relationships/tags" Target="../tags/tag125.xml"/><Relationship Id="rId9" Type="http://schemas.openxmlformats.org/officeDocument/2006/relationships/tags" Target="../tags/tag130.xml"/><Relationship Id="rId14" Type="http://schemas.openxmlformats.org/officeDocument/2006/relationships/tags" Target="../tags/tag135.xml"/><Relationship Id="rId22" Type="http://schemas.openxmlformats.org/officeDocument/2006/relationships/tags" Target="../tags/tag143.xml"/><Relationship Id="rId27" Type="http://schemas.openxmlformats.org/officeDocument/2006/relationships/tags" Target="../tags/tag148.xml"/><Relationship Id="rId30" Type="http://schemas.openxmlformats.org/officeDocument/2006/relationships/tags" Target="../tags/tag151.xml"/><Relationship Id="rId35" Type="http://schemas.openxmlformats.org/officeDocument/2006/relationships/tags" Target="../tags/tag156.xml"/><Relationship Id="rId43" Type="http://schemas.openxmlformats.org/officeDocument/2006/relationships/tags" Target="../tags/tag164.xml"/><Relationship Id="rId8" Type="http://schemas.openxmlformats.org/officeDocument/2006/relationships/tags" Target="../tags/tag129.xml"/><Relationship Id="rId3" Type="http://schemas.openxmlformats.org/officeDocument/2006/relationships/tags" Target="../tags/tag124.xml"/><Relationship Id="rId12" Type="http://schemas.openxmlformats.org/officeDocument/2006/relationships/tags" Target="../tags/tag133.xml"/><Relationship Id="rId17" Type="http://schemas.openxmlformats.org/officeDocument/2006/relationships/tags" Target="../tags/tag138.xml"/><Relationship Id="rId25" Type="http://schemas.openxmlformats.org/officeDocument/2006/relationships/tags" Target="../tags/tag146.xml"/><Relationship Id="rId33" Type="http://schemas.openxmlformats.org/officeDocument/2006/relationships/tags" Target="../tags/tag154.xml"/><Relationship Id="rId38" Type="http://schemas.openxmlformats.org/officeDocument/2006/relationships/tags" Target="../tags/tag159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tags" Target="../tags/tag172.xml"/><Relationship Id="rId13" Type="http://schemas.openxmlformats.org/officeDocument/2006/relationships/tags" Target="../tags/tag177.xml"/><Relationship Id="rId18" Type="http://schemas.openxmlformats.org/officeDocument/2006/relationships/tags" Target="../tags/tag182.xml"/><Relationship Id="rId26" Type="http://schemas.openxmlformats.org/officeDocument/2006/relationships/tags" Target="../tags/tag190.xml"/><Relationship Id="rId3" Type="http://schemas.openxmlformats.org/officeDocument/2006/relationships/tags" Target="../tags/tag167.xml"/><Relationship Id="rId21" Type="http://schemas.openxmlformats.org/officeDocument/2006/relationships/tags" Target="../tags/tag185.xml"/><Relationship Id="rId7" Type="http://schemas.openxmlformats.org/officeDocument/2006/relationships/tags" Target="../tags/tag171.xml"/><Relationship Id="rId12" Type="http://schemas.openxmlformats.org/officeDocument/2006/relationships/tags" Target="../tags/tag176.xml"/><Relationship Id="rId17" Type="http://schemas.openxmlformats.org/officeDocument/2006/relationships/tags" Target="../tags/tag181.xml"/><Relationship Id="rId25" Type="http://schemas.openxmlformats.org/officeDocument/2006/relationships/tags" Target="../tags/tag189.xml"/><Relationship Id="rId2" Type="http://schemas.openxmlformats.org/officeDocument/2006/relationships/tags" Target="../tags/tag166.xml"/><Relationship Id="rId16" Type="http://schemas.openxmlformats.org/officeDocument/2006/relationships/tags" Target="../tags/tag180.xml"/><Relationship Id="rId20" Type="http://schemas.openxmlformats.org/officeDocument/2006/relationships/tags" Target="../tags/tag184.xml"/><Relationship Id="rId1" Type="http://schemas.openxmlformats.org/officeDocument/2006/relationships/tags" Target="../tags/tag165.xml"/><Relationship Id="rId6" Type="http://schemas.openxmlformats.org/officeDocument/2006/relationships/tags" Target="../tags/tag170.xml"/><Relationship Id="rId11" Type="http://schemas.openxmlformats.org/officeDocument/2006/relationships/tags" Target="../tags/tag175.xml"/><Relationship Id="rId24" Type="http://schemas.openxmlformats.org/officeDocument/2006/relationships/tags" Target="../tags/tag188.xml"/><Relationship Id="rId5" Type="http://schemas.openxmlformats.org/officeDocument/2006/relationships/tags" Target="../tags/tag169.xml"/><Relationship Id="rId15" Type="http://schemas.openxmlformats.org/officeDocument/2006/relationships/tags" Target="../tags/tag179.xml"/><Relationship Id="rId23" Type="http://schemas.openxmlformats.org/officeDocument/2006/relationships/tags" Target="../tags/tag187.xml"/><Relationship Id="rId28" Type="http://schemas.openxmlformats.org/officeDocument/2006/relationships/slideLayout" Target="../slideLayouts/slideLayout2.xml"/><Relationship Id="rId10" Type="http://schemas.openxmlformats.org/officeDocument/2006/relationships/tags" Target="../tags/tag174.xml"/><Relationship Id="rId19" Type="http://schemas.openxmlformats.org/officeDocument/2006/relationships/tags" Target="../tags/tag183.xml"/><Relationship Id="rId4" Type="http://schemas.openxmlformats.org/officeDocument/2006/relationships/tags" Target="../tags/tag168.xml"/><Relationship Id="rId9" Type="http://schemas.openxmlformats.org/officeDocument/2006/relationships/tags" Target="../tags/tag173.xml"/><Relationship Id="rId14" Type="http://schemas.openxmlformats.org/officeDocument/2006/relationships/tags" Target="../tags/tag178.xml"/><Relationship Id="rId22" Type="http://schemas.openxmlformats.org/officeDocument/2006/relationships/tags" Target="../tags/tag186.xml"/><Relationship Id="rId27" Type="http://schemas.openxmlformats.org/officeDocument/2006/relationships/tags" Target="../tags/tag19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0.png"/><Relationship Id="rId2" Type="http://schemas.openxmlformats.org/officeDocument/2006/relationships/image" Target="../media/image55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1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0.png"/><Relationship Id="rId13" Type="http://schemas.openxmlformats.org/officeDocument/2006/relationships/image" Target="../media/image470.png"/><Relationship Id="rId3" Type="http://schemas.openxmlformats.org/officeDocument/2006/relationships/image" Target="../media/image370.png"/><Relationship Id="rId7" Type="http://schemas.openxmlformats.org/officeDocument/2006/relationships/image" Target="../media/image410.png"/><Relationship Id="rId12" Type="http://schemas.openxmlformats.org/officeDocument/2006/relationships/image" Target="../media/image460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00.png"/><Relationship Id="rId11" Type="http://schemas.openxmlformats.org/officeDocument/2006/relationships/image" Target="../media/image450.png"/><Relationship Id="rId5" Type="http://schemas.openxmlformats.org/officeDocument/2006/relationships/image" Target="../media/image390.png"/><Relationship Id="rId10" Type="http://schemas.openxmlformats.org/officeDocument/2006/relationships/image" Target="../media/image440.png"/><Relationship Id="rId4" Type="http://schemas.openxmlformats.org/officeDocument/2006/relationships/image" Target="../media/image380.png"/><Relationship Id="rId9" Type="http://schemas.openxmlformats.org/officeDocument/2006/relationships/image" Target="../media/image4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E5425959-3908-E2D5-5829-DFEA87320FAD}"/>
              </a:ext>
            </a:extLst>
          </p:cNvPr>
          <p:cNvSpPr txBox="1">
            <a:spLocks/>
          </p:cNvSpPr>
          <p:nvPr/>
        </p:nvSpPr>
        <p:spPr>
          <a:xfrm>
            <a:off x="4367983" y="106104"/>
            <a:ext cx="3065293" cy="529901"/>
          </a:xfrm>
          <a:prstGeom prst="rect">
            <a:avLst/>
          </a:prstGeom>
          <a:solidFill>
            <a:srgbClr val="0070C0"/>
          </a:solidFill>
          <a:ln w="19050">
            <a:noFill/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3200" dirty="0">
                <a:solidFill>
                  <a:schemeClr val="bg1"/>
                </a:solidFill>
              </a:rPr>
              <a:t>UCSD CSE 30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02A8DA7F-A489-9E59-514A-4CF2E648EB9C}"/>
              </a:ext>
            </a:extLst>
          </p:cNvPr>
          <p:cNvSpPr txBox="1">
            <a:spLocks/>
          </p:cNvSpPr>
          <p:nvPr/>
        </p:nvSpPr>
        <p:spPr>
          <a:xfrm>
            <a:off x="132079" y="6312861"/>
            <a:ext cx="5874273" cy="439035"/>
          </a:xfrm>
          <a:prstGeom prst="rect">
            <a:avLst/>
          </a:prstGeom>
          <a:solidFill>
            <a:srgbClr val="0070C0"/>
          </a:solidFill>
          <a:ln w="19050">
            <a:noFill/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None/>
            </a:pPr>
            <a:r>
              <a:rPr lang="en-US" sz="2400" dirty="0">
                <a:solidFill>
                  <a:schemeClr val="bg1"/>
                </a:solidFill>
              </a:rPr>
              <a:t>Cao Session. Slides Credit Keith Muller 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8E374237-BA8C-64B5-72C1-A5AC3B4264B6}"/>
              </a:ext>
            </a:extLst>
          </p:cNvPr>
          <p:cNvSpPr txBox="1">
            <a:spLocks/>
          </p:cNvSpPr>
          <p:nvPr/>
        </p:nvSpPr>
        <p:spPr>
          <a:xfrm>
            <a:off x="4059811" y="1492341"/>
            <a:ext cx="4072378" cy="439035"/>
          </a:xfrm>
          <a:prstGeom prst="rect">
            <a:avLst/>
          </a:prstGeom>
          <a:solidFill>
            <a:srgbClr val="0070C0"/>
          </a:solidFill>
          <a:ln w="19050">
            <a:noFill/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</a:rPr>
              <a:t>Numbers Data and Memory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1C9AEC63-C178-1192-1B83-C5F7B9708D0C}"/>
              </a:ext>
            </a:extLst>
          </p:cNvPr>
          <p:cNvSpPr txBox="1">
            <a:spLocks/>
          </p:cNvSpPr>
          <p:nvPr/>
        </p:nvSpPr>
        <p:spPr>
          <a:xfrm>
            <a:off x="2323113" y="799377"/>
            <a:ext cx="7522623" cy="439035"/>
          </a:xfrm>
          <a:prstGeom prst="rect">
            <a:avLst/>
          </a:prstGeom>
          <a:solidFill>
            <a:srgbClr val="0070C0"/>
          </a:solidFill>
          <a:ln w="19050">
            <a:noFill/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</a:rPr>
              <a:t>Computer Organization and Systems Programming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D338CBFE-27FD-3F3A-68FC-36EFFEAEFC59}"/>
              </a:ext>
            </a:extLst>
          </p:cNvPr>
          <p:cNvSpPr txBox="1">
            <a:spLocks/>
          </p:cNvSpPr>
          <p:nvPr/>
        </p:nvSpPr>
        <p:spPr>
          <a:xfrm>
            <a:off x="47766" y="106104"/>
            <a:ext cx="1781034" cy="333167"/>
          </a:xfrm>
          <a:prstGeom prst="rect">
            <a:avLst/>
          </a:prstGeom>
          <a:solidFill>
            <a:srgbClr val="0070C0"/>
          </a:solidFill>
          <a:ln w="19050">
            <a:noFill/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None/>
            </a:pPr>
            <a:r>
              <a:rPr lang="en-US" sz="1400" dirty="0">
                <a:solidFill>
                  <a:schemeClr val="bg1"/>
                </a:solidFill>
              </a:rPr>
              <a:t>Version 2.00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568A1251-4A8A-FEA5-1AFA-4E50B0163841}"/>
              </a:ext>
            </a:extLst>
          </p:cNvPr>
          <p:cNvSpPr txBox="1">
            <a:spLocks/>
          </p:cNvSpPr>
          <p:nvPr/>
        </p:nvSpPr>
        <p:spPr>
          <a:xfrm>
            <a:off x="10452873" y="6312861"/>
            <a:ext cx="1739127" cy="439035"/>
          </a:xfrm>
          <a:prstGeom prst="rect">
            <a:avLst/>
          </a:prstGeom>
          <a:solidFill>
            <a:srgbClr val="0070C0"/>
          </a:solidFill>
          <a:ln w="19050">
            <a:noFill/>
          </a:ln>
        </p:spPr>
        <p:txBody>
          <a:bodyPr anchor="ctr"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None/>
            </a:pPr>
            <a:r>
              <a:rPr lang="en-US" sz="1600" dirty="0">
                <a:solidFill>
                  <a:schemeClr val="bg1"/>
                </a:solidFill>
              </a:rPr>
              <a:t>Cray XMP-1982</a:t>
            </a:r>
          </a:p>
        </p:txBody>
      </p:sp>
    </p:spTree>
    <p:extLst>
      <p:ext uri="{BB962C8B-B14F-4D97-AF65-F5344CB8AC3E}">
        <p14:creationId xmlns:p14="http://schemas.microsoft.com/office/powerpoint/2010/main" val="32201524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D598CE11-B5DF-4A46-8963-FDB4A8CE680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62421" y="592711"/>
            <a:ext cx="5786755" cy="6174558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4B3742C-7F14-F14A-8839-67CBBF203ED1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85544" y="2660729"/>
            <a:ext cx="6276877" cy="3054208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dirty="0"/>
              <a:t>Use the </a:t>
            </a:r>
            <a:r>
              <a:rPr lang="en-US" dirty="0">
                <a:solidFill>
                  <a:srgbClr val="FF0000"/>
                </a:solidFill>
              </a:rPr>
              <a:t>M</a:t>
            </a:r>
            <a:r>
              <a:rPr lang="en-US" dirty="0"/>
              <a:t>ost </a:t>
            </a:r>
            <a:r>
              <a:rPr lang="en-US" dirty="0">
                <a:solidFill>
                  <a:srgbClr val="FF0000"/>
                </a:solidFill>
              </a:rPr>
              <a:t>S</a:t>
            </a:r>
            <a:r>
              <a:rPr lang="en-US" dirty="0"/>
              <a:t>ignificant </a:t>
            </a:r>
            <a:r>
              <a:rPr lang="en-US" dirty="0">
                <a:solidFill>
                  <a:srgbClr val="FF0000"/>
                </a:solidFill>
              </a:rPr>
              <a:t>B</a:t>
            </a:r>
            <a:r>
              <a:rPr lang="en-US" dirty="0"/>
              <a:t>it as a sign bit</a:t>
            </a:r>
          </a:p>
          <a:p>
            <a:pPr lvl="1"/>
            <a:r>
              <a:rPr lang="en-US" dirty="0"/>
              <a:t>0 as the MSB represents positive numbers</a:t>
            </a:r>
          </a:p>
          <a:p>
            <a:pPr lvl="1"/>
            <a:r>
              <a:rPr lang="en-US" dirty="0"/>
              <a:t>1 as the MSB represents negative numbers</a:t>
            </a:r>
          </a:p>
          <a:p>
            <a:r>
              <a:rPr lang="en-US" dirty="0">
                <a:solidFill>
                  <a:srgbClr val="FF0000"/>
                </a:solidFill>
              </a:rPr>
              <a:t>Two</a:t>
            </a:r>
            <a:r>
              <a:rPr lang="en-US" dirty="0"/>
              <a:t> (oops) representations for </a:t>
            </a:r>
            <a:r>
              <a:rPr lang="en-US" dirty="0">
                <a:solidFill>
                  <a:srgbClr val="0070C0"/>
                </a:solidFill>
              </a:rPr>
              <a:t>zero: 0000, 1000</a:t>
            </a:r>
          </a:p>
          <a:p>
            <a:r>
              <a:rPr lang="en-US" dirty="0"/>
              <a:t>Tricky Math (must handle sign bit independently)</a:t>
            </a:r>
            <a:endParaRPr lang="en-US" dirty="0">
              <a:cs typeface="Calibri" panose="020F0502020204030204" pitchFamily="34" charset="0"/>
            </a:endParaRPr>
          </a:p>
          <a:p>
            <a:pPr lvl="1">
              <a:spcBef>
                <a:spcPts val="1200"/>
              </a:spcBef>
            </a:pPr>
            <a:r>
              <a:rPr lang="en-US" sz="2000" dirty="0">
                <a:solidFill>
                  <a:schemeClr val="accent1"/>
                </a:solidFill>
                <a:cs typeface="Calibri" panose="020F0502020204030204" pitchFamily="34" charset="0"/>
              </a:rPr>
              <a:t>Positive and Negatives “</a:t>
            </a:r>
            <a:r>
              <a:rPr lang="en-US" sz="2000" i="1" dirty="0">
                <a:solidFill>
                  <a:schemeClr val="accent1"/>
                </a:solidFill>
                <a:cs typeface="Calibri" panose="020F0502020204030204" pitchFamily="34" charset="0"/>
              </a:rPr>
              <a:t>increment</a:t>
            </a:r>
            <a:r>
              <a:rPr lang="en-US" sz="2000" dirty="0">
                <a:solidFill>
                  <a:schemeClr val="accent1"/>
                </a:solidFill>
                <a:cs typeface="Calibri" panose="020F0502020204030204" pitchFamily="34" charset="0"/>
              </a:rPr>
              <a:t>” (+1) in the </a:t>
            </a:r>
            <a:r>
              <a:rPr lang="en-US" sz="2000" dirty="0">
                <a:solidFill>
                  <a:srgbClr val="C00000"/>
                </a:solidFill>
                <a:cs typeface="Calibri" panose="020F0502020204030204" pitchFamily="34" charset="0"/>
              </a:rPr>
              <a:t>opposite directions!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598AA38-9BCA-4B45-AB05-B7813A5C7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506" y="108545"/>
            <a:ext cx="10515600" cy="525732"/>
          </a:xfrm>
        </p:spPr>
        <p:txBody>
          <a:bodyPr/>
          <a:lstStyle/>
          <a:p>
            <a:r>
              <a:rPr lang="en-US" dirty="0"/>
              <a:t>Negative Integer Numbers: Sign + Magnitude Method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BE8B108-4530-524C-98D1-73AF40AB0529}"/>
              </a:ext>
            </a:extLst>
          </p:cNvPr>
          <p:cNvSpPr txBox="1"/>
          <p:nvPr/>
        </p:nvSpPr>
        <p:spPr>
          <a:xfrm>
            <a:off x="376462" y="1323114"/>
            <a:ext cx="1383712" cy="523220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Sign bit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5D11E3-F657-6A46-9246-8CDE7CD120F7}"/>
              </a:ext>
            </a:extLst>
          </p:cNvPr>
          <p:cNvSpPr txBox="1"/>
          <p:nvPr/>
        </p:nvSpPr>
        <p:spPr>
          <a:xfrm>
            <a:off x="1759701" y="1325697"/>
            <a:ext cx="4435695" cy="523220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       Remaining bits        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838E720-01C8-1E40-A2D6-64A383FD85E4}"/>
              </a:ext>
            </a:extLst>
          </p:cNvPr>
          <p:cNvSpPr txBox="1"/>
          <p:nvPr/>
        </p:nvSpPr>
        <p:spPr>
          <a:xfrm>
            <a:off x="300999" y="1036007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CEF3A27-2E03-2F4F-B231-AA821C0E20F2}"/>
              </a:ext>
            </a:extLst>
          </p:cNvPr>
          <p:cNvSpPr txBox="1"/>
          <p:nvPr/>
        </p:nvSpPr>
        <p:spPr>
          <a:xfrm>
            <a:off x="1770023" y="1018885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92ACB54-95CF-0B4F-BDD8-4D828F5392DD}"/>
              </a:ext>
            </a:extLst>
          </p:cNvPr>
          <p:cNvSpPr txBox="1"/>
          <p:nvPr/>
        </p:nvSpPr>
        <p:spPr>
          <a:xfrm>
            <a:off x="5957889" y="103600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1F5349C-7649-144D-B1C9-569FA8C05677}"/>
              </a:ext>
            </a:extLst>
          </p:cNvPr>
          <p:cNvSpPr txBox="1"/>
          <p:nvPr/>
        </p:nvSpPr>
        <p:spPr>
          <a:xfrm>
            <a:off x="1684302" y="1787845"/>
            <a:ext cx="784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MSB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A44EF4-2699-D44E-AB3C-1290B62DED91}"/>
              </a:ext>
            </a:extLst>
          </p:cNvPr>
          <p:cNvSpPr txBox="1"/>
          <p:nvPr/>
        </p:nvSpPr>
        <p:spPr>
          <a:xfrm>
            <a:off x="727350" y="560287"/>
            <a:ext cx="47884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00B050"/>
                </a:solidFill>
              </a:rPr>
              <a:t>these numbers show bit position </a:t>
            </a:r>
            <a:r>
              <a:rPr lang="en-US" b="1" i="1" dirty="0">
                <a:solidFill>
                  <a:srgbClr val="00B050"/>
                </a:solidFill>
              </a:rPr>
              <a:t>boundaries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16254DF-6E6B-E240-8B8A-91C170E755E8}"/>
              </a:ext>
            </a:extLst>
          </p:cNvPr>
          <p:cNvCxnSpPr>
            <a:cxnSpLocks/>
          </p:cNvCxnSpPr>
          <p:nvPr/>
        </p:nvCxnSpPr>
        <p:spPr>
          <a:xfrm flipH="1">
            <a:off x="1930975" y="906803"/>
            <a:ext cx="6861" cy="196664"/>
          </a:xfrm>
          <a:prstGeom prst="straightConnector1">
            <a:avLst/>
          </a:prstGeom>
          <a:ln w="222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79C256E-F3DC-7E4B-AAF1-98BF9DD4C44E}"/>
              </a:ext>
            </a:extLst>
          </p:cNvPr>
          <p:cNvCxnSpPr>
            <a:cxnSpLocks/>
          </p:cNvCxnSpPr>
          <p:nvPr/>
        </p:nvCxnSpPr>
        <p:spPr>
          <a:xfrm flipH="1">
            <a:off x="562928" y="807431"/>
            <a:ext cx="336643" cy="396120"/>
          </a:xfrm>
          <a:prstGeom prst="straightConnector1">
            <a:avLst/>
          </a:prstGeom>
          <a:ln w="222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A885354-0EF4-734B-89B2-21D50BAA49D5}"/>
              </a:ext>
            </a:extLst>
          </p:cNvPr>
          <p:cNvCxnSpPr>
            <a:cxnSpLocks/>
          </p:cNvCxnSpPr>
          <p:nvPr/>
        </p:nvCxnSpPr>
        <p:spPr>
          <a:xfrm>
            <a:off x="5266730" y="853924"/>
            <a:ext cx="798451" cy="312435"/>
          </a:xfrm>
          <a:prstGeom prst="straightConnector1">
            <a:avLst/>
          </a:prstGeom>
          <a:ln w="222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65251B5B-6593-C54B-AE68-0349B4A15D76}"/>
              </a:ext>
            </a:extLst>
          </p:cNvPr>
          <p:cNvSpPr txBox="1"/>
          <p:nvPr/>
        </p:nvSpPr>
        <p:spPr>
          <a:xfrm>
            <a:off x="5656306" y="1808547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LSB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D78794F-E481-3544-89AC-FC302E4B2F1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4096187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bldLvl="2" animBg="1"/>
      <p:bldP spid="3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B5D182DE-993D-A34F-AB8D-D256FFBA707F}"/>
              </a:ext>
            </a:extLst>
          </p:cNvPr>
          <p:cNvSpPr/>
          <p:nvPr/>
        </p:nvSpPr>
        <p:spPr>
          <a:xfrm>
            <a:off x="3092391" y="1922520"/>
            <a:ext cx="4286767" cy="371239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866AF2F-4422-054E-BB43-73238C3FA5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767" y="151178"/>
            <a:ext cx="10515600" cy="505448"/>
          </a:xfrm>
        </p:spPr>
        <p:txBody>
          <a:bodyPr/>
          <a:lstStyle/>
          <a:p>
            <a:r>
              <a:rPr lang="en-US" dirty="0"/>
              <a:t>Signed Magnitude Examples (Sign bit is always MSB) 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AF39828-2E60-0F49-9243-2D34F11442F2}"/>
              </a:ext>
            </a:extLst>
          </p:cNvPr>
          <p:cNvGrpSpPr/>
          <p:nvPr/>
        </p:nvGrpSpPr>
        <p:grpSpPr>
          <a:xfrm>
            <a:off x="331200" y="2159041"/>
            <a:ext cx="2288660" cy="3366309"/>
            <a:chOff x="68820" y="1169618"/>
            <a:chExt cx="3259878" cy="416907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4435457-4436-0543-B056-77328201B649}"/>
                </a:ext>
              </a:extLst>
            </p:cNvPr>
            <p:cNvSpPr txBox="1"/>
            <p:nvPr/>
          </p:nvSpPr>
          <p:spPr>
            <a:xfrm>
              <a:off x="404853" y="1169618"/>
              <a:ext cx="2923845" cy="12578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6000" dirty="0">
                  <a:solidFill>
                    <a:schemeClr val="accent1"/>
                  </a:solidFill>
                </a:rPr>
                <a:t>0</a:t>
              </a:r>
              <a:r>
                <a:rPr lang="en-US" sz="6000" dirty="0"/>
                <a:t> 110</a:t>
              </a:r>
            </a:p>
          </p:txBody>
        </p:sp>
        <p:sp>
          <p:nvSpPr>
            <p:cNvPr id="5" name="Left Brace 4">
              <a:extLst>
                <a:ext uri="{FF2B5EF4-FFF2-40B4-BE49-F238E27FC236}">
                  <a16:creationId xmlns:a16="http://schemas.microsoft.com/office/drawing/2014/main" id="{84C3C745-1BAB-BA4C-867C-C85EAF91B284}"/>
                </a:ext>
              </a:extLst>
            </p:cNvPr>
            <p:cNvSpPr/>
            <p:nvPr/>
          </p:nvSpPr>
          <p:spPr>
            <a:xfrm rot="16200000">
              <a:off x="591219" y="2114924"/>
              <a:ext cx="457200" cy="495300"/>
            </a:xfrm>
            <a:prstGeom prst="leftBrac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5829E96-2D50-4540-90D5-BFC27A78C260}"/>
                </a:ext>
              </a:extLst>
            </p:cNvPr>
            <p:cNvSpPr txBox="1"/>
            <p:nvPr/>
          </p:nvSpPr>
          <p:spPr>
            <a:xfrm>
              <a:off x="177838" y="2602410"/>
              <a:ext cx="1251681" cy="4192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600" dirty="0">
                  <a:solidFill>
                    <a:srgbClr val="C00000"/>
                  </a:solidFill>
                </a:rPr>
                <a:t>positive</a:t>
              </a:r>
            </a:p>
          </p:txBody>
        </p:sp>
        <p:sp>
          <p:nvSpPr>
            <p:cNvPr id="7" name="Left Brace 6">
              <a:extLst>
                <a:ext uri="{FF2B5EF4-FFF2-40B4-BE49-F238E27FC236}">
                  <a16:creationId xmlns:a16="http://schemas.microsoft.com/office/drawing/2014/main" id="{11A8CA5A-6BDC-404A-8736-16779CFE7B0F}"/>
                </a:ext>
              </a:extLst>
            </p:cNvPr>
            <p:cNvSpPr/>
            <p:nvPr/>
          </p:nvSpPr>
          <p:spPr>
            <a:xfrm rot="16200000">
              <a:off x="1983080" y="1499485"/>
              <a:ext cx="457200" cy="1685222"/>
            </a:xfrm>
            <a:prstGeom prst="leftBrac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A5B462E-B1C4-764C-B48A-75450755EEAA}"/>
                </a:ext>
              </a:extLst>
            </p:cNvPr>
            <p:cNvSpPr txBox="1"/>
            <p:nvPr/>
          </p:nvSpPr>
          <p:spPr>
            <a:xfrm>
              <a:off x="2018309" y="2613469"/>
              <a:ext cx="507340" cy="5717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400" dirty="0">
                  <a:solidFill>
                    <a:srgbClr val="C00000"/>
                  </a:solidFill>
                </a:rPr>
                <a:t>6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9FDACC8-CE3D-A44E-A291-D958F0EAE532}"/>
                </a:ext>
              </a:extLst>
            </p:cNvPr>
            <p:cNvSpPr txBox="1"/>
            <p:nvPr/>
          </p:nvSpPr>
          <p:spPr>
            <a:xfrm>
              <a:off x="282284" y="3333958"/>
              <a:ext cx="2923845" cy="12578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6000" dirty="0">
                  <a:solidFill>
                    <a:schemeClr val="accent1"/>
                  </a:solidFill>
                </a:rPr>
                <a:t>1</a:t>
              </a:r>
              <a:r>
                <a:rPr lang="en-US" sz="6000" dirty="0"/>
                <a:t> 011</a:t>
              </a:r>
            </a:p>
          </p:txBody>
        </p:sp>
        <p:sp>
          <p:nvSpPr>
            <p:cNvPr id="10" name="Left Brace 9">
              <a:extLst>
                <a:ext uri="{FF2B5EF4-FFF2-40B4-BE49-F238E27FC236}">
                  <a16:creationId xmlns:a16="http://schemas.microsoft.com/office/drawing/2014/main" id="{DEE018D0-4148-D148-8BF5-D28FF9B40B36}"/>
                </a:ext>
              </a:extLst>
            </p:cNvPr>
            <p:cNvSpPr/>
            <p:nvPr/>
          </p:nvSpPr>
          <p:spPr>
            <a:xfrm rot="16200000">
              <a:off x="529859" y="4254540"/>
              <a:ext cx="457200" cy="495300"/>
            </a:xfrm>
            <a:prstGeom prst="leftBrac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7A2C309-9EA5-5D41-A3F0-5B0714215CDC}"/>
                </a:ext>
              </a:extLst>
            </p:cNvPr>
            <p:cNvSpPr txBox="1"/>
            <p:nvPr/>
          </p:nvSpPr>
          <p:spPr>
            <a:xfrm>
              <a:off x="68820" y="4755717"/>
              <a:ext cx="1365844" cy="4192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600" dirty="0">
                  <a:solidFill>
                    <a:srgbClr val="C00000"/>
                  </a:solidFill>
                </a:rPr>
                <a:t>negative</a:t>
              </a:r>
            </a:p>
          </p:txBody>
        </p:sp>
        <p:sp>
          <p:nvSpPr>
            <p:cNvPr id="12" name="Left Brace 11">
              <a:extLst>
                <a:ext uri="{FF2B5EF4-FFF2-40B4-BE49-F238E27FC236}">
                  <a16:creationId xmlns:a16="http://schemas.microsoft.com/office/drawing/2014/main" id="{81B80551-6C28-6D4C-8D80-6DEC54B2BEAB}"/>
                </a:ext>
              </a:extLst>
            </p:cNvPr>
            <p:cNvSpPr/>
            <p:nvPr/>
          </p:nvSpPr>
          <p:spPr>
            <a:xfrm rot="16200000">
              <a:off x="1860511" y="3648401"/>
              <a:ext cx="457200" cy="1685222"/>
            </a:xfrm>
            <a:prstGeom prst="leftBrac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9696B02-9634-F843-BA30-9565C2BF49B8}"/>
                </a:ext>
              </a:extLst>
            </p:cNvPr>
            <p:cNvSpPr txBox="1"/>
            <p:nvPr/>
          </p:nvSpPr>
          <p:spPr>
            <a:xfrm>
              <a:off x="1876541" y="4766938"/>
              <a:ext cx="507340" cy="5717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400" dirty="0">
                  <a:solidFill>
                    <a:srgbClr val="C00000"/>
                  </a:solidFill>
                </a:rPr>
                <a:t>3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2C1C2BA-E61E-684E-A501-57A068D79A70}"/>
              </a:ext>
            </a:extLst>
          </p:cNvPr>
          <p:cNvGrpSpPr/>
          <p:nvPr/>
        </p:nvGrpSpPr>
        <p:grpSpPr>
          <a:xfrm>
            <a:off x="7814674" y="2103870"/>
            <a:ext cx="4020726" cy="3398863"/>
            <a:chOff x="2987965" y="1363445"/>
            <a:chExt cx="5486932" cy="398816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0DD54DD-8C9E-9B4A-A070-3FA17B6A641A}"/>
                </a:ext>
              </a:extLst>
            </p:cNvPr>
            <p:cNvSpPr txBox="1"/>
            <p:nvPr/>
          </p:nvSpPr>
          <p:spPr>
            <a:xfrm>
              <a:off x="3259322" y="1363445"/>
              <a:ext cx="5215575" cy="11917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6000" dirty="0">
                  <a:solidFill>
                    <a:schemeClr val="accent1"/>
                  </a:solidFill>
                </a:rPr>
                <a:t>0</a:t>
              </a:r>
              <a:r>
                <a:rPr lang="en-US" sz="6000" dirty="0"/>
                <a:t> 0000000</a:t>
              </a:r>
            </a:p>
          </p:txBody>
        </p:sp>
        <p:sp>
          <p:nvSpPr>
            <p:cNvPr id="16" name="Left Brace 15">
              <a:extLst>
                <a:ext uri="{FF2B5EF4-FFF2-40B4-BE49-F238E27FC236}">
                  <a16:creationId xmlns:a16="http://schemas.microsoft.com/office/drawing/2014/main" id="{C042F0C4-8099-3742-A879-1D78D10AB9F2}"/>
                </a:ext>
              </a:extLst>
            </p:cNvPr>
            <p:cNvSpPr/>
            <p:nvPr/>
          </p:nvSpPr>
          <p:spPr>
            <a:xfrm rot="16200000">
              <a:off x="3405678" y="2217928"/>
              <a:ext cx="457200" cy="495300"/>
            </a:xfrm>
            <a:prstGeom prst="leftBrac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E001836-088D-714D-8268-2FEEC992E3E8}"/>
                </a:ext>
              </a:extLst>
            </p:cNvPr>
            <p:cNvSpPr txBox="1"/>
            <p:nvPr/>
          </p:nvSpPr>
          <p:spPr>
            <a:xfrm>
              <a:off x="2987965" y="2688339"/>
              <a:ext cx="1199220" cy="3972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600" dirty="0">
                  <a:solidFill>
                    <a:srgbClr val="C00000"/>
                  </a:solidFill>
                </a:rPr>
                <a:t>positive</a:t>
              </a:r>
            </a:p>
          </p:txBody>
        </p:sp>
        <p:sp>
          <p:nvSpPr>
            <p:cNvPr id="18" name="Left Brace 17">
              <a:extLst>
                <a:ext uri="{FF2B5EF4-FFF2-40B4-BE49-F238E27FC236}">
                  <a16:creationId xmlns:a16="http://schemas.microsoft.com/office/drawing/2014/main" id="{B57ADEB6-EB54-9549-8992-93A302781FDB}"/>
                </a:ext>
              </a:extLst>
            </p:cNvPr>
            <p:cNvSpPr/>
            <p:nvPr/>
          </p:nvSpPr>
          <p:spPr>
            <a:xfrm rot="16200000">
              <a:off x="6055096" y="460868"/>
              <a:ext cx="457200" cy="3953148"/>
            </a:xfrm>
            <a:prstGeom prst="leftBrac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8DFE54D-AD19-5849-8B46-DCC53D7F243E}"/>
                </a:ext>
              </a:extLst>
            </p:cNvPr>
            <p:cNvSpPr txBox="1"/>
            <p:nvPr/>
          </p:nvSpPr>
          <p:spPr>
            <a:xfrm>
              <a:off x="6080033" y="2643693"/>
              <a:ext cx="486076" cy="5417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400" dirty="0">
                  <a:solidFill>
                    <a:srgbClr val="C00000"/>
                  </a:solidFill>
                </a:rPr>
                <a:t>0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95D3FDD-908D-A343-903C-0F9F7C0BB0AE}"/>
                </a:ext>
              </a:extLst>
            </p:cNvPr>
            <p:cNvSpPr txBox="1"/>
            <p:nvPr/>
          </p:nvSpPr>
          <p:spPr>
            <a:xfrm>
              <a:off x="3259322" y="3476886"/>
              <a:ext cx="5137610" cy="11917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6000" dirty="0">
                  <a:solidFill>
                    <a:schemeClr val="accent1"/>
                  </a:solidFill>
                </a:rPr>
                <a:t>1</a:t>
              </a:r>
              <a:r>
                <a:rPr lang="en-US" sz="6000" dirty="0"/>
                <a:t> 0001100</a:t>
              </a:r>
            </a:p>
          </p:txBody>
        </p:sp>
        <p:sp>
          <p:nvSpPr>
            <p:cNvPr id="21" name="Left Brace 20">
              <a:extLst>
                <a:ext uri="{FF2B5EF4-FFF2-40B4-BE49-F238E27FC236}">
                  <a16:creationId xmlns:a16="http://schemas.microsoft.com/office/drawing/2014/main" id="{77D8CDE8-0259-BD41-AEF7-CFBFE6F9D13E}"/>
                </a:ext>
              </a:extLst>
            </p:cNvPr>
            <p:cNvSpPr/>
            <p:nvPr/>
          </p:nvSpPr>
          <p:spPr>
            <a:xfrm rot="16200000">
              <a:off x="3484707" y="4284603"/>
              <a:ext cx="457200" cy="495300"/>
            </a:xfrm>
            <a:prstGeom prst="leftBrac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8143C8C-95B4-3A46-B0EE-94EA60C5E1F2}"/>
                </a:ext>
              </a:extLst>
            </p:cNvPr>
            <p:cNvSpPr txBox="1"/>
            <p:nvPr/>
          </p:nvSpPr>
          <p:spPr>
            <a:xfrm>
              <a:off x="2998524" y="4784179"/>
              <a:ext cx="1308598" cy="3972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600" dirty="0">
                  <a:solidFill>
                    <a:srgbClr val="C00000"/>
                  </a:solidFill>
                </a:rPr>
                <a:t>negative</a:t>
              </a:r>
            </a:p>
          </p:txBody>
        </p:sp>
        <p:sp>
          <p:nvSpPr>
            <p:cNvPr id="23" name="Left Brace 22">
              <a:extLst>
                <a:ext uri="{FF2B5EF4-FFF2-40B4-BE49-F238E27FC236}">
                  <a16:creationId xmlns:a16="http://schemas.microsoft.com/office/drawing/2014/main" id="{46D09FC6-B68E-384F-9F2E-2E32C1520EF9}"/>
                </a:ext>
              </a:extLst>
            </p:cNvPr>
            <p:cNvSpPr/>
            <p:nvPr/>
          </p:nvSpPr>
          <p:spPr>
            <a:xfrm rot="16200000">
              <a:off x="5995130" y="2535546"/>
              <a:ext cx="457200" cy="4073086"/>
            </a:xfrm>
            <a:prstGeom prst="leftBrac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E12AA5B-F9E9-2F49-81E8-AF2011E0BE78}"/>
                </a:ext>
              </a:extLst>
            </p:cNvPr>
            <p:cNvSpPr txBox="1"/>
            <p:nvPr/>
          </p:nvSpPr>
          <p:spPr>
            <a:xfrm>
              <a:off x="5863656" y="4809898"/>
              <a:ext cx="720144" cy="5417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400" dirty="0">
                  <a:solidFill>
                    <a:srgbClr val="C00000"/>
                  </a:solidFill>
                </a:rPr>
                <a:t>12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F4EF539F-ED06-B84F-BB1D-B154FCCCDBC6}"/>
              </a:ext>
            </a:extLst>
          </p:cNvPr>
          <p:cNvGrpSpPr/>
          <p:nvPr/>
        </p:nvGrpSpPr>
        <p:grpSpPr>
          <a:xfrm>
            <a:off x="3271598" y="1930306"/>
            <a:ext cx="3877839" cy="3704606"/>
            <a:chOff x="7516938" y="653936"/>
            <a:chExt cx="3877839" cy="3704606"/>
          </a:xfrm>
        </p:grpSpPr>
        <p:sp>
          <p:nvSpPr>
            <p:cNvPr id="26" name="1 001 = -1…">
              <a:extLst>
                <a:ext uri="{FF2B5EF4-FFF2-40B4-BE49-F238E27FC236}">
                  <a16:creationId xmlns:a16="http://schemas.microsoft.com/office/drawing/2014/main" id="{E0734894-BD21-9242-827D-F4799D7FF65A}"/>
                </a:ext>
              </a:extLst>
            </p:cNvPr>
            <p:cNvSpPr txBox="1"/>
            <p:nvPr/>
          </p:nvSpPr>
          <p:spPr>
            <a:xfrm>
              <a:off x="7516938" y="1055074"/>
              <a:ext cx="1708801" cy="3303468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>
              <a:spAutoFit/>
            </a:bodyPr>
            <a:lstStyle/>
            <a:p>
              <a:pPr algn="l"/>
              <a:r>
                <a:rPr lang="en-US" sz="2600" dirty="0">
                  <a:solidFill>
                    <a:schemeClr val="accent1"/>
                  </a:solidFill>
                  <a:latin typeface="+mn-lt"/>
                </a:rPr>
                <a:t>1</a:t>
              </a:r>
              <a:r>
                <a:rPr lang="en-US" sz="2600" dirty="0">
                  <a:latin typeface="+mn-lt"/>
                </a:rPr>
                <a:t> </a:t>
              </a:r>
              <a:r>
                <a:rPr lang="en-US" sz="2600" dirty="0">
                  <a:solidFill>
                    <a:schemeClr val="tx2"/>
                  </a:solidFill>
                  <a:latin typeface="+mn-lt"/>
                </a:rPr>
                <a:t>000 = </a:t>
              </a:r>
              <a:r>
                <a:rPr lang="en-US" sz="2600" dirty="0">
                  <a:solidFill>
                    <a:srgbClr val="FF0000"/>
                  </a:solidFill>
                  <a:latin typeface="+mn-lt"/>
                </a:rPr>
                <a:t>-0 </a:t>
              </a:r>
            </a:p>
            <a:p>
              <a:pPr algn="l"/>
              <a:r>
                <a:rPr sz="2600" dirty="0">
                  <a:solidFill>
                    <a:schemeClr val="accent1"/>
                  </a:solidFill>
                  <a:latin typeface="+mn-lt"/>
                </a:rPr>
                <a:t>1</a:t>
              </a:r>
              <a:r>
                <a:rPr sz="2600" dirty="0">
                  <a:latin typeface="+mn-lt"/>
                </a:rPr>
                <a:t> </a:t>
              </a:r>
              <a:r>
                <a:rPr sz="2600" dirty="0">
                  <a:solidFill>
                    <a:schemeClr val="tx2"/>
                  </a:solidFill>
                  <a:latin typeface="+mn-lt"/>
                </a:rPr>
                <a:t>001 = -1</a:t>
              </a:r>
            </a:p>
            <a:p>
              <a:pPr algn="l"/>
              <a:r>
                <a:rPr sz="2600" dirty="0">
                  <a:solidFill>
                    <a:schemeClr val="accent1"/>
                  </a:solidFill>
                  <a:latin typeface="+mn-lt"/>
                </a:rPr>
                <a:t>1</a:t>
              </a:r>
              <a:r>
                <a:rPr sz="2600" dirty="0">
                  <a:latin typeface="+mn-lt"/>
                </a:rPr>
                <a:t> </a:t>
              </a:r>
              <a:r>
                <a:rPr sz="2600" dirty="0">
                  <a:solidFill>
                    <a:schemeClr val="tx2"/>
                  </a:solidFill>
                  <a:latin typeface="+mn-lt"/>
                </a:rPr>
                <a:t>010 = -2</a:t>
              </a:r>
            </a:p>
            <a:p>
              <a:pPr algn="l"/>
              <a:r>
                <a:rPr sz="2600" dirty="0">
                  <a:solidFill>
                    <a:schemeClr val="accent1"/>
                  </a:solidFill>
                  <a:latin typeface="+mn-lt"/>
                </a:rPr>
                <a:t>1</a:t>
              </a:r>
              <a:r>
                <a:rPr sz="2600" dirty="0">
                  <a:latin typeface="+mn-lt"/>
                </a:rPr>
                <a:t> </a:t>
              </a:r>
              <a:r>
                <a:rPr sz="2600" dirty="0">
                  <a:solidFill>
                    <a:schemeClr val="tx2"/>
                  </a:solidFill>
                  <a:latin typeface="+mn-lt"/>
                </a:rPr>
                <a:t>011 = -3</a:t>
              </a:r>
            </a:p>
            <a:p>
              <a:pPr algn="l"/>
              <a:r>
                <a:rPr sz="2600" dirty="0">
                  <a:solidFill>
                    <a:schemeClr val="accent1"/>
                  </a:solidFill>
                  <a:latin typeface="+mn-lt"/>
                </a:rPr>
                <a:t>1</a:t>
              </a:r>
              <a:r>
                <a:rPr sz="2600" dirty="0">
                  <a:latin typeface="+mn-lt"/>
                </a:rPr>
                <a:t> </a:t>
              </a:r>
              <a:r>
                <a:rPr sz="2600" dirty="0">
                  <a:solidFill>
                    <a:schemeClr val="tx2"/>
                  </a:solidFill>
                  <a:latin typeface="+mn-lt"/>
                </a:rPr>
                <a:t>100 = -4</a:t>
              </a:r>
            </a:p>
            <a:p>
              <a:pPr algn="l"/>
              <a:r>
                <a:rPr sz="2600" dirty="0">
                  <a:solidFill>
                    <a:schemeClr val="accent1"/>
                  </a:solidFill>
                  <a:latin typeface="+mn-lt"/>
                </a:rPr>
                <a:t>1</a:t>
              </a:r>
              <a:r>
                <a:rPr sz="2600" dirty="0">
                  <a:latin typeface="+mn-lt"/>
                </a:rPr>
                <a:t> </a:t>
              </a:r>
              <a:r>
                <a:rPr sz="2600" dirty="0">
                  <a:solidFill>
                    <a:schemeClr val="tx2"/>
                  </a:solidFill>
                  <a:latin typeface="+mn-lt"/>
                </a:rPr>
                <a:t>101 = -5</a:t>
              </a:r>
            </a:p>
            <a:p>
              <a:pPr algn="l"/>
              <a:r>
                <a:rPr sz="2600" dirty="0">
                  <a:solidFill>
                    <a:schemeClr val="accent1"/>
                  </a:solidFill>
                  <a:latin typeface="+mn-lt"/>
                </a:rPr>
                <a:t>1</a:t>
              </a:r>
              <a:r>
                <a:rPr sz="2600" dirty="0">
                  <a:latin typeface="+mn-lt"/>
                </a:rPr>
                <a:t> </a:t>
              </a:r>
              <a:r>
                <a:rPr sz="2600" dirty="0">
                  <a:solidFill>
                    <a:schemeClr val="tx2"/>
                  </a:solidFill>
                  <a:latin typeface="+mn-lt"/>
                </a:rPr>
                <a:t>110 = -6</a:t>
              </a:r>
            </a:p>
            <a:p>
              <a:pPr algn="l"/>
              <a:r>
                <a:rPr sz="2600" dirty="0">
                  <a:solidFill>
                    <a:schemeClr val="accent1"/>
                  </a:solidFill>
                  <a:latin typeface="+mn-lt"/>
                </a:rPr>
                <a:t>1</a:t>
              </a:r>
              <a:r>
                <a:rPr sz="2600" dirty="0">
                  <a:latin typeface="+mn-lt"/>
                </a:rPr>
                <a:t> </a:t>
              </a:r>
              <a:r>
                <a:rPr sz="2600" dirty="0">
                  <a:solidFill>
                    <a:schemeClr val="tx2"/>
                  </a:solidFill>
                  <a:latin typeface="+mn-lt"/>
                </a:rPr>
                <a:t>111 = -7</a:t>
              </a:r>
            </a:p>
          </p:txBody>
        </p:sp>
        <p:sp>
          <p:nvSpPr>
            <p:cNvPr id="27" name="1 001 = -1…">
              <a:extLst>
                <a:ext uri="{FF2B5EF4-FFF2-40B4-BE49-F238E27FC236}">
                  <a16:creationId xmlns:a16="http://schemas.microsoft.com/office/drawing/2014/main" id="{542D62CB-EF0E-4148-A6BB-97FE42CD9A68}"/>
                </a:ext>
              </a:extLst>
            </p:cNvPr>
            <p:cNvSpPr txBox="1"/>
            <p:nvPr/>
          </p:nvSpPr>
          <p:spPr>
            <a:xfrm>
              <a:off x="9889557" y="1055074"/>
              <a:ext cx="1505220" cy="3303468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>
              <a:spAutoFit/>
            </a:bodyPr>
            <a:lstStyle/>
            <a:p>
              <a:pPr algn="l"/>
              <a:r>
                <a:rPr lang="en-US" sz="2600" dirty="0">
                  <a:solidFill>
                    <a:srgbClr val="0070C0"/>
                  </a:solidFill>
                  <a:latin typeface="+mn-lt"/>
                </a:rPr>
                <a:t>0</a:t>
              </a:r>
              <a:r>
                <a:rPr lang="en-US" sz="2600" dirty="0">
                  <a:latin typeface="+mn-lt"/>
                </a:rPr>
                <a:t> </a:t>
              </a:r>
              <a:r>
                <a:rPr lang="en-US" sz="2600" dirty="0">
                  <a:solidFill>
                    <a:schemeClr val="tx2"/>
                  </a:solidFill>
                  <a:latin typeface="+mn-lt"/>
                </a:rPr>
                <a:t>000 = </a:t>
              </a:r>
              <a:r>
                <a:rPr lang="en-US" sz="2600" dirty="0">
                  <a:solidFill>
                    <a:srgbClr val="FF0000"/>
                  </a:solidFill>
                  <a:latin typeface="+mn-lt"/>
                </a:rPr>
                <a:t>0</a:t>
              </a:r>
            </a:p>
            <a:p>
              <a:pPr algn="l"/>
              <a:r>
                <a:rPr lang="en-US" sz="2600" dirty="0">
                  <a:solidFill>
                    <a:srgbClr val="0070C0"/>
                  </a:solidFill>
                  <a:latin typeface="+mn-lt"/>
                </a:rPr>
                <a:t>0</a:t>
              </a:r>
              <a:r>
                <a:rPr sz="2600" dirty="0">
                  <a:latin typeface="+mn-lt"/>
                </a:rPr>
                <a:t> </a:t>
              </a:r>
              <a:r>
                <a:rPr sz="2600" dirty="0">
                  <a:solidFill>
                    <a:schemeClr val="tx2"/>
                  </a:solidFill>
                  <a:latin typeface="+mn-lt"/>
                </a:rPr>
                <a:t>001 = 1</a:t>
              </a:r>
            </a:p>
            <a:p>
              <a:pPr algn="l"/>
              <a:r>
                <a:rPr lang="en-US" sz="2600" dirty="0">
                  <a:solidFill>
                    <a:srgbClr val="0070C0"/>
                  </a:solidFill>
                  <a:latin typeface="+mn-lt"/>
                </a:rPr>
                <a:t>0</a:t>
              </a:r>
              <a:r>
                <a:rPr sz="2600" dirty="0">
                  <a:latin typeface="+mn-lt"/>
                </a:rPr>
                <a:t> </a:t>
              </a:r>
              <a:r>
                <a:rPr sz="2600" dirty="0">
                  <a:solidFill>
                    <a:schemeClr val="tx2"/>
                  </a:solidFill>
                  <a:latin typeface="+mn-lt"/>
                </a:rPr>
                <a:t>010 = 2</a:t>
              </a:r>
            </a:p>
            <a:p>
              <a:pPr algn="l"/>
              <a:r>
                <a:rPr lang="en-US" sz="2600" dirty="0">
                  <a:solidFill>
                    <a:srgbClr val="0070C0"/>
                  </a:solidFill>
                  <a:latin typeface="+mn-lt"/>
                </a:rPr>
                <a:t>0</a:t>
              </a:r>
              <a:r>
                <a:rPr sz="2600" dirty="0">
                  <a:latin typeface="+mn-lt"/>
                </a:rPr>
                <a:t> </a:t>
              </a:r>
              <a:r>
                <a:rPr sz="2600" dirty="0">
                  <a:solidFill>
                    <a:schemeClr val="tx2"/>
                  </a:solidFill>
                  <a:latin typeface="+mn-lt"/>
                </a:rPr>
                <a:t>011 = 3</a:t>
              </a:r>
            </a:p>
            <a:p>
              <a:pPr algn="l"/>
              <a:r>
                <a:rPr lang="en-US" sz="2600" dirty="0">
                  <a:solidFill>
                    <a:srgbClr val="0070C0"/>
                  </a:solidFill>
                  <a:latin typeface="+mn-lt"/>
                </a:rPr>
                <a:t>0</a:t>
              </a:r>
              <a:r>
                <a:rPr sz="2600" dirty="0">
                  <a:latin typeface="+mn-lt"/>
                </a:rPr>
                <a:t> </a:t>
              </a:r>
              <a:r>
                <a:rPr sz="2600" dirty="0">
                  <a:solidFill>
                    <a:schemeClr val="tx2"/>
                  </a:solidFill>
                  <a:latin typeface="+mn-lt"/>
                </a:rPr>
                <a:t>100 = 4</a:t>
              </a:r>
            </a:p>
            <a:p>
              <a:pPr algn="l"/>
              <a:r>
                <a:rPr lang="en-US" sz="2600" dirty="0">
                  <a:solidFill>
                    <a:srgbClr val="0070C0"/>
                  </a:solidFill>
                  <a:latin typeface="+mn-lt"/>
                </a:rPr>
                <a:t>0</a:t>
              </a:r>
              <a:r>
                <a:rPr sz="2600" dirty="0">
                  <a:latin typeface="+mn-lt"/>
                </a:rPr>
                <a:t> </a:t>
              </a:r>
              <a:r>
                <a:rPr sz="2600" dirty="0">
                  <a:solidFill>
                    <a:schemeClr val="tx2"/>
                  </a:solidFill>
                  <a:latin typeface="+mn-lt"/>
                </a:rPr>
                <a:t>101 = 5</a:t>
              </a:r>
            </a:p>
            <a:p>
              <a:pPr algn="l"/>
              <a:r>
                <a:rPr lang="en-US" sz="2600" dirty="0">
                  <a:solidFill>
                    <a:srgbClr val="0070C0"/>
                  </a:solidFill>
                  <a:latin typeface="+mn-lt"/>
                </a:rPr>
                <a:t>0</a:t>
              </a:r>
              <a:r>
                <a:rPr sz="2600" dirty="0">
                  <a:latin typeface="+mn-lt"/>
                </a:rPr>
                <a:t> </a:t>
              </a:r>
              <a:r>
                <a:rPr sz="2600" dirty="0">
                  <a:solidFill>
                    <a:schemeClr val="tx2"/>
                  </a:solidFill>
                  <a:latin typeface="+mn-lt"/>
                </a:rPr>
                <a:t>110 = 6</a:t>
              </a:r>
            </a:p>
            <a:p>
              <a:pPr algn="l"/>
              <a:r>
                <a:rPr lang="en-US" sz="2600" dirty="0">
                  <a:solidFill>
                    <a:srgbClr val="0070C0"/>
                  </a:solidFill>
                  <a:latin typeface="+mn-lt"/>
                </a:rPr>
                <a:t>0</a:t>
              </a:r>
              <a:r>
                <a:rPr sz="2600" dirty="0">
                  <a:latin typeface="+mn-lt"/>
                </a:rPr>
                <a:t> </a:t>
              </a:r>
              <a:r>
                <a:rPr sz="2600" dirty="0">
                  <a:solidFill>
                    <a:schemeClr val="tx2"/>
                  </a:solidFill>
                  <a:latin typeface="+mn-lt"/>
                </a:rPr>
                <a:t>111 = 7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6CFE8182-38D6-8744-98B8-69AEE1D72319}"/>
                </a:ext>
              </a:extLst>
            </p:cNvPr>
            <p:cNvSpPr/>
            <p:nvPr/>
          </p:nvSpPr>
          <p:spPr>
            <a:xfrm>
              <a:off x="8563722" y="653936"/>
              <a:ext cx="2446504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b="1" u="sng" dirty="0">
                  <a:solidFill>
                    <a:srgbClr val="0070C0"/>
                  </a:solidFill>
                </a:rPr>
                <a:t>Examples</a:t>
              </a:r>
              <a:r>
                <a:rPr lang="en-US" sz="2000" b="1" dirty="0">
                  <a:solidFill>
                    <a:srgbClr val="0070C0"/>
                  </a:solidFill>
                </a:rPr>
                <a:t> (4 bits): </a:t>
              </a: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DA0AC223-8EE4-5D4C-AFE7-861F00E0601C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95418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17752EE-A1E6-F34C-AF9C-755690D7CD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7434" y="-2124"/>
            <a:ext cx="10515600" cy="715294"/>
          </a:xfrm>
        </p:spPr>
        <p:txBody>
          <a:bodyPr/>
          <a:lstStyle/>
          <a:p>
            <a:r>
              <a:rPr lang="en-US" dirty="0"/>
              <a:t>Two’s Complement: The MSB Has a </a:t>
            </a:r>
            <a:r>
              <a:rPr lang="en-US" i="1" dirty="0">
                <a:solidFill>
                  <a:schemeClr val="accent5"/>
                </a:solidFill>
              </a:rPr>
              <a:t>Negative Weight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4D01DF7A-A0E9-CE97-7B24-D466E3B5DBEC}"/>
                  </a:ext>
                </a:extLst>
              </p:cNvPr>
              <p:cNvSpPr>
                <a:spLocks noGrp="1"/>
              </p:cNvSpPr>
              <p:nvPr>
                <p:ph sz="quarter" idx="17"/>
              </p:nvPr>
            </p:nvSpPr>
            <p:spPr>
              <a:xfrm>
                <a:off x="941420" y="2454774"/>
                <a:ext cx="6134939" cy="3972559"/>
              </a:xfr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pPr>
                  <a:spcBef>
                    <a:spcPts val="1800"/>
                  </a:spcBef>
                </a:pPr>
                <a:r>
                  <a:rPr lang="en-US" sz="2400" dirty="0"/>
                  <a:t>4-bit (</a:t>
                </a:r>
                <a:r>
                  <a:rPr lang="en-US" sz="2400" dirty="0">
                    <a:solidFill>
                      <a:srgbClr val="0070C0"/>
                    </a:solidFill>
                  </a:rPr>
                  <a:t>w = 4</a:t>
                </a:r>
                <a:r>
                  <a:rPr lang="en-US" sz="2400" dirty="0"/>
                  <a:t>) weight  = </a:t>
                </a:r>
                <a14:m>
                  <m:oMath xmlns:m="http://schemas.openxmlformats.org/officeDocument/2006/math">
                    <m:r>
                      <a:rPr lang="en-US" sz="2400" b="1">
                        <a:solidFill>
                          <a:srgbClr val="AB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−</m:t>
                    </m:r>
                    <m:sSup>
                      <m:sSupPr>
                        <m:ctrlPr>
                          <a:rPr lang="en-US" sz="2400" b="1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400" b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𝟐</m:t>
                        </m:r>
                      </m:e>
                      <m:sup>
                        <m:r>
                          <a:rPr lang="en-US" sz="2400" b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𝟒</m:t>
                        </m:r>
                        <m:r>
                          <a:rPr lang="en-US" sz="2400" b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−</m:t>
                        </m:r>
                        <m:r>
                          <a:rPr lang="en-US" sz="2400" b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𝟏</m:t>
                        </m:r>
                      </m:sup>
                    </m:sSup>
                  </m:oMath>
                </a14:m>
                <a:r>
                  <a:rPr lang="en-US" sz="2400" dirty="0"/>
                  <a:t> = </a:t>
                </a:r>
                <a:r>
                  <a:rPr lang="en-US" sz="2400" dirty="0">
                    <a:solidFill>
                      <a:srgbClr val="C00000"/>
                    </a:solidFill>
                  </a:rPr>
                  <a:t>-2</a:t>
                </a:r>
                <a:r>
                  <a:rPr lang="en-US" sz="2400" baseline="30000" dirty="0">
                    <a:solidFill>
                      <a:srgbClr val="C00000"/>
                    </a:solidFill>
                  </a:rPr>
                  <a:t>3</a:t>
                </a:r>
                <a:r>
                  <a:rPr lang="en-US" sz="2400" dirty="0">
                    <a:solidFill>
                      <a:srgbClr val="C00000"/>
                    </a:solidFill>
                  </a:rPr>
                  <a:t> = -8 </a:t>
                </a:r>
              </a:p>
              <a:p>
                <a:pPr lvl="1"/>
                <a:r>
                  <a:rPr lang="en-US" sz="2200" dirty="0">
                    <a:solidFill>
                      <a:srgbClr val="C00000"/>
                    </a:solidFill>
                  </a:rPr>
                  <a:t>1</a:t>
                </a:r>
                <a:r>
                  <a:rPr lang="en-US" sz="2200" dirty="0">
                    <a:solidFill>
                      <a:srgbClr val="0070C0"/>
                    </a:solidFill>
                  </a:rPr>
                  <a:t>010</a:t>
                </a:r>
                <a:r>
                  <a:rPr lang="en-US" sz="2200" baseline="-25000" dirty="0"/>
                  <a:t>2</a:t>
                </a:r>
                <a:r>
                  <a:rPr lang="en-US" sz="2200" dirty="0"/>
                  <a:t> </a:t>
                </a:r>
                <a:r>
                  <a:rPr lang="en-US" sz="2200" b="1" dirty="0">
                    <a:solidFill>
                      <a:srgbClr val="00B050"/>
                    </a:solidFill>
                  </a:rPr>
                  <a:t>unsigned</a:t>
                </a:r>
                <a:r>
                  <a:rPr lang="en-US" sz="2200" dirty="0"/>
                  <a:t>:</a:t>
                </a:r>
                <a:br>
                  <a:rPr lang="en-US" sz="2200" dirty="0"/>
                </a:br>
                <a:r>
                  <a:rPr lang="en-US" sz="2200" dirty="0"/>
                  <a:t>   </a:t>
                </a:r>
                <a:r>
                  <a:rPr lang="en-US" sz="2200" dirty="0">
                    <a:solidFill>
                      <a:srgbClr val="C00000"/>
                    </a:solidFill>
                  </a:rPr>
                  <a:t>1x2</a:t>
                </a:r>
                <a:r>
                  <a:rPr lang="en-US" sz="2200" baseline="30000" dirty="0">
                    <a:solidFill>
                      <a:srgbClr val="C00000"/>
                    </a:solidFill>
                  </a:rPr>
                  <a:t>3 </a:t>
                </a:r>
                <a:r>
                  <a:rPr lang="en-US" sz="2200" dirty="0"/>
                  <a:t>+ </a:t>
                </a:r>
                <a:r>
                  <a:rPr lang="en-US" sz="2200" dirty="0">
                    <a:solidFill>
                      <a:srgbClr val="0070C0"/>
                    </a:solidFill>
                  </a:rPr>
                  <a:t>0x2</a:t>
                </a:r>
                <a:r>
                  <a:rPr lang="en-US" sz="2200" baseline="30000" dirty="0">
                    <a:solidFill>
                      <a:srgbClr val="0070C0"/>
                    </a:solidFill>
                  </a:rPr>
                  <a:t>2 </a:t>
                </a:r>
                <a:r>
                  <a:rPr lang="en-US" sz="2200" dirty="0"/>
                  <a:t>+ </a:t>
                </a:r>
                <a:r>
                  <a:rPr lang="en-US" sz="2200" dirty="0">
                    <a:solidFill>
                      <a:srgbClr val="0070C0"/>
                    </a:solidFill>
                  </a:rPr>
                  <a:t>1x2</a:t>
                </a:r>
                <a:r>
                  <a:rPr lang="en-US" sz="2200" baseline="30000" dirty="0">
                    <a:solidFill>
                      <a:srgbClr val="0070C0"/>
                    </a:solidFill>
                  </a:rPr>
                  <a:t>1 </a:t>
                </a:r>
                <a:r>
                  <a:rPr lang="en-US" sz="2200" dirty="0"/>
                  <a:t>+ </a:t>
                </a:r>
                <a:r>
                  <a:rPr lang="en-US" sz="2200" dirty="0">
                    <a:solidFill>
                      <a:srgbClr val="0070C0"/>
                    </a:solidFill>
                  </a:rPr>
                  <a:t>0x2</a:t>
                </a:r>
                <a:r>
                  <a:rPr lang="en-US" sz="2200" baseline="30000" dirty="0">
                    <a:solidFill>
                      <a:srgbClr val="0070C0"/>
                    </a:solidFill>
                  </a:rPr>
                  <a:t>0</a:t>
                </a:r>
                <a:r>
                  <a:rPr lang="en-US" sz="2200" dirty="0"/>
                  <a:t> = </a:t>
                </a:r>
                <a:r>
                  <a:rPr lang="en-US" sz="2200" b="1" dirty="0"/>
                  <a:t>10</a:t>
                </a:r>
              </a:p>
              <a:p>
                <a:pPr lvl="5"/>
                <a:endParaRPr lang="en-US" sz="400" b="1" dirty="0"/>
              </a:p>
              <a:p>
                <a:pPr lvl="1"/>
                <a:r>
                  <a:rPr lang="en-US" sz="2200" dirty="0">
                    <a:solidFill>
                      <a:srgbClr val="C00000"/>
                    </a:solidFill>
                  </a:rPr>
                  <a:t>1</a:t>
                </a:r>
                <a:r>
                  <a:rPr lang="en-US" sz="2200" dirty="0">
                    <a:solidFill>
                      <a:srgbClr val="0070C0"/>
                    </a:solidFill>
                  </a:rPr>
                  <a:t>010</a:t>
                </a:r>
                <a:r>
                  <a:rPr lang="en-US" sz="2200" baseline="-25000" dirty="0"/>
                  <a:t>2</a:t>
                </a:r>
                <a:r>
                  <a:rPr lang="en-US" sz="2200" dirty="0"/>
                  <a:t> </a:t>
                </a:r>
                <a:r>
                  <a:rPr lang="en-US" sz="2200" b="1" dirty="0">
                    <a:solidFill>
                      <a:srgbClr val="00B050"/>
                    </a:solidFill>
                  </a:rPr>
                  <a:t>two’s complement</a:t>
                </a:r>
                <a:r>
                  <a:rPr lang="en-US" sz="2200" dirty="0"/>
                  <a:t>:</a:t>
                </a:r>
                <a:br>
                  <a:rPr lang="en-US" sz="2200" dirty="0"/>
                </a:br>
                <a:r>
                  <a:rPr lang="en-US" sz="2200" dirty="0"/>
                  <a:t>  </a:t>
                </a:r>
                <a:r>
                  <a:rPr lang="en-US" sz="2200" dirty="0">
                    <a:solidFill>
                      <a:srgbClr val="C00000"/>
                    </a:solidFill>
                  </a:rPr>
                  <a:t>-1x2</a:t>
                </a:r>
                <a:r>
                  <a:rPr lang="en-US" sz="2200" baseline="30000" dirty="0">
                    <a:solidFill>
                      <a:srgbClr val="C00000"/>
                    </a:solidFill>
                  </a:rPr>
                  <a:t>3 </a:t>
                </a:r>
                <a:r>
                  <a:rPr lang="en-US" sz="2200" dirty="0"/>
                  <a:t>+ </a:t>
                </a:r>
                <a:r>
                  <a:rPr lang="en-US" sz="2200" dirty="0">
                    <a:solidFill>
                      <a:srgbClr val="0070C0"/>
                    </a:solidFill>
                  </a:rPr>
                  <a:t>0x2</a:t>
                </a:r>
                <a:r>
                  <a:rPr lang="en-US" sz="2200" baseline="30000" dirty="0">
                    <a:solidFill>
                      <a:srgbClr val="0070C0"/>
                    </a:solidFill>
                  </a:rPr>
                  <a:t>2 </a:t>
                </a:r>
                <a:r>
                  <a:rPr lang="en-US" sz="2200" dirty="0"/>
                  <a:t>+ </a:t>
                </a:r>
                <a:r>
                  <a:rPr lang="en-US" sz="2200" dirty="0">
                    <a:solidFill>
                      <a:srgbClr val="0070C0"/>
                    </a:solidFill>
                  </a:rPr>
                  <a:t>1x2</a:t>
                </a:r>
                <a:r>
                  <a:rPr lang="en-US" sz="2200" baseline="30000" dirty="0">
                    <a:solidFill>
                      <a:srgbClr val="0070C0"/>
                    </a:solidFill>
                  </a:rPr>
                  <a:t>1 </a:t>
                </a:r>
                <a:r>
                  <a:rPr lang="en-US" sz="2200" dirty="0"/>
                  <a:t>+ </a:t>
                </a:r>
                <a:r>
                  <a:rPr lang="en-US" sz="2200" dirty="0">
                    <a:solidFill>
                      <a:srgbClr val="0070C0"/>
                    </a:solidFill>
                  </a:rPr>
                  <a:t>0x2</a:t>
                </a:r>
                <a:r>
                  <a:rPr lang="en-US" sz="2200" baseline="30000" dirty="0">
                    <a:solidFill>
                      <a:srgbClr val="0070C0"/>
                    </a:solidFill>
                  </a:rPr>
                  <a:t>0</a:t>
                </a:r>
                <a:r>
                  <a:rPr lang="en-US" sz="2200" dirty="0"/>
                  <a:t> = </a:t>
                </a:r>
                <a:r>
                  <a:rPr lang="en-US" sz="2200" dirty="0">
                    <a:solidFill>
                      <a:srgbClr val="FF0000"/>
                    </a:solidFill>
                  </a:rPr>
                  <a:t>-8 </a:t>
                </a:r>
                <a:r>
                  <a:rPr lang="en-US" sz="2200" dirty="0"/>
                  <a:t>+ </a:t>
                </a:r>
                <a:r>
                  <a:rPr lang="en-US" sz="2200" dirty="0">
                    <a:solidFill>
                      <a:srgbClr val="0070C0"/>
                    </a:solidFill>
                  </a:rPr>
                  <a:t>2</a:t>
                </a:r>
                <a:r>
                  <a:rPr lang="en-US" sz="2200" dirty="0"/>
                  <a:t> =  </a:t>
                </a:r>
                <a:r>
                  <a:rPr lang="en-US" sz="2200" b="1" dirty="0"/>
                  <a:t>–6</a:t>
                </a:r>
                <a:endParaRPr lang="en-US" sz="2000" dirty="0"/>
              </a:p>
              <a:p>
                <a:pPr lvl="1">
                  <a:spcBef>
                    <a:spcPts val="1800"/>
                  </a:spcBef>
                </a:pPr>
                <a:r>
                  <a:rPr lang="en-US" sz="2200" dirty="0"/>
                  <a:t>-8 in </a:t>
                </a:r>
                <a:r>
                  <a:rPr lang="en-US" sz="2200" b="1" dirty="0">
                    <a:solidFill>
                      <a:srgbClr val="00B050"/>
                    </a:solidFill>
                  </a:rPr>
                  <a:t>two’s complement:                        </a:t>
                </a:r>
                <a:r>
                  <a:rPr lang="en-US" sz="2000" dirty="0">
                    <a:solidFill>
                      <a:srgbClr val="AB0000"/>
                    </a:solidFill>
                  </a:rPr>
                  <a:t>1</a:t>
                </a:r>
                <a:r>
                  <a:rPr lang="en-US" sz="2000" dirty="0">
                    <a:solidFill>
                      <a:srgbClr val="0070C0"/>
                    </a:solidFill>
                  </a:rPr>
                  <a:t>000</a:t>
                </a:r>
                <a:r>
                  <a:rPr lang="en-US" sz="2000" baseline="-25000" dirty="0"/>
                  <a:t>2</a:t>
                </a:r>
                <a:r>
                  <a:rPr lang="en-US" sz="2000" dirty="0"/>
                  <a:t> = </a:t>
                </a:r>
                <a:r>
                  <a:rPr lang="en-US" sz="2000" dirty="0">
                    <a:solidFill>
                      <a:srgbClr val="AB0000"/>
                    </a:solidFill>
                  </a:rPr>
                  <a:t>-2</a:t>
                </a:r>
                <a:r>
                  <a:rPr lang="en-US" sz="2000" baseline="30000" dirty="0">
                    <a:solidFill>
                      <a:srgbClr val="AB0000"/>
                    </a:solidFill>
                  </a:rPr>
                  <a:t>3 </a:t>
                </a:r>
                <a:r>
                  <a:rPr lang="en-US" sz="2000" dirty="0"/>
                  <a:t>+ </a:t>
                </a:r>
                <a:r>
                  <a:rPr lang="en-US" sz="2000" dirty="0">
                    <a:solidFill>
                      <a:srgbClr val="0070C0"/>
                    </a:solidFill>
                  </a:rPr>
                  <a:t>0 = </a:t>
                </a:r>
                <a:r>
                  <a:rPr lang="en-US" sz="2000" dirty="0">
                    <a:solidFill>
                      <a:srgbClr val="FF0000"/>
                    </a:solidFill>
                  </a:rPr>
                  <a:t>-8</a:t>
                </a:r>
              </a:p>
              <a:p>
                <a:pPr lvl="1">
                  <a:spcBef>
                    <a:spcPts val="1800"/>
                  </a:spcBef>
                </a:pPr>
                <a:r>
                  <a:rPr lang="en-US" sz="2200" dirty="0"/>
                  <a:t>-1 in </a:t>
                </a:r>
                <a:r>
                  <a:rPr lang="en-US" sz="2200" b="1" dirty="0">
                    <a:solidFill>
                      <a:srgbClr val="00B050"/>
                    </a:solidFill>
                  </a:rPr>
                  <a:t>two’s complement:</a:t>
                </a:r>
                <a:br>
                  <a:rPr lang="en-US" sz="2200" dirty="0"/>
                </a:br>
                <a:r>
                  <a:rPr lang="en-US" sz="2200" dirty="0">
                    <a:solidFill>
                      <a:srgbClr val="AB0000"/>
                    </a:solidFill>
                  </a:rPr>
                  <a:t>1</a:t>
                </a:r>
                <a:r>
                  <a:rPr lang="en-US" sz="2200" dirty="0">
                    <a:solidFill>
                      <a:srgbClr val="0070C0"/>
                    </a:solidFill>
                  </a:rPr>
                  <a:t>111</a:t>
                </a:r>
                <a:r>
                  <a:rPr lang="en-US" sz="2200" baseline="-25000" dirty="0"/>
                  <a:t>2</a:t>
                </a:r>
                <a:r>
                  <a:rPr lang="en-US" sz="2200" dirty="0"/>
                  <a:t> = </a:t>
                </a:r>
                <a:r>
                  <a:rPr lang="en-US" sz="2200" dirty="0">
                    <a:solidFill>
                      <a:srgbClr val="AB0000"/>
                    </a:solidFill>
                  </a:rPr>
                  <a:t>-2</a:t>
                </a:r>
                <a:r>
                  <a:rPr lang="en-US" sz="2200" baseline="30000" dirty="0">
                    <a:solidFill>
                      <a:srgbClr val="AB0000"/>
                    </a:solidFill>
                  </a:rPr>
                  <a:t>3 </a:t>
                </a:r>
                <a:r>
                  <a:rPr lang="en-US" sz="2200" dirty="0"/>
                  <a:t>+ </a:t>
                </a:r>
                <a:r>
                  <a:rPr lang="en-US" sz="2200" dirty="0">
                    <a:solidFill>
                      <a:srgbClr val="0070C0"/>
                    </a:solidFill>
                  </a:rPr>
                  <a:t>(2</a:t>
                </a:r>
                <a:r>
                  <a:rPr lang="en-US" sz="2200" baseline="30000" dirty="0">
                    <a:solidFill>
                      <a:srgbClr val="0070C0"/>
                    </a:solidFill>
                  </a:rPr>
                  <a:t>3</a:t>
                </a:r>
                <a:r>
                  <a:rPr lang="en-US" sz="2200" dirty="0">
                    <a:solidFill>
                      <a:srgbClr val="0070C0"/>
                    </a:solidFill>
                  </a:rPr>
                  <a:t> – 1) = </a:t>
                </a:r>
                <a:r>
                  <a:rPr lang="en-US" sz="2200" dirty="0">
                    <a:solidFill>
                      <a:srgbClr val="FF0000"/>
                    </a:solidFill>
                  </a:rPr>
                  <a:t>-8 </a:t>
                </a:r>
                <a:r>
                  <a:rPr lang="en-US" sz="2200" dirty="0">
                    <a:solidFill>
                      <a:srgbClr val="0070C0"/>
                    </a:solidFill>
                  </a:rPr>
                  <a:t>+ 7 =</a:t>
                </a:r>
                <a:r>
                  <a:rPr lang="en-US" sz="2200" b="1" dirty="0">
                    <a:solidFill>
                      <a:srgbClr val="0070C0"/>
                    </a:solidFill>
                  </a:rPr>
                  <a:t> -1</a:t>
                </a: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4D01DF7A-A0E9-CE97-7B24-D466E3B5DB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7"/>
              </p:nvPr>
            </p:nvSpPr>
            <p:spPr>
              <a:xfrm>
                <a:off x="941420" y="2454774"/>
                <a:ext cx="6134939" cy="3972559"/>
              </a:xfrm>
              <a:blipFill>
                <a:blip r:embed="rId12"/>
                <a:stretch>
                  <a:fillRect l="-1237" b="-952"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1" name="Group 40">
            <a:extLst>
              <a:ext uri="{FF2B5EF4-FFF2-40B4-BE49-F238E27FC236}">
                <a16:creationId xmlns:a16="http://schemas.microsoft.com/office/drawing/2014/main" id="{9D0ADF51-C909-E64A-A96B-E69C52E5449C}"/>
              </a:ext>
            </a:extLst>
          </p:cNvPr>
          <p:cNvGrpSpPr/>
          <p:nvPr/>
        </p:nvGrpSpPr>
        <p:grpSpPr>
          <a:xfrm>
            <a:off x="413759" y="1249498"/>
            <a:ext cx="7190263" cy="1086061"/>
            <a:chOff x="822959" y="1920239"/>
            <a:chExt cx="7021334" cy="108606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5E6C0018-2852-424D-BC45-390E4B3E3D31}"/>
                    </a:ext>
                  </a:extLst>
                </p:cNvPr>
                <p:cNvSpPr/>
                <p:nvPr>
                  <p:custDataLst>
                    <p:tags r:id="rId2"/>
                  </p:custDataLst>
                </p:nvPr>
              </p:nvSpPr>
              <p:spPr bwMode="auto">
                <a:xfrm>
                  <a:off x="822959" y="1920239"/>
                  <a:ext cx="7021334" cy="1086061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25400" cap="flat" cmpd="sng" algn="ctr">
                  <a:solidFill>
                    <a:srgbClr val="0070C0"/>
                  </a:solidFill>
                  <a:prstDash val="solid"/>
                  <a:round/>
                  <a:headEnd type="none" w="med" len="med"/>
                  <a:tailEnd type="triangl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i="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b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 b="0" i="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n</m:t>
                          </m:r>
                          <m:r>
                            <a:rPr lang="en-US" sz="2000" b="0" i="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−1</m:t>
                          </m:r>
                        </m:sub>
                      </m:sSub>
                    </m:oMath>
                  </a14:m>
                  <a:r>
                    <a:rPr kumimoji="0" lang="en-US" sz="2000" i="0" u="none" strike="noStrike" cap="none" normalizeH="0" baseline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latin typeface="Calibri" panose="020F0502020204030204" pitchFamily="34" charset="0"/>
                      <a:cs typeface="Calibri" panose="020F0502020204030204" pitchFamily="34" charset="0"/>
                    </a:rPr>
                    <a:t> </a:t>
                  </a:r>
                  <a:r>
                    <a:rPr kumimoji="0" lang="en-US" sz="2000" i="0" u="none" strike="noStrike" cap="none" normalizeH="0" dirty="0">
                      <a:ln>
                        <a:noFill/>
                      </a:ln>
                      <a:solidFill>
                        <a:schemeClr val="tx2"/>
                      </a:solidFill>
                      <a:effectLst/>
                      <a:latin typeface="Calibri" panose="020F0502020204030204" pitchFamily="34" charset="0"/>
                      <a:cs typeface="Calibri" panose="020F0502020204030204" pitchFamily="34" charset="0"/>
                    </a:rPr>
                    <a:t>weight is </a:t>
                  </a:r>
                  <a14:m>
                    <m:oMath xmlns:m="http://schemas.openxmlformats.org/officeDocument/2006/math">
                      <m:r>
                        <a:rPr kumimoji="0" lang="en-US" sz="2000" b="0" i="0" u="none" strike="noStrike" cap="none" normalizeH="0" smtClean="0">
                          <a:ln>
                            <a:noFill/>
                          </a:ln>
                          <a:solidFill>
                            <a:srgbClr val="AB0000"/>
                          </a:solidFill>
                          <a:effectLst/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(</m:t>
                      </m:r>
                      <m:r>
                        <a:rPr kumimoji="0" lang="en-US" sz="2000" b="1" i="0" u="none" strike="noStrike" cap="none" normalizeH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−</m:t>
                      </m:r>
                      <m:sSup>
                        <m:sSupPr>
                          <m:ctrlPr>
                            <a:rPr kumimoji="0" lang="en-US" sz="2000" b="1" i="1" u="none" strike="noStrike" cap="none" normalizeH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kumimoji="0" lang="en-US" sz="2000" b="1" i="0" u="none" strike="noStrike" cap="none" normalizeH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𝟐</m:t>
                          </m:r>
                        </m:e>
                        <m:sup>
                          <m:r>
                            <a:rPr kumimoji="0" lang="en-US" sz="2000" b="1" i="0" u="none" strike="noStrike" cap="none" normalizeH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𝐧</m:t>
                          </m:r>
                          <m:r>
                            <a:rPr kumimoji="0" lang="en-US" sz="2000" b="1" i="0" u="none" strike="noStrike" cap="none" normalizeH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−</m:t>
                          </m:r>
                          <m:r>
                            <a:rPr kumimoji="0" lang="en-US" sz="2000" b="1" i="0" u="none" strike="noStrike" cap="none" normalizeH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𝟏</m:t>
                          </m:r>
                        </m:sup>
                      </m:sSup>
                    </m:oMath>
                  </a14:m>
                  <a:r>
                    <a:rPr kumimoji="0" lang="en-US" sz="200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libri" panose="020F0502020204030204" pitchFamily="34" charset="0"/>
                      <a:cs typeface="Calibri" panose="020F0502020204030204" pitchFamily="34" charset="0"/>
                    </a:rPr>
                    <a:t>), </a:t>
                  </a:r>
                  <a:r>
                    <a:rPr kumimoji="0" lang="en-US" sz="2000" u="none" strike="noStrike" cap="none" normalizeH="0" baseline="0" dirty="0">
                      <a:ln>
                        <a:noFill/>
                      </a:ln>
                      <a:solidFill>
                        <a:schemeClr val="tx2"/>
                      </a:solidFill>
                      <a:effectLst/>
                      <a:latin typeface="Calibri" panose="020F0502020204030204" pitchFamily="34" charset="0"/>
                      <a:cs typeface="Calibri" panose="020F0502020204030204" pitchFamily="34" charset="0"/>
                    </a:rPr>
                    <a:t>all other bits:</a:t>
                  </a:r>
                  <a:r>
                    <a:rPr kumimoji="0" lang="en-US" sz="2000" u="none" strike="noStrike" cap="none" normalizeH="0" dirty="0">
                      <a:ln>
                        <a:noFill/>
                      </a:ln>
                      <a:solidFill>
                        <a:schemeClr val="tx2"/>
                      </a:solidFill>
                      <a:effectLst/>
                      <a:latin typeface="Calibri" panose="020F0502020204030204" pitchFamily="34" charset="0"/>
                      <a:cs typeface="Calibri" panose="020F0502020204030204" pitchFamily="34" charset="0"/>
                    </a:rPr>
                    <a:t> have positive weights </a:t>
                  </a:r>
                  <a14:m>
                    <m:oMath xmlns:m="http://schemas.openxmlformats.org/officeDocument/2006/math">
                      <m:r>
                        <a:rPr kumimoji="0" lang="en-US" sz="2000" b="0" i="0" u="none" strike="noStrike" cap="none" normalizeH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(+</m:t>
                      </m:r>
                      <m:sSup>
                        <m:sSupPr>
                          <m:ctrlPr>
                            <a:rPr kumimoji="0" lang="en-US" sz="2000" b="0" i="1" u="none" strike="noStrike" cap="none" normalizeH="0" smtClean="0">
                              <a:ln>
                                <a:noFill/>
                              </a:ln>
                              <a:solidFill>
                                <a:schemeClr val="tx2"/>
                              </a:solidFill>
                              <a:effectLst/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kumimoji="0" lang="en-US" sz="2000" b="0" i="0" u="none" strike="noStrike" cap="none" normalizeH="0" smtClean="0">
                              <a:ln>
                                <a:noFill/>
                              </a:ln>
                              <a:solidFill>
                                <a:schemeClr val="tx2"/>
                              </a:solidFill>
                              <a:effectLst/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2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kumimoji="0" lang="en-US" sz="2000" b="0" i="0" u="none" strike="noStrike" cap="none" normalizeH="0" smtClean="0">
                              <a:ln>
                                <a:noFill/>
                              </a:ln>
                              <a:solidFill>
                                <a:schemeClr val="tx2"/>
                              </a:solidFill>
                              <a:effectLst/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i</m:t>
                          </m:r>
                        </m:sup>
                      </m:sSup>
                    </m:oMath>
                  </a14:m>
                  <a:r>
                    <a:rPr kumimoji="0" lang="en-US" sz="200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libri" panose="020F0502020204030204" pitchFamily="34" charset="0"/>
                      <a:cs typeface="Calibri" panose="020F0502020204030204" pitchFamily="34" charset="0"/>
                    </a:rPr>
                    <a:t>)</a:t>
                  </a:r>
                </a:p>
              </p:txBody>
            </p:sp>
          </mc:Choice>
          <mc:Fallback xmlns=""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5E6C0018-2852-424D-BC45-390E4B3E3D3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>
                  <p:custDataLst>
                    <p:tags r:id="rId13"/>
                  </p:custDataLst>
                </p:nvPr>
              </p:nvSpPr>
              <p:spPr bwMode="auto">
                <a:xfrm>
                  <a:off x="822959" y="1920239"/>
                  <a:ext cx="7021334" cy="1086061"/>
                </a:xfrm>
                <a:prstGeom prst="rect">
                  <a:avLst/>
                </a:prstGeom>
                <a:blipFill>
                  <a:blip r:embed="rId14"/>
                  <a:stretch>
                    <a:fillRect t="-1136"/>
                  </a:stretch>
                </a:blipFill>
                <a:ln w="25400" cap="flat" cmpd="sng" algn="ctr">
                  <a:solidFill>
                    <a:srgbClr val="0070C0"/>
                  </a:solidFill>
                  <a:prstDash val="solid"/>
                  <a:round/>
                  <a:headEnd type="none" w="med" len="med"/>
                  <a:tailEnd type="triangle" w="med" len="med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27B1F950-EFF5-0844-95EA-89C6EC66CCE5}"/>
                </a:ext>
              </a:extLst>
            </p:cNvPr>
            <p:cNvGrpSpPr/>
            <p:nvPr/>
          </p:nvGrpSpPr>
          <p:grpSpPr>
            <a:xfrm>
              <a:off x="2436815" y="2500689"/>
              <a:ext cx="4000502" cy="381009"/>
              <a:chOff x="3724287" y="3378518"/>
              <a:chExt cx="2289770" cy="307942"/>
            </a:xfrm>
          </p:grpSpPr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32563865-794A-494B-9580-0740224F4BE9}"/>
                  </a:ext>
                </a:extLst>
              </p:cNvPr>
              <p:cNvSpPr/>
              <p:nvPr>
                <p:custDataLst>
                  <p:tags r:id="rId7"/>
                </p:custDataLst>
              </p:nvPr>
            </p:nvSpPr>
            <p:spPr bwMode="auto">
              <a:xfrm>
                <a:off x="4476582" y="3378519"/>
                <a:ext cx="1221329" cy="307934"/>
              </a:xfrm>
              <a:prstGeom prst="rect">
                <a:avLst/>
              </a:prstGeom>
              <a:solidFill>
                <a:srgbClr val="D0DAFF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dirty="0">
                    <a:solidFill>
                      <a:srgbClr val="0070C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Helvetica Neue Light" charset="0"/>
                  </a:rPr>
                  <a:t>. . .</a:t>
                </a:r>
                <a:endParaRPr kumimoji="0" lang="en-US" u="none" strike="noStrike" cap="none" normalizeH="0" baseline="0" dirty="0">
                  <a:ln>
                    <a:noFill/>
                  </a:ln>
                  <a:solidFill>
                    <a:srgbClr val="0070C0"/>
                  </a:solidFill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Helvetica Neue Light" charset="0"/>
                </a:endParaRPr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708EB914-D32E-1A46-89F8-47615F3AD36F}"/>
                  </a:ext>
                </a:extLst>
              </p:cNvPr>
              <p:cNvSpPr/>
              <p:nvPr>
                <p:custDataLst>
                  <p:tags r:id="rId8"/>
                </p:custDataLst>
              </p:nvPr>
            </p:nvSpPr>
            <p:spPr bwMode="auto">
              <a:xfrm>
                <a:off x="5646087" y="3378518"/>
                <a:ext cx="367970" cy="307934"/>
              </a:xfrm>
              <a:prstGeom prst="rect">
                <a:avLst/>
              </a:prstGeom>
              <a:solidFill>
                <a:srgbClr val="D0DAFF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u="none" strike="noStrike" cap="none" normalizeH="0" baseline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Helvetica Neue Light" charset="0"/>
                  </a:rPr>
                  <a:t>b</a:t>
                </a:r>
                <a:r>
                  <a:rPr kumimoji="0" lang="en-US" u="none" strike="noStrike" cap="none" normalizeH="0" baseline="-25000" dirty="0">
                    <a:ln>
                      <a:noFill/>
                    </a:ln>
                    <a:solidFill>
                      <a:srgbClr val="0070C0"/>
                    </a:solidFill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Helvetica Neue Light" charset="0"/>
                  </a:rPr>
                  <a:t>0</a:t>
                </a:r>
                <a:endParaRPr kumimoji="0" lang="en-US" u="none" strike="noStrike" cap="none" normalizeH="0" baseline="0" dirty="0">
                  <a:ln>
                    <a:noFill/>
                  </a:ln>
                  <a:solidFill>
                    <a:srgbClr val="0070C0"/>
                  </a:solidFill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Helvetica Neue Light" charset="0"/>
                </a:endParaRPr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64A4DFE2-4A68-F44B-9184-D25FBF1E8171}"/>
                  </a:ext>
                </a:extLst>
              </p:cNvPr>
              <p:cNvSpPr/>
              <p:nvPr>
                <p:custDataLst>
                  <p:tags r:id="rId9"/>
                </p:custDataLst>
              </p:nvPr>
            </p:nvSpPr>
            <p:spPr bwMode="auto">
              <a:xfrm>
                <a:off x="3724287" y="3378526"/>
                <a:ext cx="395163" cy="307934"/>
              </a:xfrm>
              <a:prstGeom prst="rect">
                <a:avLst/>
              </a:prstGeom>
              <a:solidFill>
                <a:srgbClr val="FFDBD0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u="none" strike="noStrike" cap="none" normalizeH="0" baseline="0" dirty="0">
                    <a:ln>
                      <a:noFill/>
                    </a:ln>
                    <a:solidFill>
                      <a:srgbClr val="AB0000"/>
                    </a:solidFill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Helvetica Neue Light" charset="0"/>
                  </a:rPr>
                  <a:t>b</a:t>
                </a:r>
                <a:r>
                  <a:rPr lang="en-US" baseline="-25000" dirty="0">
                    <a:solidFill>
                      <a:srgbClr val="AB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Helvetica Neue Light" charset="0"/>
                  </a:rPr>
                  <a:t>n</a:t>
                </a:r>
                <a:r>
                  <a:rPr kumimoji="0" lang="en-US" u="none" strike="noStrike" cap="none" normalizeH="0" baseline="-25000" dirty="0">
                    <a:ln>
                      <a:noFill/>
                    </a:ln>
                    <a:solidFill>
                      <a:srgbClr val="AB0000"/>
                    </a:solidFill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Helvetica Neue Light" charset="0"/>
                  </a:rPr>
                  <a:t>-1</a:t>
                </a:r>
                <a:endParaRPr kumimoji="0" lang="en-US" u="none" strike="noStrike" cap="none" normalizeH="0" baseline="0" dirty="0">
                  <a:ln>
                    <a:noFill/>
                  </a:ln>
                  <a:solidFill>
                    <a:srgbClr val="AB0000"/>
                  </a:solidFill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Helvetica Neue Light" charset="0"/>
                </a:endParaRPr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00601EF6-5DA6-1B4C-863A-33DE74E9C580}"/>
                  </a:ext>
                </a:extLst>
              </p:cNvPr>
              <p:cNvSpPr/>
              <p:nvPr>
                <p:custDataLst>
                  <p:tags r:id="rId10"/>
                </p:custDataLst>
              </p:nvPr>
            </p:nvSpPr>
            <p:spPr bwMode="auto">
              <a:xfrm>
                <a:off x="4119453" y="3378519"/>
                <a:ext cx="357130" cy="307934"/>
              </a:xfrm>
              <a:prstGeom prst="rect">
                <a:avLst/>
              </a:prstGeom>
              <a:solidFill>
                <a:srgbClr val="D0DAFF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u="none" strike="noStrike" cap="none" normalizeH="0" baseline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Helvetica Neue Light" charset="0"/>
                  </a:rPr>
                  <a:t>b</a:t>
                </a:r>
                <a:r>
                  <a:rPr lang="en-US" baseline="-25000" dirty="0">
                    <a:solidFill>
                      <a:srgbClr val="0070C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Helvetica Neue Light" charset="0"/>
                  </a:rPr>
                  <a:t>n</a:t>
                </a:r>
                <a:r>
                  <a:rPr kumimoji="0" lang="en-US" u="none" strike="noStrike" cap="none" normalizeH="0" baseline="-25000" dirty="0">
                    <a:ln>
                      <a:noFill/>
                    </a:ln>
                    <a:solidFill>
                      <a:srgbClr val="0070C0"/>
                    </a:solidFill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Helvetica Neue Light" charset="0"/>
                  </a:rPr>
                  <a:t>-2</a:t>
                </a:r>
                <a:endParaRPr kumimoji="0" lang="en-US" u="none" strike="noStrike" cap="none" normalizeH="0" baseline="0" dirty="0">
                  <a:ln>
                    <a:noFill/>
                  </a:ln>
                  <a:solidFill>
                    <a:srgbClr val="0070C0"/>
                  </a:solidFill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Helvetica Neue Light" charset="0"/>
                </a:endParaRPr>
              </a:p>
            </p:txBody>
          </p:sp>
        </p:grp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C09A32DE-0A8B-5B46-867E-B431D363B684}"/>
                </a:ext>
              </a:extLst>
            </p:cNvPr>
            <p:cNvCxnSpPr/>
            <p:nvPr>
              <p:custDataLst>
                <p:tags r:id="rId3"/>
              </p:custDataLst>
            </p:nvPr>
          </p:nvCxnSpPr>
          <p:spPr bwMode="auto">
            <a:xfrm flipH="1">
              <a:off x="3464825" y="2295618"/>
              <a:ext cx="381000" cy="304800"/>
            </a:xfrm>
            <a:prstGeom prst="straightConnector1">
              <a:avLst/>
            </a:prstGeom>
            <a:noFill/>
            <a:ln w="254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B35D41AE-6110-5B40-9AAE-0E8B53B3D21F}"/>
                </a:ext>
              </a:extLst>
            </p:cNvPr>
            <p:cNvCxnSpPr>
              <a:cxnSpLocks/>
            </p:cNvCxnSpPr>
            <p:nvPr>
              <p:custDataLst>
                <p:tags r:id="rId4"/>
              </p:custDataLst>
            </p:nvPr>
          </p:nvCxnSpPr>
          <p:spPr bwMode="auto">
            <a:xfrm>
              <a:off x="5766821" y="2256862"/>
              <a:ext cx="236155" cy="365760"/>
            </a:xfrm>
            <a:prstGeom prst="straightConnector1">
              <a:avLst/>
            </a:prstGeom>
            <a:noFill/>
            <a:ln w="254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CB24F203-2C24-BE47-8AB4-5B3DB9352000}"/>
                </a:ext>
              </a:extLst>
            </p:cNvPr>
            <p:cNvCxnSpPr/>
            <p:nvPr>
              <p:custDataLst>
                <p:tags r:id="rId5"/>
              </p:custDataLst>
            </p:nvPr>
          </p:nvCxnSpPr>
          <p:spPr bwMode="auto">
            <a:xfrm>
              <a:off x="4814256" y="2317822"/>
              <a:ext cx="0" cy="365760"/>
            </a:xfrm>
            <a:prstGeom prst="straightConnector1">
              <a:avLst/>
            </a:prstGeom>
            <a:noFill/>
            <a:ln w="254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D56A9258-55A6-184E-AFAC-83E87FC9A6B5}"/>
                </a:ext>
              </a:extLst>
            </p:cNvPr>
            <p:cNvCxnSpPr>
              <a:cxnSpLocks/>
            </p:cNvCxnSpPr>
            <p:nvPr>
              <p:custDataLst>
                <p:tags r:id="rId6"/>
              </p:custDataLst>
            </p:nvPr>
          </p:nvCxnSpPr>
          <p:spPr bwMode="auto">
            <a:xfrm>
              <a:off x="2775726" y="2256862"/>
              <a:ext cx="0" cy="308279"/>
            </a:xfrm>
            <a:prstGeom prst="straightConnector1">
              <a:avLst/>
            </a:prstGeom>
            <a:noFill/>
            <a:ln w="25400" cap="flat" cmpd="sng" algn="ctr">
              <a:solidFill>
                <a:srgbClr val="AB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73AE37D-0625-7F4E-A705-F9BE1AC0FD3B}"/>
                  </a:ext>
                </a:extLst>
              </p:cNvPr>
              <p:cNvSpPr txBox="1"/>
              <p:nvPr>
                <p:custDataLst>
                  <p:tags r:id="rId1"/>
                </p:custDataLst>
              </p:nvPr>
            </p:nvSpPr>
            <p:spPr>
              <a:xfrm>
                <a:off x="201514" y="713170"/>
                <a:ext cx="7880285" cy="37766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0" tIns="0" rIns="0" bIns="0" numCol="1" spcCol="38100" rtlCol="0" anchor="ctr">
                <a:spAutoFit/>
              </a:bodyPr>
              <a:lstStyle/>
              <a:p>
                <a:pPr algn="ctr" defTabSz="825500" hangingPunc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</m:ctrlPr>
                        </m:sSupPr>
                        <m:e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𝟐</m:t>
                          </m:r>
                        </m:e>
                        <m:sup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′</m:t>
                          </m:r>
                        </m:sup>
                      </m:sSup>
                      <m:r>
                        <a:rPr kumimoji="0" lang="en-US" sz="2400" b="1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Helvetica Light"/>
                        </a:rPr>
                        <m:t>𝒔</m:t>
                      </m:r>
                      <m:r>
                        <a:rPr kumimoji="0" lang="en-US" sz="2400" b="1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Helvetica Light"/>
                        </a:rPr>
                        <m:t> </m:t>
                      </m:r>
                      <m:r>
                        <a:rPr kumimoji="0" lang="en-US" sz="2400" b="1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Helvetica Light"/>
                        </a:rPr>
                        <m:t>𝑪𝒐𝒎𝒑</m:t>
                      </m:r>
                      <m:r>
                        <a:rPr kumimoji="0" lang="en-US" sz="2400" b="1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Helvetica Light"/>
                        </a:rPr>
                        <m:t>=</m:t>
                      </m:r>
                      <m:sSup>
                        <m:sSupPr>
                          <m:ctrlP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24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−</m:t>
                              </m:r>
                              <m:r>
                                <a:rPr lang="en-US" sz="24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US" sz="24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𝒏</m:t>
                              </m:r>
                              <m:r>
                                <a:rPr lang="en-US" sz="24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−</m:t>
                              </m:r>
                              <m:r>
                                <a:rPr lang="en-US" sz="24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𝟏</m:t>
                              </m:r>
                            </m:sub>
                          </m:sSub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𝟐</m:t>
                          </m:r>
                        </m:e>
                        <m:sup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𝒏</m:t>
                          </m:r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−</m:t>
                          </m:r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𝟏</m:t>
                          </m:r>
                        </m:sup>
                      </m:sSup>
                      <m:r>
                        <a:rPr kumimoji="0" lang="en-US" sz="2400" b="1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Helvetica Light"/>
                        </a:rPr>
                        <m:t>+ </m:t>
                      </m:r>
                      <m:sSup>
                        <m:sSupPr>
                          <m:ctrlP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US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𝒏</m:t>
                              </m:r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−</m:t>
                              </m:r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𝟐</m:t>
                              </m:r>
                            </m:sub>
                          </m:sSub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𝟐</m:t>
                          </m:r>
                        </m:e>
                        <m:sup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𝒏</m:t>
                          </m:r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−</m:t>
                          </m:r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𝟐</m:t>
                          </m:r>
                        </m:sup>
                      </m:sSup>
                      <m:r>
                        <a:rPr kumimoji="0" lang="en-US" sz="2400" b="1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Helvetica Light"/>
                        </a:rPr>
                        <m:t>+ …+ </m:t>
                      </m:r>
                      <m:sSup>
                        <m:sSupPr>
                          <m:ctrlP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𝟏</m:t>
                              </m:r>
                            </m:sub>
                          </m:sSub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𝟐</m:t>
                          </m:r>
                        </m:e>
                        <m:sup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𝟏</m:t>
                          </m:r>
                        </m:sup>
                      </m:sSup>
                      <m:r>
                        <a:rPr kumimoji="0" lang="en-US" sz="2400" b="1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Helvetica Light"/>
                        </a:rPr>
                        <m:t>+ </m:t>
                      </m:r>
                      <m:sSub>
                        <m:sSubPr>
                          <m:ctrlP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</m:ctrlPr>
                        </m:sSubPr>
                        <m:e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𝒃</m:t>
                          </m:r>
                        </m:e>
                        <m:sub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𝟎</m:t>
                          </m:r>
                        </m:sub>
                      </m:sSub>
                      <m:sSup>
                        <m:sSupPr>
                          <m:ctrl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𝟐</m:t>
                          </m:r>
                        </m:e>
                        <m:sup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𝟎</m:t>
                          </m:r>
                        </m:sup>
                      </m:sSup>
                    </m:oMath>
                  </m:oMathPara>
                </a14:m>
                <a:endParaRPr kumimoji="0" lang="en-US" sz="2200" b="1" i="0" u="none" strike="noStrike" cap="none" spc="0" normalizeH="0" baseline="0" dirty="0">
                  <a:ln>
                    <a:noFill/>
                  </a:ln>
                  <a:solidFill>
                    <a:srgbClr val="0070C0"/>
                  </a:solidFill>
                  <a:effectLst/>
                  <a:uFillTx/>
                  <a:latin typeface="Courier New" panose="02070309020205020404" pitchFamily="49" charset="0"/>
                  <a:cs typeface="Courier New" panose="02070309020205020404" pitchFamily="49" charset="0"/>
                  <a:sym typeface="Helvetica Light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73AE37D-0625-7F4E-A705-F9BE1AC0FD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5"/>
                </p:custDataLst>
              </p:nvPr>
            </p:nvSpPr>
            <p:spPr>
              <a:xfrm>
                <a:off x="201514" y="713170"/>
                <a:ext cx="7880285" cy="377667"/>
              </a:xfrm>
              <a:prstGeom prst="rect">
                <a:avLst/>
              </a:prstGeom>
              <a:blipFill>
                <a:blip r:embed="rId16"/>
                <a:stretch>
                  <a:fillRect l="-1608" t="-10000" b="-3333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CB4CBADA-712E-6C48-8099-1AF4B8DCA318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BC32D93-E672-49E3-9753-E082DA5469BF}"/>
              </a:ext>
            </a:extLst>
          </p:cNvPr>
          <p:cNvPicPr>
            <a:picLocks noChangeAspect="1"/>
          </p:cNvPicPr>
          <p:nvPr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58349" y="1443136"/>
            <a:ext cx="4366723" cy="4510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369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animBg="1"/>
      <p:bldP spid="16" grpId="0"/>
      <p:bldP spid="1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654165D1-2266-9E4F-8FF9-2F78B298F88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06755" y="904714"/>
            <a:ext cx="5245585" cy="541802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9AA1F59F-EA65-8A44-96C0-0168CF3E7CB8}"/>
                  </a:ext>
                </a:extLst>
              </p:cNvPr>
              <p:cNvSpPr>
                <a:spLocks noGrp="1"/>
              </p:cNvSpPr>
              <p:nvPr>
                <p:ph sz="quarter" idx="15"/>
              </p:nvPr>
            </p:nvSpPr>
            <p:spPr>
              <a:xfrm>
                <a:off x="174676" y="1216213"/>
                <a:ext cx="6632079" cy="4953475"/>
              </a:xfr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en-US" sz="2000" dirty="0"/>
                  <a:t>Positive numbers encoded same as unsigned numbers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dirty="0"/>
                  <a:t>All </a:t>
                </a:r>
                <a:r>
                  <a:rPr lang="en-US" dirty="0">
                    <a:solidFill>
                      <a:schemeClr val="accent5"/>
                    </a:solidFill>
                  </a:rPr>
                  <a:t>negative values</a:t>
                </a:r>
                <a:r>
                  <a:rPr lang="en-US" dirty="0"/>
                  <a:t> have a </a:t>
                </a:r>
                <a:r>
                  <a:rPr lang="en-US" dirty="0">
                    <a:solidFill>
                      <a:schemeClr val="accent5"/>
                    </a:solidFill>
                  </a:rPr>
                  <a:t>one in the leftmost bit 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dirty="0"/>
                  <a:t>All </a:t>
                </a:r>
                <a:r>
                  <a:rPr lang="en-US" dirty="0">
                    <a:solidFill>
                      <a:schemeClr val="accent5"/>
                    </a:solidFill>
                  </a:rPr>
                  <a:t>positive values </a:t>
                </a:r>
                <a:r>
                  <a:rPr lang="en-US" dirty="0"/>
                  <a:t>have a </a:t>
                </a:r>
                <a:r>
                  <a:rPr lang="en-US" dirty="0">
                    <a:solidFill>
                      <a:schemeClr val="accent5"/>
                    </a:solidFill>
                  </a:rPr>
                  <a:t>zero in the leftmost bit </a:t>
                </a:r>
              </a:p>
              <a:p>
                <a:pPr lvl="1"/>
                <a:r>
                  <a:rPr lang="en-US" dirty="0"/>
                  <a:t>This implies that 0 is a positive value 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dirty="0">
                    <a:solidFill>
                      <a:srgbClr val="C00000"/>
                    </a:solidFill>
                  </a:rPr>
                  <a:t>Only one zero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2000" b="1" dirty="0"/>
                  <a:t>For n bits, Number range is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pPr>
                      <m:e>
                        <m:r>
                          <a:rPr lang="en-US" sz="20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 −(</m:t>
                        </m:r>
                        <m:r>
                          <a:rPr lang="en-US" sz="20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𝟐</m:t>
                        </m:r>
                      </m:e>
                      <m:sup>
                        <m:r>
                          <a:rPr lang="en-US" sz="20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𝒏</m:t>
                        </m:r>
                        <m:r>
                          <a:rPr lang="en-US" sz="20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−</m:t>
                        </m:r>
                        <m:r>
                          <a:rPr lang="en-US" sz="20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𝟏</m:t>
                        </m:r>
                      </m:sup>
                    </m:sSup>
                  </m:oMath>
                </a14:m>
                <a:r>
                  <a:rPr lang="en-US" sz="2000" b="1" dirty="0">
                    <a:solidFill>
                      <a:srgbClr val="0070C0"/>
                    </a:solidFill>
                  </a:rPr>
                  <a:t>) 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pPr>
                      <m:e>
                        <m:r>
                          <a:rPr lang="en-US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 +(</m:t>
                        </m:r>
                        <m:r>
                          <a:rPr lang="en-US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𝟐</m:t>
                        </m:r>
                      </m:e>
                      <m:sup>
                        <m:r>
                          <a:rPr lang="en-US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𝒏</m:t>
                        </m:r>
                        <m:r>
                          <a:rPr lang="en-US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−</m:t>
                        </m:r>
                        <m:r>
                          <a:rPr lang="en-US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𝟏</m:t>
                        </m:r>
                      </m:sup>
                    </m:sSup>
                  </m:oMath>
                </a14:m>
                <a:r>
                  <a:rPr lang="en-US" sz="2000" b="1" dirty="0">
                    <a:solidFill>
                      <a:srgbClr val="0070C0"/>
                    </a:solidFill>
                  </a:rPr>
                  <a:t> - 1)</a:t>
                </a:r>
                <a:endParaRPr lang="en-US" b="1" dirty="0"/>
              </a:p>
              <a:p>
                <a:pPr lvl="1"/>
                <a:r>
                  <a:rPr lang="en-US" dirty="0"/>
                  <a:t>Negative values </a:t>
                </a:r>
                <a:r>
                  <a:rPr lang="en-US" dirty="0">
                    <a:solidFill>
                      <a:schemeClr val="accent5"/>
                    </a:solidFill>
                  </a:rPr>
                  <a:t>“go 1 further”</a:t>
                </a:r>
                <a:r>
                  <a:rPr lang="en-US" dirty="0"/>
                  <a:t> than the positive values 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dirty="0"/>
                  <a:t>Example: the range for 8 bits:</a:t>
                </a:r>
                <a:br>
                  <a:rPr lang="en-US" dirty="0"/>
                </a:br>
                <a:r>
                  <a:rPr lang="en-US" dirty="0"/>
                  <a:t>	</a:t>
                </a:r>
                <a:r>
                  <a:rPr lang="en-US" b="1" dirty="0"/>
                  <a:t>-128</a:t>
                </a:r>
                <a:r>
                  <a:rPr lang="en-US" dirty="0"/>
                  <a:t>, -127, .. 0, .. 126, </a:t>
                </a:r>
                <a:r>
                  <a:rPr lang="en-US" b="1" dirty="0"/>
                  <a:t>+127 </a:t>
                </a:r>
                <a:endParaRPr lang="en-US" dirty="0"/>
              </a:p>
              <a:p>
                <a:pPr>
                  <a:lnSpc>
                    <a:spcPct val="100000"/>
                  </a:lnSpc>
                </a:pPr>
                <a:r>
                  <a:rPr lang="en-US" dirty="0"/>
                  <a:t>Example  the range for 32 bits:</a:t>
                </a:r>
                <a:br>
                  <a:rPr lang="en-US" dirty="0"/>
                </a:br>
                <a:r>
                  <a:rPr lang="en-US" dirty="0"/>
                  <a:t>	</a:t>
                </a:r>
                <a:r>
                  <a:rPr lang="en-US" b="1" dirty="0"/>
                  <a:t>-2147483648 </a:t>
                </a:r>
                <a:r>
                  <a:rPr lang="en-US" dirty="0"/>
                  <a:t>.. 0, .. </a:t>
                </a:r>
                <a:r>
                  <a:rPr lang="en-US" b="1" dirty="0"/>
                  <a:t>+2147483647 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i="1" dirty="0">
                    <a:solidFill>
                      <a:srgbClr val="0070C0"/>
                    </a:solidFill>
                  </a:rPr>
                  <a:t>Arithmetic is the same as with unsigned binary!  </a:t>
                </a:r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9AA1F59F-EA65-8A44-96C0-0168CF3E7C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5"/>
              </p:nvPr>
            </p:nvSpPr>
            <p:spPr>
              <a:xfrm>
                <a:off x="174676" y="1216213"/>
                <a:ext cx="6632079" cy="4953475"/>
              </a:xfrm>
              <a:blipFill>
                <a:blip r:embed="rId3"/>
                <a:stretch>
                  <a:fillRect l="-763" t="-510" r="-573" b="-765"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56F9CA5F-2E60-F244-B63E-0C5E88081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485" y="193831"/>
            <a:ext cx="10515600" cy="455275"/>
          </a:xfrm>
        </p:spPr>
        <p:txBody>
          <a:bodyPr/>
          <a:lstStyle/>
          <a:p>
            <a:r>
              <a:rPr lang="en-US" dirty="0"/>
              <a:t>2's Complement Signed Integer Method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2C56CC-218D-0240-8B4B-77B4D5C8A90F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614850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44">
            <a:extLst>
              <a:ext uri="{FF2B5EF4-FFF2-40B4-BE49-F238E27FC236}">
                <a16:creationId xmlns:a16="http://schemas.microsoft.com/office/drawing/2014/main" id="{E27C2D80-3D2F-E149-A340-3EC3A291F43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48400" y="593619"/>
            <a:ext cx="5562260" cy="622741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C7AAE5-75F6-3A41-85AB-67E22F0331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6574"/>
            <a:ext cx="12280739" cy="404080"/>
          </a:xfrm>
        </p:spPr>
        <p:txBody>
          <a:bodyPr/>
          <a:lstStyle/>
          <a:p>
            <a:r>
              <a:rPr lang="en-US" dirty="0"/>
              <a:t>Summary: Min, Max Values: Unsigned and Two’s Complement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8">
                <a:extLst>
                  <a:ext uri="{FF2B5EF4-FFF2-40B4-BE49-F238E27FC236}">
                    <a16:creationId xmlns:a16="http://schemas.microsoft.com/office/drawing/2014/main" id="{E7D2917F-EB10-E149-B3AB-0083354CA7CF}"/>
                  </a:ext>
                </a:extLst>
              </p:cNvPr>
              <p:cNvSpPr txBox="1">
                <a:spLocks noChangeArrowheads="1"/>
              </p:cNvSpPr>
              <p:nvPr>
                <p:custDataLst>
                  <p:tags r:id="rId1"/>
                </p:custDataLst>
              </p:nvPr>
            </p:nvSpPr>
            <p:spPr>
              <a:xfrm>
                <a:off x="442300" y="784860"/>
                <a:ext cx="5878113" cy="580701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rgbClr val="0070C0"/>
                </a:solidFill>
              </a:ln>
            </p:spPr>
            <p:txBody>
              <a:bodyPr/>
              <a:lstStyle>
                <a:lvl1pPr marL="234950" indent="-23495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tabLst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77850" indent="-223838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tabLst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-233363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tabLst/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60475" indent="-233363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tabLst/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603375" indent="-22225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tabLst/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2400" dirty="0">
                    <a:cs typeface="DejaVu Sans" charset="0"/>
                  </a:rPr>
                  <a:t>Two’s Complement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cs typeface="DejaVu Sans" charset="0"/>
                      </a:rPr>
                      <m:t>→</m:t>
                    </m:r>
                  </m:oMath>
                </a14:m>
                <a:r>
                  <a:rPr lang="en-US" sz="2400" dirty="0">
                    <a:cs typeface="DejaVu Sans" charset="0"/>
                  </a:rPr>
                  <a:t> Unsigned for </a:t>
                </a:r>
                <a:r>
                  <a:rPr lang="en-US" sz="2400" dirty="0">
                    <a:solidFill>
                      <a:schemeClr val="accent5"/>
                    </a:solidFill>
                    <a:cs typeface="DejaVu Sans" charset="0"/>
                  </a:rPr>
                  <a:t>n bits</a:t>
                </a:r>
              </a:p>
              <a:p>
                <a:r>
                  <a:rPr lang="en-US" sz="2400" b="1" dirty="0">
                    <a:solidFill>
                      <a:schemeClr val="accent3"/>
                    </a:solidFill>
                  </a:rPr>
                  <a:t>Unsigned Value Range</a:t>
                </a:r>
              </a:p>
              <a:p>
                <a:pPr marL="354012" lvl="1" indent="0">
                  <a:buNone/>
                  <a:tabLst>
                    <a:tab pos="1598613" algn="l"/>
                    <a:tab pos="2058988" algn="l"/>
                  </a:tabLst>
                </a:pPr>
                <a:r>
                  <a:rPr lang="en-US" sz="2400" b="1" dirty="0" err="1">
                    <a:solidFill>
                      <a:srgbClr val="0070C0"/>
                    </a:solidFill>
                  </a:rPr>
                  <a:t>UMin</a:t>
                </a:r>
                <a:r>
                  <a:rPr lang="en-US" sz="2400" b="1" dirty="0"/>
                  <a:t>	=	</a:t>
                </a:r>
                <a:r>
                  <a:rPr lang="en-US" sz="24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0b</a:t>
                </a:r>
                <a:r>
                  <a:rPr lang="en-US" sz="2400" b="1" dirty="0">
                    <a:solidFill>
                      <a:schemeClr val="accent5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00…00</a:t>
                </a:r>
                <a:br>
                  <a:rPr lang="en-US" sz="2400" b="1" dirty="0"/>
                </a:br>
                <a:r>
                  <a:rPr lang="en-US" sz="2400" b="1" dirty="0">
                    <a:solidFill>
                      <a:srgbClr val="0070C0"/>
                    </a:solidFill>
                  </a:rPr>
                  <a:t>	=	</a:t>
                </a:r>
                <a14:m>
                  <m:oMath xmlns:m="http://schemas.openxmlformats.org/officeDocument/2006/math">
                    <m:r>
                      <a:rPr lang="en-US" sz="2400" b="1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endParaRPr lang="en-US" sz="2400" b="1" dirty="0">
                  <a:solidFill>
                    <a:srgbClr val="0070C0"/>
                  </a:solidFill>
                </a:endParaRPr>
              </a:p>
              <a:p>
                <a:pPr marL="354012" lvl="1" indent="0">
                  <a:spcBef>
                    <a:spcPts val="1200"/>
                  </a:spcBef>
                  <a:buNone/>
                  <a:tabLst>
                    <a:tab pos="1598613" algn="l"/>
                    <a:tab pos="2058988" algn="l"/>
                  </a:tabLst>
                </a:pPr>
                <a:r>
                  <a:rPr lang="en-US" sz="2400" b="1" dirty="0" err="1">
                    <a:solidFill>
                      <a:srgbClr val="0070C0"/>
                    </a:solidFill>
                  </a:rPr>
                  <a:t>UMax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 </a:t>
                </a:r>
                <a:r>
                  <a:rPr lang="en-US" sz="2400" b="1" dirty="0"/>
                  <a:t>	=	</a:t>
                </a:r>
                <a:r>
                  <a:rPr lang="en-US" sz="24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0b</a:t>
                </a:r>
                <a:r>
                  <a:rPr lang="en-US" sz="2400" b="1" dirty="0">
                    <a:solidFill>
                      <a:schemeClr val="accent5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11…11</a:t>
                </a:r>
                <a:br>
                  <a:rPr lang="en-US" sz="2400" b="1" dirty="0"/>
                </a:br>
                <a:r>
                  <a:rPr lang="en-US" sz="2400" b="1" dirty="0"/>
                  <a:t>	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=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US" sz="24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sup>
                    </m:sSup>
                    <m:r>
                      <a:rPr lang="en-US" sz="24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endParaRPr lang="en-US" sz="2400" b="1" dirty="0">
                  <a:solidFill>
                    <a:srgbClr val="0070C0"/>
                  </a:solidFill>
                </a:endParaRPr>
              </a:p>
              <a:p>
                <a:endParaRPr lang="en-US" sz="2400" b="1" dirty="0">
                  <a:solidFill>
                    <a:schemeClr val="accent1"/>
                  </a:solidFill>
                </a:endParaRPr>
              </a:p>
              <a:p>
                <a:r>
                  <a:rPr lang="en-US" sz="2400" b="1" dirty="0">
                    <a:solidFill>
                      <a:schemeClr val="accent1"/>
                    </a:solidFill>
                  </a:rPr>
                  <a:t>Two’s Complement Range</a:t>
                </a:r>
              </a:p>
              <a:p>
                <a:pPr marL="354012" lvl="1" indent="0">
                  <a:buNone/>
                  <a:tabLst>
                    <a:tab pos="1598613" algn="l"/>
                    <a:tab pos="2058988" algn="l"/>
                  </a:tabLst>
                </a:pPr>
                <a:r>
                  <a:rPr lang="en-US" sz="2400" b="1" dirty="0" err="1">
                    <a:solidFill>
                      <a:srgbClr val="0070C0"/>
                    </a:solidFill>
                  </a:rPr>
                  <a:t>SMin</a:t>
                </a:r>
                <a:r>
                  <a:rPr lang="en-US" sz="2400" b="1" dirty="0"/>
                  <a:t>	=	</a:t>
                </a:r>
                <a:r>
                  <a:rPr lang="en-US" sz="24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0b</a:t>
                </a:r>
                <a:r>
                  <a:rPr lang="en-US" sz="2400" b="1" dirty="0">
                    <a:solidFill>
                      <a:schemeClr val="accent5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1</a:t>
                </a:r>
                <a:r>
                  <a:rPr lang="en-US" sz="2400" b="1" dirty="0">
                    <a:solidFill>
                      <a:schemeClr val="accent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0…00</a:t>
                </a:r>
                <a:br>
                  <a:rPr lang="en-US" sz="2400" b="1" dirty="0"/>
                </a:br>
                <a:r>
                  <a:rPr lang="en-US" sz="2400" b="1" dirty="0"/>
                  <a:t>	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=	</a:t>
                </a:r>
                <a14:m>
                  <m:oMath xmlns:m="http://schemas.openxmlformats.org/officeDocument/2006/math">
                    <m:r>
                      <a:rPr lang="en-US" sz="2400" b="1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2400" b="1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US" sz="2400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lang="en-US" sz="2400" b="1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1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</m:oMath>
                </a14:m>
                <a:endParaRPr lang="en-US" sz="2400" b="1" dirty="0"/>
              </a:p>
              <a:p>
                <a:pPr marL="354012" lvl="1" indent="0">
                  <a:spcBef>
                    <a:spcPts val="1200"/>
                  </a:spcBef>
                  <a:buNone/>
                  <a:tabLst>
                    <a:tab pos="1598613" algn="l"/>
                    <a:tab pos="2058988" algn="l"/>
                  </a:tabLst>
                </a:pPr>
                <a:r>
                  <a:rPr lang="en-US" sz="2400" b="1" dirty="0" err="1">
                    <a:solidFill>
                      <a:srgbClr val="0070C0"/>
                    </a:solidFill>
                  </a:rPr>
                  <a:t>SMax</a:t>
                </a:r>
                <a:r>
                  <a:rPr lang="en-US" sz="2400" b="1" dirty="0"/>
                  <a:t>	=	</a:t>
                </a:r>
                <a:r>
                  <a:rPr lang="en-US" sz="24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0b</a:t>
                </a:r>
                <a:r>
                  <a:rPr lang="en-US" sz="2400" b="1" dirty="0">
                    <a:solidFill>
                      <a:schemeClr val="accent5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</a:t>
                </a:r>
                <a:r>
                  <a:rPr lang="en-US" sz="24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1…11</a:t>
                </a:r>
                <a:br>
                  <a:rPr lang="en-US" sz="2400" b="1" dirty="0"/>
                </a:br>
                <a:r>
                  <a:rPr lang="en-US" sz="2400" b="1" dirty="0"/>
                  <a:t>	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=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1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US" sz="2400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lang="en-US" sz="2400" b="1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1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  <m:r>
                      <a:rPr lang="en-US" sz="2400" b="1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1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4" name="Rectangle 38">
                <a:extLst>
                  <a:ext uri="{FF2B5EF4-FFF2-40B4-BE49-F238E27FC236}">
                    <a16:creationId xmlns:a16="http://schemas.microsoft.com/office/drawing/2014/main" id="{E7D2917F-EB10-E149-B3AB-0083354CA7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4"/>
                </p:custDataLst>
              </p:nvPr>
            </p:nvSpPr>
            <p:spPr>
              <a:xfrm>
                <a:off x="442300" y="784860"/>
                <a:ext cx="5878113" cy="5807012"/>
              </a:xfrm>
              <a:prstGeom prst="rect">
                <a:avLst/>
              </a:prstGeom>
              <a:blipFill>
                <a:blip r:embed="rId5"/>
                <a:stretch>
                  <a:fillRect l="-1505" t="-218"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C72F2115-E36B-F540-8124-EAEFBD38F29B}"/>
              </a:ext>
            </a:extLst>
          </p:cNvPr>
          <p:cNvSpPr txBox="1"/>
          <p:nvPr/>
        </p:nvSpPr>
        <p:spPr>
          <a:xfrm>
            <a:off x="9791700" y="650654"/>
            <a:ext cx="986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For n=4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6E59C0-F90A-AA4B-8DDD-9F2FBE644702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240211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bldLvl="2"/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1C392C5-A98A-8348-B233-1C796D899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7" y="79997"/>
            <a:ext cx="11374294" cy="715294"/>
          </a:xfrm>
        </p:spPr>
        <p:txBody>
          <a:bodyPr/>
          <a:lstStyle/>
          <a:p>
            <a:r>
              <a:rPr lang="en-US" dirty="0"/>
              <a:t>Negation Of a Two’s Complement Number  (Method 1)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5EDD56E-3590-F041-AE67-AF8A7D9958F2}"/>
              </a:ext>
            </a:extLst>
          </p:cNvPr>
          <p:cNvGrpSpPr/>
          <p:nvPr/>
        </p:nvGrpSpPr>
        <p:grpSpPr>
          <a:xfrm>
            <a:off x="830260" y="1241082"/>
            <a:ext cx="2945037" cy="2246769"/>
            <a:chOff x="808264" y="1020535"/>
            <a:chExt cx="2945037" cy="224676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16337B7-1EA4-A14E-A6C8-6F24B817CF90}"/>
                </a:ext>
              </a:extLst>
            </p:cNvPr>
            <p:cNvSpPr txBox="1"/>
            <p:nvPr/>
          </p:nvSpPr>
          <p:spPr>
            <a:xfrm>
              <a:off x="808264" y="1020535"/>
              <a:ext cx="2945037" cy="2246769"/>
            </a:xfrm>
            <a:prstGeom prst="rect">
              <a:avLst/>
            </a:prstGeom>
            <a:noFill/>
            <a:ln w="34925">
              <a:solidFill>
                <a:schemeClr val="accent5">
                  <a:alpha val="9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7 = 0111</a:t>
              </a:r>
            </a:p>
            <a:p>
              <a:endParaRPr lang="en-US" sz="2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invert = 1000</a:t>
              </a:r>
            </a:p>
            <a:p>
              <a:r>
                <a:rPr lang="en-US" sz="2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add 1  +    1</a:t>
              </a:r>
            </a:p>
            <a:p>
              <a:r>
                <a:rPr lang="en-US" sz="2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-7   1001 </a:t>
              </a: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40A42144-8A70-1949-A858-EAD30710E001}"/>
                </a:ext>
              </a:extLst>
            </p:cNvPr>
            <p:cNvCxnSpPr>
              <a:cxnSpLocks/>
            </p:cNvCxnSpPr>
            <p:nvPr/>
          </p:nvCxnSpPr>
          <p:spPr>
            <a:xfrm>
              <a:off x="3347357" y="1469572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BEA7D34C-624B-A049-A41A-30F457B84571}"/>
                </a:ext>
              </a:extLst>
            </p:cNvPr>
            <p:cNvCxnSpPr>
              <a:cxnSpLocks/>
            </p:cNvCxnSpPr>
            <p:nvPr/>
          </p:nvCxnSpPr>
          <p:spPr>
            <a:xfrm>
              <a:off x="3132364" y="1469572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E86208E3-E79B-374B-9E47-8210402B142E}"/>
                </a:ext>
              </a:extLst>
            </p:cNvPr>
            <p:cNvCxnSpPr>
              <a:cxnSpLocks/>
            </p:cNvCxnSpPr>
            <p:nvPr/>
          </p:nvCxnSpPr>
          <p:spPr>
            <a:xfrm>
              <a:off x="2936421" y="1469572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5CC01838-51DB-794B-A5E6-FB124F783747}"/>
                </a:ext>
              </a:extLst>
            </p:cNvPr>
            <p:cNvCxnSpPr>
              <a:cxnSpLocks/>
            </p:cNvCxnSpPr>
            <p:nvPr/>
          </p:nvCxnSpPr>
          <p:spPr>
            <a:xfrm>
              <a:off x="2740479" y="1469572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90A2757D-5219-FA4F-8556-86E11A0766BE}"/>
                </a:ext>
              </a:extLst>
            </p:cNvPr>
            <p:cNvCxnSpPr>
              <a:cxnSpLocks/>
            </p:cNvCxnSpPr>
            <p:nvPr/>
          </p:nvCxnSpPr>
          <p:spPr>
            <a:xfrm>
              <a:off x="2411573" y="2784022"/>
              <a:ext cx="1049696" cy="0"/>
            </a:xfrm>
            <a:prstGeom prst="line">
              <a:avLst/>
            </a:prstGeom>
            <a:ln w="28575">
              <a:solidFill>
                <a:schemeClr val="accent5">
                  <a:alpha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388653F-6866-3340-B96E-5F4E13E1E89F}"/>
              </a:ext>
            </a:extLst>
          </p:cNvPr>
          <p:cNvGrpSpPr/>
          <p:nvPr/>
        </p:nvGrpSpPr>
        <p:grpSpPr>
          <a:xfrm>
            <a:off x="8146289" y="2119242"/>
            <a:ext cx="3070071" cy="1384995"/>
            <a:chOff x="573921" y="3716341"/>
            <a:chExt cx="3070071" cy="1384995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46A1A6C-82F0-9843-B594-454FAC8911DB}"/>
                </a:ext>
              </a:extLst>
            </p:cNvPr>
            <p:cNvSpPr txBox="1"/>
            <p:nvPr/>
          </p:nvSpPr>
          <p:spPr>
            <a:xfrm>
              <a:off x="573921" y="3716341"/>
              <a:ext cx="3070071" cy="1384995"/>
            </a:xfrm>
            <a:prstGeom prst="rect">
              <a:avLst/>
            </a:prstGeom>
            <a:noFill/>
            <a:ln w="41275">
              <a:solidFill>
                <a:schemeClr val="accent5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7 =		 0111</a:t>
              </a:r>
            </a:p>
            <a:p>
              <a:r>
                <a:rPr lang="en-US" sz="2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-7 =   +  </a:t>
              </a:r>
              <a:r>
                <a:rPr lang="en-US" sz="12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1001</a:t>
              </a:r>
            </a:p>
            <a:p>
              <a:r>
                <a:rPr lang="en-US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(discard carry)</a:t>
              </a:r>
              <a:r>
                <a:rPr lang="en-US" sz="2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0000</a:t>
              </a:r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4DA589E-F76B-8D44-BF1E-213655F93A9D}"/>
                </a:ext>
              </a:extLst>
            </p:cNvPr>
            <p:cNvCxnSpPr>
              <a:cxnSpLocks/>
            </p:cNvCxnSpPr>
            <p:nvPr/>
          </p:nvCxnSpPr>
          <p:spPr>
            <a:xfrm>
              <a:off x="2506436" y="4659086"/>
              <a:ext cx="1049696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D2D3DC00-53F9-4B44-AF86-38FC3B4F4722}"/>
              </a:ext>
            </a:extLst>
          </p:cNvPr>
          <p:cNvGrpSpPr/>
          <p:nvPr/>
        </p:nvGrpSpPr>
        <p:grpSpPr>
          <a:xfrm>
            <a:off x="4264904" y="1245005"/>
            <a:ext cx="2945037" cy="2246769"/>
            <a:chOff x="808264" y="1020535"/>
            <a:chExt cx="2945037" cy="2246769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2C1F17C-E1C7-C94E-AF0D-08D63D0EA85A}"/>
                </a:ext>
              </a:extLst>
            </p:cNvPr>
            <p:cNvSpPr txBox="1"/>
            <p:nvPr/>
          </p:nvSpPr>
          <p:spPr>
            <a:xfrm>
              <a:off x="808264" y="1020535"/>
              <a:ext cx="2945037" cy="2246769"/>
            </a:xfrm>
            <a:prstGeom prst="rect">
              <a:avLst/>
            </a:prstGeom>
            <a:noFill/>
            <a:ln w="34925">
              <a:solidFill>
                <a:schemeClr val="accent5">
                  <a:alpha val="9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-7 = 1001</a:t>
              </a:r>
            </a:p>
            <a:p>
              <a:endParaRPr lang="en-US" sz="2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invert = 0110</a:t>
              </a:r>
            </a:p>
            <a:p>
              <a:r>
                <a:rPr lang="en-US" sz="2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add 1  +    1</a:t>
              </a:r>
            </a:p>
            <a:p>
              <a:r>
                <a:rPr lang="en-US" sz="2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7   0111 </a:t>
              </a:r>
            </a:p>
          </p:txBody>
        </p: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076FE447-6340-2849-BB02-5468EB9B1B28}"/>
                </a:ext>
              </a:extLst>
            </p:cNvPr>
            <p:cNvCxnSpPr>
              <a:cxnSpLocks/>
            </p:cNvCxnSpPr>
            <p:nvPr/>
          </p:nvCxnSpPr>
          <p:spPr>
            <a:xfrm>
              <a:off x="3347357" y="1469572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DA59A946-474E-0B43-BDFF-0C16F3F6472D}"/>
                </a:ext>
              </a:extLst>
            </p:cNvPr>
            <p:cNvCxnSpPr>
              <a:cxnSpLocks/>
            </p:cNvCxnSpPr>
            <p:nvPr/>
          </p:nvCxnSpPr>
          <p:spPr>
            <a:xfrm>
              <a:off x="3132364" y="1469572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D942BD5C-2FA0-FF43-BC9F-651E194E9083}"/>
                </a:ext>
              </a:extLst>
            </p:cNvPr>
            <p:cNvCxnSpPr>
              <a:cxnSpLocks/>
            </p:cNvCxnSpPr>
            <p:nvPr/>
          </p:nvCxnSpPr>
          <p:spPr>
            <a:xfrm>
              <a:off x="2936421" y="1469572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93CC0A46-5E61-D447-985B-E84CEDE68424}"/>
                </a:ext>
              </a:extLst>
            </p:cNvPr>
            <p:cNvCxnSpPr>
              <a:cxnSpLocks/>
            </p:cNvCxnSpPr>
            <p:nvPr/>
          </p:nvCxnSpPr>
          <p:spPr>
            <a:xfrm>
              <a:off x="2740479" y="1469572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016F50C8-5AC6-6749-9B3C-5A03EA7B1669}"/>
                </a:ext>
              </a:extLst>
            </p:cNvPr>
            <p:cNvCxnSpPr>
              <a:cxnSpLocks/>
            </p:cNvCxnSpPr>
            <p:nvPr/>
          </p:nvCxnSpPr>
          <p:spPr>
            <a:xfrm>
              <a:off x="2411573" y="2784022"/>
              <a:ext cx="1049696" cy="0"/>
            </a:xfrm>
            <a:prstGeom prst="line">
              <a:avLst/>
            </a:prstGeom>
            <a:ln w="28575">
              <a:solidFill>
                <a:schemeClr val="accent5">
                  <a:alpha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C1939027-CB0A-1A41-B910-0494494F5806}"/>
              </a:ext>
            </a:extLst>
          </p:cNvPr>
          <p:cNvGrpSpPr/>
          <p:nvPr/>
        </p:nvGrpSpPr>
        <p:grpSpPr>
          <a:xfrm>
            <a:off x="808264" y="3915570"/>
            <a:ext cx="2945037" cy="2246769"/>
            <a:chOff x="808264" y="1020535"/>
            <a:chExt cx="2945037" cy="2246769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0B524C5B-D387-9745-832D-D0189D192BF0}"/>
                </a:ext>
              </a:extLst>
            </p:cNvPr>
            <p:cNvSpPr txBox="1"/>
            <p:nvPr/>
          </p:nvSpPr>
          <p:spPr>
            <a:xfrm>
              <a:off x="808264" y="1020535"/>
              <a:ext cx="2945037" cy="2246769"/>
            </a:xfrm>
            <a:prstGeom prst="rect">
              <a:avLst/>
            </a:prstGeom>
            <a:noFill/>
            <a:ln w="34925">
              <a:solidFill>
                <a:srgbClr val="00B050">
                  <a:alpha val="95000"/>
                </a:srgb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1 = 0001</a:t>
              </a:r>
            </a:p>
            <a:p>
              <a:endParaRPr lang="en-US" sz="2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invert = 1110</a:t>
              </a:r>
            </a:p>
            <a:p>
              <a:r>
                <a:rPr lang="en-US" sz="2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add 1  +    1</a:t>
              </a:r>
            </a:p>
            <a:p>
              <a:r>
                <a:rPr lang="en-US" sz="2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-1   1111 </a:t>
              </a:r>
            </a:p>
          </p:txBody>
        </p: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0BE85F34-11C1-9847-A417-1833DD1DC8FC}"/>
                </a:ext>
              </a:extLst>
            </p:cNvPr>
            <p:cNvCxnSpPr>
              <a:cxnSpLocks/>
            </p:cNvCxnSpPr>
            <p:nvPr/>
          </p:nvCxnSpPr>
          <p:spPr>
            <a:xfrm>
              <a:off x="3347357" y="1469572"/>
              <a:ext cx="0" cy="522514"/>
            </a:xfrm>
            <a:prstGeom prst="straightConnector1">
              <a:avLst/>
            </a:prstGeom>
            <a:ln w="25400">
              <a:solidFill>
                <a:srgbClr val="00B050">
                  <a:alpha val="95000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1B147AAF-DCAA-284E-9E0F-58863DEA30D1}"/>
                </a:ext>
              </a:extLst>
            </p:cNvPr>
            <p:cNvCxnSpPr>
              <a:cxnSpLocks/>
            </p:cNvCxnSpPr>
            <p:nvPr/>
          </p:nvCxnSpPr>
          <p:spPr>
            <a:xfrm>
              <a:off x="3132364" y="1469572"/>
              <a:ext cx="0" cy="522514"/>
            </a:xfrm>
            <a:prstGeom prst="straightConnector1">
              <a:avLst/>
            </a:prstGeom>
            <a:ln w="25400">
              <a:solidFill>
                <a:srgbClr val="00B050">
                  <a:alpha val="95000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5388B46C-51BC-B24F-A137-31A83C580F8C}"/>
                </a:ext>
              </a:extLst>
            </p:cNvPr>
            <p:cNvCxnSpPr>
              <a:cxnSpLocks/>
            </p:cNvCxnSpPr>
            <p:nvPr/>
          </p:nvCxnSpPr>
          <p:spPr>
            <a:xfrm>
              <a:off x="2936421" y="1469572"/>
              <a:ext cx="0" cy="522514"/>
            </a:xfrm>
            <a:prstGeom prst="straightConnector1">
              <a:avLst/>
            </a:prstGeom>
            <a:ln w="25400">
              <a:solidFill>
                <a:srgbClr val="00B050">
                  <a:alpha val="95000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5B2FDB11-5CB2-8344-9CA0-20329FB36538}"/>
                </a:ext>
              </a:extLst>
            </p:cNvPr>
            <p:cNvCxnSpPr>
              <a:cxnSpLocks/>
            </p:cNvCxnSpPr>
            <p:nvPr/>
          </p:nvCxnSpPr>
          <p:spPr>
            <a:xfrm>
              <a:off x="2740479" y="1469572"/>
              <a:ext cx="0" cy="522514"/>
            </a:xfrm>
            <a:prstGeom prst="straightConnector1">
              <a:avLst/>
            </a:prstGeom>
            <a:ln w="25400">
              <a:solidFill>
                <a:srgbClr val="00B050">
                  <a:alpha val="95000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0917BFD7-4461-4E4B-9B63-A68A9CECB174}"/>
                </a:ext>
              </a:extLst>
            </p:cNvPr>
            <p:cNvCxnSpPr>
              <a:cxnSpLocks/>
            </p:cNvCxnSpPr>
            <p:nvPr/>
          </p:nvCxnSpPr>
          <p:spPr>
            <a:xfrm>
              <a:off x="2411573" y="2784022"/>
              <a:ext cx="1049696" cy="0"/>
            </a:xfrm>
            <a:prstGeom prst="line">
              <a:avLst/>
            </a:prstGeom>
            <a:ln w="28575">
              <a:solidFill>
                <a:srgbClr val="00B050">
                  <a:alpha val="95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088CB3C4-1EEE-7D44-B837-9820FF99C23A}"/>
              </a:ext>
            </a:extLst>
          </p:cNvPr>
          <p:cNvGrpSpPr/>
          <p:nvPr/>
        </p:nvGrpSpPr>
        <p:grpSpPr>
          <a:xfrm>
            <a:off x="4313614" y="3907405"/>
            <a:ext cx="2945037" cy="2246769"/>
            <a:chOff x="808264" y="1020535"/>
            <a:chExt cx="2945037" cy="2246769"/>
          </a:xfrm>
        </p:grpSpPr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C7A8DBFB-2E99-DE46-BE1F-74DD9B4ECAEF}"/>
                </a:ext>
              </a:extLst>
            </p:cNvPr>
            <p:cNvSpPr txBox="1"/>
            <p:nvPr/>
          </p:nvSpPr>
          <p:spPr>
            <a:xfrm>
              <a:off x="808264" y="1020535"/>
              <a:ext cx="2945037" cy="2246769"/>
            </a:xfrm>
            <a:prstGeom prst="rect">
              <a:avLst/>
            </a:prstGeom>
            <a:noFill/>
            <a:ln w="34925">
              <a:solidFill>
                <a:srgbClr val="00B050">
                  <a:alpha val="95000"/>
                </a:srgb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-1 = 1111</a:t>
              </a:r>
            </a:p>
            <a:p>
              <a:endParaRPr lang="en-US" sz="2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invert = 0000</a:t>
              </a:r>
            </a:p>
            <a:p>
              <a:r>
                <a:rPr lang="en-US" sz="2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add 1  +    1</a:t>
              </a:r>
            </a:p>
            <a:p>
              <a:r>
                <a:rPr lang="en-US" sz="2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1   0001 </a:t>
              </a:r>
            </a:p>
          </p:txBody>
        </p: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BA2DAA44-ACB3-E343-B609-9AB4B64ADFAB}"/>
                </a:ext>
              </a:extLst>
            </p:cNvPr>
            <p:cNvCxnSpPr>
              <a:cxnSpLocks/>
            </p:cNvCxnSpPr>
            <p:nvPr/>
          </p:nvCxnSpPr>
          <p:spPr>
            <a:xfrm>
              <a:off x="3347357" y="1469572"/>
              <a:ext cx="0" cy="522514"/>
            </a:xfrm>
            <a:prstGeom prst="straightConnector1">
              <a:avLst/>
            </a:prstGeom>
            <a:ln w="25400">
              <a:solidFill>
                <a:srgbClr val="00B050">
                  <a:alpha val="95000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0A133C86-A470-6D43-921A-9D2759CFA243}"/>
                </a:ext>
              </a:extLst>
            </p:cNvPr>
            <p:cNvCxnSpPr>
              <a:cxnSpLocks/>
            </p:cNvCxnSpPr>
            <p:nvPr/>
          </p:nvCxnSpPr>
          <p:spPr>
            <a:xfrm>
              <a:off x="3132364" y="1469572"/>
              <a:ext cx="0" cy="522514"/>
            </a:xfrm>
            <a:prstGeom prst="straightConnector1">
              <a:avLst/>
            </a:prstGeom>
            <a:ln w="25400">
              <a:solidFill>
                <a:srgbClr val="00B050">
                  <a:alpha val="95000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0AACE833-7C66-0041-AA4C-9FFFFCFBE6B5}"/>
                </a:ext>
              </a:extLst>
            </p:cNvPr>
            <p:cNvCxnSpPr>
              <a:cxnSpLocks/>
            </p:cNvCxnSpPr>
            <p:nvPr/>
          </p:nvCxnSpPr>
          <p:spPr>
            <a:xfrm>
              <a:off x="2936421" y="1469572"/>
              <a:ext cx="0" cy="522514"/>
            </a:xfrm>
            <a:prstGeom prst="straightConnector1">
              <a:avLst/>
            </a:prstGeom>
            <a:ln w="25400">
              <a:solidFill>
                <a:srgbClr val="00B050">
                  <a:alpha val="95000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029A4A60-DBA5-4044-9136-A3989166D681}"/>
                </a:ext>
              </a:extLst>
            </p:cNvPr>
            <p:cNvCxnSpPr>
              <a:cxnSpLocks/>
            </p:cNvCxnSpPr>
            <p:nvPr/>
          </p:nvCxnSpPr>
          <p:spPr>
            <a:xfrm>
              <a:off x="2740479" y="1469572"/>
              <a:ext cx="0" cy="522514"/>
            </a:xfrm>
            <a:prstGeom prst="straightConnector1">
              <a:avLst/>
            </a:prstGeom>
            <a:ln w="25400">
              <a:solidFill>
                <a:srgbClr val="00B050">
                  <a:alpha val="95000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E449038C-E287-E146-8599-EFF778481819}"/>
                </a:ext>
              </a:extLst>
            </p:cNvPr>
            <p:cNvCxnSpPr>
              <a:cxnSpLocks/>
            </p:cNvCxnSpPr>
            <p:nvPr/>
          </p:nvCxnSpPr>
          <p:spPr>
            <a:xfrm>
              <a:off x="2411573" y="2784022"/>
              <a:ext cx="1049696" cy="0"/>
            </a:xfrm>
            <a:prstGeom prst="line">
              <a:avLst/>
            </a:prstGeom>
            <a:ln w="28575">
              <a:solidFill>
                <a:srgbClr val="00B050">
                  <a:alpha val="95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6" name="Rounded Rectangular Callout 75">
            <a:extLst>
              <a:ext uri="{FF2B5EF4-FFF2-40B4-BE49-F238E27FC236}">
                <a16:creationId xmlns:a16="http://schemas.microsoft.com/office/drawing/2014/main" id="{66EEEED7-DE10-094C-B0E3-7800BBBF01EC}"/>
              </a:ext>
            </a:extLst>
          </p:cNvPr>
          <p:cNvSpPr/>
          <p:nvPr>
            <p:custDataLst>
              <p:tags r:id="rId1"/>
            </p:custDataLst>
          </p:nvPr>
        </p:nvSpPr>
        <p:spPr bwMode="auto">
          <a:xfrm>
            <a:off x="8320800" y="1111560"/>
            <a:ext cx="2675476" cy="490159"/>
          </a:xfrm>
          <a:prstGeom prst="wedgeRoundRectCallout">
            <a:avLst>
              <a:gd name="adj1" fmla="val 17357"/>
              <a:gd name="adj2" fmla="val -48205"/>
              <a:gd name="adj3" fmla="val 16667"/>
            </a:avLst>
          </a:prstGeom>
          <a:solidFill>
            <a:schemeClr val="bg1">
              <a:lumMod val="95000"/>
            </a:schemeClr>
          </a:solidFill>
          <a:ln w="508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4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-x == ~x + 1;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accent5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735924A-BFD4-3B4F-A226-1D4F1CE08A1D}"/>
              </a:ext>
            </a:extLst>
          </p:cNvPr>
          <p:cNvGrpSpPr/>
          <p:nvPr/>
        </p:nvGrpSpPr>
        <p:grpSpPr>
          <a:xfrm>
            <a:off x="7729827" y="3915570"/>
            <a:ext cx="4128053" cy="2246769"/>
            <a:chOff x="7729827" y="3915570"/>
            <a:chExt cx="4128053" cy="2246769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EBAE5C74-4124-5646-B022-C1DCDFD45252}"/>
                </a:ext>
              </a:extLst>
            </p:cNvPr>
            <p:cNvSpPr txBox="1"/>
            <p:nvPr/>
          </p:nvSpPr>
          <p:spPr>
            <a:xfrm>
              <a:off x="7729827" y="3915570"/>
              <a:ext cx="4128053" cy="2246769"/>
            </a:xfrm>
            <a:prstGeom prst="rect">
              <a:avLst/>
            </a:prstGeom>
            <a:noFill/>
            <a:ln w="34925">
              <a:solidFill>
                <a:srgbClr val="FF0000">
                  <a:alpha val="95000"/>
                </a:srgb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    -</a:t>
              </a:r>
              <a:r>
                <a:rPr lang="en-US" sz="2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8 = 1000</a:t>
              </a:r>
            </a:p>
            <a:p>
              <a:endParaRPr lang="en-US" sz="2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invert = 0111</a:t>
              </a:r>
            </a:p>
            <a:p>
              <a:r>
                <a:rPr lang="en-US" sz="2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add 1  +    1</a:t>
              </a:r>
            </a:p>
            <a:p>
              <a:r>
                <a:rPr lang="en-US" sz="2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-8   1000 </a:t>
              </a:r>
              <a:r>
                <a:rPr lang="en-US" sz="28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oops! </a:t>
              </a:r>
            </a:p>
          </p:txBody>
        </p: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EAC80F0-164C-384A-8475-E136FD51B998}"/>
                </a:ext>
              </a:extLst>
            </p:cNvPr>
            <p:cNvCxnSpPr>
              <a:cxnSpLocks/>
            </p:cNvCxnSpPr>
            <p:nvPr/>
          </p:nvCxnSpPr>
          <p:spPr>
            <a:xfrm>
              <a:off x="9481611" y="5256280"/>
              <a:ext cx="1049696" cy="0"/>
            </a:xfrm>
            <a:prstGeom prst="line">
              <a:avLst/>
            </a:prstGeom>
            <a:ln w="28575">
              <a:solidFill>
                <a:srgbClr val="FF0000">
                  <a:alpha val="95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1C93A1A6-196A-9F44-A1DA-E935E6318EBC}"/>
                </a:ext>
              </a:extLst>
            </p:cNvPr>
            <p:cNvCxnSpPr>
              <a:cxnSpLocks/>
            </p:cNvCxnSpPr>
            <p:nvPr/>
          </p:nvCxnSpPr>
          <p:spPr>
            <a:xfrm>
              <a:off x="10265416" y="4364607"/>
              <a:ext cx="0" cy="522514"/>
            </a:xfrm>
            <a:prstGeom prst="straightConnector1">
              <a:avLst/>
            </a:prstGeom>
            <a:ln w="25400">
              <a:solidFill>
                <a:srgbClr val="FF0000">
                  <a:alpha val="95000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9629D250-7BF0-FF4D-A5C9-9741D11D6080}"/>
                </a:ext>
              </a:extLst>
            </p:cNvPr>
            <p:cNvCxnSpPr>
              <a:cxnSpLocks/>
            </p:cNvCxnSpPr>
            <p:nvPr/>
          </p:nvCxnSpPr>
          <p:spPr>
            <a:xfrm>
              <a:off x="10050423" y="4364607"/>
              <a:ext cx="0" cy="522514"/>
            </a:xfrm>
            <a:prstGeom prst="straightConnector1">
              <a:avLst/>
            </a:prstGeom>
            <a:ln w="25400">
              <a:solidFill>
                <a:srgbClr val="FF0000">
                  <a:alpha val="95000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DB353BCD-8E02-1C42-B84C-5E177E966BE2}"/>
                </a:ext>
              </a:extLst>
            </p:cNvPr>
            <p:cNvCxnSpPr>
              <a:cxnSpLocks/>
            </p:cNvCxnSpPr>
            <p:nvPr/>
          </p:nvCxnSpPr>
          <p:spPr>
            <a:xfrm>
              <a:off x="9854480" y="4364607"/>
              <a:ext cx="0" cy="522514"/>
            </a:xfrm>
            <a:prstGeom prst="straightConnector1">
              <a:avLst/>
            </a:prstGeom>
            <a:ln w="25400">
              <a:solidFill>
                <a:srgbClr val="FF0000">
                  <a:alpha val="95000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8CDE8186-501B-6D40-9231-C20668809464}"/>
                </a:ext>
              </a:extLst>
            </p:cNvPr>
            <p:cNvCxnSpPr>
              <a:cxnSpLocks/>
            </p:cNvCxnSpPr>
            <p:nvPr/>
          </p:nvCxnSpPr>
          <p:spPr>
            <a:xfrm>
              <a:off x="9658538" y="4364607"/>
              <a:ext cx="0" cy="522514"/>
            </a:xfrm>
            <a:prstGeom prst="straightConnector1">
              <a:avLst/>
            </a:prstGeom>
            <a:ln w="25400">
              <a:solidFill>
                <a:srgbClr val="FF0000">
                  <a:alpha val="95000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D6E923F1-F077-D149-9220-C87FA46E8CF8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268816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 animBg="1"/>
      <p:bldP spid="4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5421" y="119999"/>
            <a:ext cx="11136850" cy="557875"/>
          </a:xfrm>
        </p:spPr>
        <p:txBody>
          <a:bodyPr>
            <a:normAutofit/>
          </a:bodyPr>
          <a:lstStyle/>
          <a:p>
            <a:r>
              <a:rPr lang="en-US" dirty="0"/>
              <a:t>Negation of a Two’s Complement Number (Method 2)</a:t>
            </a:r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F6A27006-7D9E-6049-A4E2-C0C82E0FBD81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79332" y="729264"/>
            <a:ext cx="10578392" cy="904771"/>
          </a:xfrm>
        </p:spPr>
        <p:txBody>
          <a:bodyPr/>
          <a:lstStyle/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2400" b="1" dirty="0">
                <a:solidFill>
                  <a:srgbClr val="0070C0"/>
                </a:solidFill>
              </a:rPr>
              <a:t>copy unchanged</a:t>
            </a:r>
            <a:r>
              <a:rPr lang="en-US" sz="2400" dirty="0"/>
              <a:t> right most bit containing a 1 and all the 0's to its right</a:t>
            </a:r>
            <a:endParaRPr lang="en-US" sz="1200" dirty="0"/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2400" dirty="0">
                <a:solidFill>
                  <a:schemeClr val="accent5"/>
                </a:solidFill>
              </a:rPr>
              <a:t>Invert</a:t>
            </a:r>
            <a:r>
              <a:rPr lang="en-US" sz="2400" dirty="0"/>
              <a:t> all the bits to </a:t>
            </a:r>
            <a:r>
              <a:rPr lang="en-US" sz="2400" dirty="0">
                <a:solidFill>
                  <a:schemeClr val="accent5"/>
                </a:solidFill>
              </a:rPr>
              <a:t>the left of the right-most 1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E8E0408A-5E96-A949-A86E-4A3C3534E584}"/>
              </a:ext>
            </a:extLst>
          </p:cNvPr>
          <p:cNvGrpSpPr/>
          <p:nvPr/>
        </p:nvGrpSpPr>
        <p:grpSpPr>
          <a:xfrm>
            <a:off x="768580" y="1918158"/>
            <a:ext cx="3520702" cy="2359478"/>
            <a:chOff x="765321" y="2048166"/>
            <a:chExt cx="3520702" cy="2359478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3E04529-98C0-6F48-91B5-A194C44D58FC}"/>
                </a:ext>
              </a:extLst>
            </p:cNvPr>
            <p:cNvSpPr txBox="1"/>
            <p:nvPr/>
          </p:nvSpPr>
          <p:spPr>
            <a:xfrm>
              <a:off x="2035650" y="2293093"/>
              <a:ext cx="1170513" cy="523220"/>
            </a:xfrm>
            <a:prstGeom prst="rect">
              <a:avLst/>
            </a:prstGeom>
            <a:noFill/>
            <a:ln w="34925">
              <a:solidFill>
                <a:schemeClr val="accent5">
                  <a:alpha val="9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0 1 1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75C94F8-8F27-5442-AE53-1D025E513DBF}"/>
                </a:ext>
              </a:extLst>
            </p:cNvPr>
            <p:cNvSpPr txBox="1"/>
            <p:nvPr/>
          </p:nvSpPr>
          <p:spPr>
            <a:xfrm>
              <a:off x="3309278" y="2293093"/>
              <a:ext cx="381836" cy="523220"/>
            </a:xfrm>
            <a:prstGeom prst="rect">
              <a:avLst/>
            </a:prstGeom>
            <a:noFill/>
            <a:ln w="34925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89BCDBC-BEFC-DF49-A0CF-285AC4A4DAB8}"/>
                </a:ext>
              </a:extLst>
            </p:cNvPr>
            <p:cNvSpPr txBox="1"/>
            <p:nvPr/>
          </p:nvSpPr>
          <p:spPr>
            <a:xfrm>
              <a:off x="959192" y="2293093"/>
              <a:ext cx="973343" cy="523220"/>
            </a:xfrm>
            <a:prstGeom prst="rect">
              <a:avLst/>
            </a:prstGeom>
            <a:noFill/>
            <a:ln w="3492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 7 =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74C1DC9-B32D-444A-81A7-97B4D1A26240}"/>
                </a:ext>
              </a:extLst>
            </p:cNvPr>
            <p:cNvSpPr txBox="1"/>
            <p:nvPr/>
          </p:nvSpPr>
          <p:spPr>
            <a:xfrm>
              <a:off x="765321" y="3678088"/>
              <a:ext cx="1170513" cy="523220"/>
            </a:xfrm>
            <a:prstGeom prst="rect">
              <a:avLst/>
            </a:prstGeom>
            <a:noFill/>
            <a:ln w="3492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 -7 =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219416F-5E36-B942-A8A9-13B921C4D3F4}"/>
                </a:ext>
              </a:extLst>
            </p:cNvPr>
            <p:cNvSpPr txBox="1"/>
            <p:nvPr/>
          </p:nvSpPr>
          <p:spPr>
            <a:xfrm>
              <a:off x="2035650" y="3678088"/>
              <a:ext cx="1170513" cy="523220"/>
            </a:xfrm>
            <a:prstGeom prst="rect">
              <a:avLst/>
            </a:prstGeom>
            <a:noFill/>
            <a:ln w="34925">
              <a:solidFill>
                <a:schemeClr val="accent5">
                  <a:alpha val="9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1 0 0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7C39601-23DF-8F48-95C6-1D600F0BC736}"/>
                </a:ext>
              </a:extLst>
            </p:cNvPr>
            <p:cNvSpPr txBox="1"/>
            <p:nvPr/>
          </p:nvSpPr>
          <p:spPr>
            <a:xfrm>
              <a:off x="3309278" y="3678088"/>
              <a:ext cx="381836" cy="523220"/>
            </a:xfrm>
            <a:prstGeom prst="rect">
              <a:avLst/>
            </a:prstGeom>
            <a:noFill/>
            <a:ln w="34925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</a:p>
          </p:txBody>
        </p:sp>
        <p:sp>
          <p:nvSpPr>
            <p:cNvPr id="33" name="Down Arrow 32">
              <a:extLst>
                <a:ext uri="{FF2B5EF4-FFF2-40B4-BE49-F238E27FC236}">
                  <a16:creationId xmlns:a16="http://schemas.microsoft.com/office/drawing/2014/main" id="{2A2DA0F9-6DD1-5A4A-BC83-41D78B116EC7}"/>
                </a:ext>
              </a:extLst>
            </p:cNvPr>
            <p:cNvSpPr/>
            <p:nvPr/>
          </p:nvSpPr>
          <p:spPr>
            <a:xfrm>
              <a:off x="3445727" y="2880923"/>
              <a:ext cx="122464" cy="710293"/>
            </a:xfrm>
            <a:prstGeom prst="down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34" name="Down Arrow 33">
              <a:extLst>
                <a:ext uri="{FF2B5EF4-FFF2-40B4-BE49-F238E27FC236}">
                  <a16:creationId xmlns:a16="http://schemas.microsoft.com/office/drawing/2014/main" id="{F435B172-8497-6846-BF08-437C762342F4}"/>
                </a:ext>
              </a:extLst>
            </p:cNvPr>
            <p:cNvSpPr/>
            <p:nvPr/>
          </p:nvSpPr>
          <p:spPr>
            <a:xfrm>
              <a:off x="2565805" y="2892054"/>
              <a:ext cx="122464" cy="710293"/>
            </a:xfrm>
            <a:prstGeom prst="downArrow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50F6087-AEAB-C046-8EEF-11A4EF007B0D}"/>
                </a:ext>
              </a:extLst>
            </p:cNvPr>
            <p:cNvSpPr txBox="1"/>
            <p:nvPr/>
          </p:nvSpPr>
          <p:spPr>
            <a:xfrm>
              <a:off x="1853161" y="3086220"/>
              <a:ext cx="7489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invert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4ADC291-74E6-8340-A7B1-426F4592858B}"/>
                </a:ext>
              </a:extLst>
            </p:cNvPr>
            <p:cNvSpPr txBox="1"/>
            <p:nvPr/>
          </p:nvSpPr>
          <p:spPr>
            <a:xfrm>
              <a:off x="3562748" y="3051403"/>
              <a:ext cx="7232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Copy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06B625EA-8A9A-1A47-95AB-53DF367A6DCC}"/>
                </a:ext>
              </a:extLst>
            </p:cNvPr>
            <p:cNvSpPr/>
            <p:nvPr/>
          </p:nvSpPr>
          <p:spPr>
            <a:xfrm>
              <a:off x="849484" y="2048166"/>
              <a:ext cx="3436539" cy="2359478"/>
            </a:xfrm>
            <a:prstGeom prst="rect">
              <a:avLst/>
            </a:prstGeom>
            <a:noFill/>
            <a:ln w="349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352DDA5B-8E18-FF48-B280-51090E5A55B7}"/>
              </a:ext>
            </a:extLst>
          </p:cNvPr>
          <p:cNvGrpSpPr/>
          <p:nvPr/>
        </p:nvGrpSpPr>
        <p:grpSpPr>
          <a:xfrm>
            <a:off x="4728538" y="1913238"/>
            <a:ext cx="3520702" cy="2359478"/>
            <a:chOff x="765321" y="2048166"/>
            <a:chExt cx="3520702" cy="2359478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7396C4EC-7DD7-804D-A602-6F1057D11C89}"/>
                </a:ext>
              </a:extLst>
            </p:cNvPr>
            <p:cNvSpPr txBox="1"/>
            <p:nvPr/>
          </p:nvSpPr>
          <p:spPr>
            <a:xfrm>
              <a:off x="2035650" y="2293093"/>
              <a:ext cx="381836" cy="523220"/>
            </a:xfrm>
            <a:prstGeom prst="rect">
              <a:avLst/>
            </a:prstGeom>
            <a:noFill/>
            <a:ln w="34925">
              <a:solidFill>
                <a:schemeClr val="accent5">
                  <a:alpha val="9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2705B992-1540-9F49-8392-16993C2F59EF}"/>
                </a:ext>
              </a:extLst>
            </p:cNvPr>
            <p:cNvSpPr txBox="1"/>
            <p:nvPr/>
          </p:nvSpPr>
          <p:spPr>
            <a:xfrm>
              <a:off x="2581811" y="2302523"/>
              <a:ext cx="1170513" cy="523220"/>
            </a:xfrm>
            <a:prstGeom prst="rect">
              <a:avLst/>
            </a:prstGeom>
            <a:noFill/>
            <a:ln w="34925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1 0 0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4029273E-9E35-A346-BAAC-9C291026E806}"/>
                </a:ext>
              </a:extLst>
            </p:cNvPr>
            <p:cNvSpPr txBox="1"/>
            <p:nvPr/>
          </p:nvSpPr>
          <p:spPr>
            <a:xfrm>
              <a:off x="959192" y="2293093"/>
              <a:ext cx="973343" cy="523220"/>
            </a:xfrm>
            <a:prstGeom prst="rect">
              <a:avLst/>
            </a:prstGeom>
            <a:noFill/>
            <a:ln w="3492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 4 =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18055EA8-A0B8-1544-AE23-5DF32CF0DF1B}"/>
                </a:ext>
              </a:extLst>
            </p:cNvPr>
            <p:cNvSpPr txBox="1"/>
            <p:nvPr/>
          </p:nvSpPr>
          <p:spPr>
            <a:xfrm>
              <a:off x="765321" y="3678088"/>
              <a:ext cx="1170513" cy="523220"/>
            </a:xfrm>
            <a:prstGeom prst="rect">
              <a:avLst/>
            </a:prstGeom>
            <a:noFill/>
            <a:ln w="3492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 -4 =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5AA1DA9D-06AA-664D-BE9B-8636EFEB8A17}"/>
                </a:ext>
              </a:extLst>
            </p:cNvPr>
            <p:cNvSpPr txBox="1"/>
            <p:nvPr/>
          </p:nvSpPr>
          <p:spPr>
            <a:xfrm>
              <a:off x="2067345" y="3663727"/>
              <a:ext cx="381836" cy="523220"/>
            </a:xfrm>
            <a:prstGeom prst="rect">
              <a:avLst/>
            </a:prstGeom>
            <a:noFill/>
            <a:ln w="34925">
              <a:solidFill>
                <a:schemeClr val="accent5">
                  <a:alpha val="9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B9258C3E-92C8-8546-91CE-47E631974E87}"/>
                </a:ext>
              </a:extLst>
            </p:cNvPr>
            <p:cNvSpPr txBox="1"/>
            <p:nvPr/>
          </p:nvSpPr>
          <p:spPr>
            <a:xfrm>
              <a:off x="2590732" y="3658793"/>
              <a:ext cx="1170513" cy="523220"/>
            </a:xfrm>
            <a:prstGeom prst="rect">
              <a:avLst/>
            </a:prstGeom>
            <a:noFill/>
            <a:ln w="34925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1 0 0</a:t>
              </a:r>
            </a:p>
          </p:txBody>
        </p:sp>
        <p:sp>
          <p:nvSpPr>
            <p:cNvPr id="58" name="Down Arrow 57">
              <a:extLst>
                <a:ext uri="{FF2B5EF4-FFF2-40B4-BE49-F238E27FC236}">
                  <a16:creationId xmlns:a16="http://schemas.microsoft.com/office/drawing/2014/main" id="{97C90509-9A73-7E44-BAF2-4B95E5AD79E5}"/>
                </a:ext>
              </a:extLst>
            </p:cNvPr>
            <p:cNvSpPr/>
            <p:nvPr/>
          </p:nvSpPr>
          <p:spPr>
            <a:xfrm>
              <a:off x="3053525" y="2861628"/>
              <a:ext cx="122464" cy="710293"/>
            </a:xfrm>
            <a:prstGeom prst="down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59" name="Down Arrow 58">
              <a:extLst>
                <a:ext uri="{FF2B5EF4-FFF2-40B4-BE49-F238E27FC236}">
                  <a16:creationId xmlns:a16="http://schemas.microsoft.com/office/drawing/2014/main" id="{0D43899E-8CE3-4F45-92CD-F9F37294293E}"/>
                </a:ext>
              </a:extLst>
            </p:cNvPr>
            <p:cNvSpPr/>
            <p:nvPr/>
          </p:nvSpPr>
          <p:spPr>
            <a:xfrm>
              <a:off x="2211941" y="2892054"/>
              <a:ext cx="122464" cy="710293"/>
            </a:xfrm>
            <a:prstGeom prst="downArrow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0EC3E16E-9B18-0245-8371-54F141FEF60C}"/>
                </a:ext>
              </a:extLst>
            </p:cNvPr>
            <p:cNvSpPr txBox="1"/>
            <p:nvPr/>
          </p:nvSpPr>
          <p:spPr>
            <a:xfrm>
              <a:off x="1148365" y="3032108"/>
              <a:ext cx="7489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invert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3DFA7E9F-476E-DE49-B6DE-D777F94E3B4E}"/>
                </a:ext>
              </a:extLst>
            </p:cNvPr>
            <p:cNvSpPr txBox="1"/>
            <p:nvPr/>
          </p:nvSpPr>
          <p:spPr>
            <a:xfrm>
              <a:off x="3259745" y="3043239"/>
              <a:ext cx="7232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Copy</a:t>
              </a: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72986082-D6BB-564B-9CFC-F418ADC08C21}"/>
                </a:ext>
              </a:extLst>
            </p:cNvPr>
            <p:cNvSpPr/>
            <p:nvPr/>
          </p:nvSpPr>
          <p:spPr>
            <a:xfrm>
              <a:off x="849484" y="2048166"/>
              <a:ext cx="3436539" cy="2359478"/>
            </a:xfrm>
            <a:prstGeom prst="rect">
              <a:avLst/>
            </a:prstGeom>
            <a:noFill/>
            <a:ln w="349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AED7D88D-C55F-9241-8F38-086D69D09AB7}"/>
              </a:ext>
            </a:extLst>
          </p:cNvPr>
          <p:cNvGrpSpPr/>
          <p:nvPr/>
        </p:nvGrpSpPr>
        <p:grpSpPr>
          <a:xfrm>
            <a:off x="586587" y="4385213"/>
            <a:ext cx="5044247" cy="2359478"/>
            <a:chOff x="597610" y="2048166"/>
            <a:chExt cx="5044247" cy="2359478"/>
          </a:xfrm>
        </p:grpSpPr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0171F016-B85F-1A4C-990A-7E7E929C8DF7}"/>
                </a:ext>
              </a:extLst>
            </p:cNvPr>
            <p:cNvSpPr txBox="1"/>
            <p:nvPr/>
          </p:nvSpPr>
          <p:spPr>
            <a:xfrm>
              <a:off x="2035650" y="2293093"/>
              <a:ext cx="1564852" cy="523220"/>
            </a:xfrm>
            <a:prstGeom prst="rect">
              <a:avLst/>
            </a:prstGeom>
            <a:noFill/>
            <a:ln w="34925">
              <a:solidFill>
                <a:schemeClr val="accent5">
                  <a:alpha val="9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0 0 1 1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5965A2DB-9AA7-4241-847A-E7695C95704C}"/>
                </a:ext>
              </a:extLst>
            </p:cNvPr>
            <p:cNvSpPr txBox="1"/>
            <p:nvPr/>
          </p:nvSpPr>
          <p:spPr>
            <a:xfrm>
              <a:off x="3703617" y="2297853"/>
              <a:ext cx="1564852" cy="523220"/>
            </a:xfrm>
            <a:prstGeom prst="rect">
              <a:avLst/>
            </a:prstGeom>
            <a:noFill/>
            <a:ln w="34925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1 0 0 0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F521270B-BABC-1945-8DAE-B229EB7E6FD3}"/>
                </a:ext>
              </a:extLst>
            </p:cNvPr>
            <p:cNvSpPr txBox="1"/>
            <p:nvPr/>
          </p:nvSpPr>
          <p:spPr>
            <a:xfrm>
              <a:off x="798173" y="2310806"/>
              <a:ext cx="1170513" cy="523220"/>
            </a:xfrm>
            <a:prstGeom prst="rect">
              <a:avLst/>
            </a:prstGeom>
            <a:noFill/>
            <a:ln w="3492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 56 =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EAFC6E15-B467-4D44-8B5E-A25C801AB1E5}"/>
                </a:ext>
              </a:extLst>
            </p:cNvPr>
            <p:cNvSpPr txBox="1"/>
            <p:nvPr/>
          </p:nvSpPr>
          <p:spPr>
            <a:xfrm>
              <a:off x="597610" y="3673154"/>
              <a:ext cx="1367682" cy="523220"/>
            </a:xfrm>
            <a:prstGeom prst="rect">
              <a:avLst/>
            </a:prstGeom>
            <a:noFill/>
            <a:ln w="3492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 -56 =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617873EF-EBB0-7944-9294-417989F05F7B}"/>
                </a:ext>
              </a:extLst>
            </p:cNvPr>
            <p:cNvSpPr txBox="1"/>
            <p:nvPr/>
          </p:nvSpPr>
          <p:spPr>
            <a:xfrm>
              <a:off x="2067345" y="3673154"/>
              <a:ext cx="1564852" cy="523220"/>
            </a:xfrm>
            <a:prstGeom prst="rect">
              <a:avLst/>
            </a:prstGeom>
            <a:noFill/>
            <a:ln w="34925">
              <a:solidFill>
                <a:schemeClr val="accent5">
                  <a:alpha val="9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1 1 0 0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8F02A61F-9D92-2747-9B92-8A12A2B8EE9A}"/>
                </a:ext>
              </a:extLst>
            </p:cNvPr>
            <p:cNvSpPr txBox="1"/>
            <p:nvPr/>
          </p:nvSpPr>
          <p:spPr>
            <a:xfrm>
              <a:off x="3764849" y="3648329"/>
              <a:ext cx="1564852" cy="523220"/>
            </a:xfrm>
            <a:prstGeom prst="rect">
              <a:avLst/>
            </a:prstGeom>
            <a:noFill/>
            <a:ln w="34925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1 0 0 0</a:t>
              </a:r>
            </a:p>
          </p:txBody>
        </p:sp>
        <p:sp>
          <p:nvSpPr>
            <p:cNvPr id="70" name="Down Arrow 69">
              <a:extLst>
                <a:ext uri="{FF2B5EF4-FFF2-40B4-BE49-F238E27FC236}">
                  <a16:creationId xmlns:a16="http://schemas.microsoft.com/office/drawing/2014/main" id="{2A8E7476-3658-B542-842C-6EF8D8128613}"/>
                </a:ext>
              </a:extLst>
            </p:cNvPr>
            <p:cNvSpPr/>
            <p:nvPr/>
          </p:nvSpPr>
          <p:spPr>
            <a:xfrm>
              <a:off x="4486043" y="2905017"/>
              <a:ext cx="122464" cy="710293"/>
            </a:xfrm>
            <a:prstGeom prst="down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71" name="Down Arrow 70">
              <a:extLst>
                <a:ext uri="{FF2B5EF4-FFF2-40B4-BE49-F238E27FC236}">
                  <a16:creationId xmlns:a16="http://schemas.microsoft.com/office/drawing/2014/main" id="{9AB050FB-849B-B840-930F-003733BE1B4F}"/>
                </a:ext>
              </a:extLst>
            </p:cNvPr>
            <p:cNvSpPr/>
            <p:nvPr/>
          </p:nvSpPr>
          <p:spPr>
            <a:xfrm>
              <a:off x="2756844" y="2871844"/>
              <a:ext cx="122464" cy="710293"/>
            </a:xfrm>
            <a:prstGeom prst="downArrow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F194B60D-69FD-0D42-8DFB-3260346BA709}"/>
                </a:ext>
              </a:extLst>
            </p:cNvPr>
            <p:cNvSpPr txBox="1"/>
            <p:nvPr/>
          </p:nvSpPr>
          <p:spPr>
            <a:xfrm>
              <a:off x="2067345" y="3004327"/>
              <a:ext cx="7489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invert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53D78E7F-61F5-834F-936C-5D2EAFC01EE0}"/>
                </a:ext>
              </a:extLst>
            </p:cNvPr>
            <p:cNvSpPr txBox="1"/>
            <p:nvPr/>
          </p:nvSpPr>
          <p:spPr>
            <a:xfrm>
              <a:off x="4652818" y="3054002"/>
              <a:ext cx="7232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Copy</a:t>
              </a: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4C7043E4-C13D-8F47-85F7-C2E8E9480F94}"/>
                </a:ext>
              </a:extLst>
            </p:cNvPr>
            <p:cNvSpPr/>
            <p:nvPr/>
          </p:nvSpPr>
          <p:spPr>
            <a:xfrm>
              <a:off x="849484" y="2048166"/>
              <a:ext cx="4792373" cy="2359478"/>
            </a:xfrm>
            <a:prstGeom prst="rect">
              <a:avLst/>
            </a:prstGeom>
            <a:noFill/>
            <a:ln w="349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87DF4A98-4991-BD4E-B9B7-BCD230E01C6B}"/>
              </a:ext>
            </a:extLst>
          </p:cNvPr>
          <p:cNvGrpSpPr/>
          <p:nvPr/>
        </p:nvGrpSpPr>
        <p:grpSpPr>
          <a:xfrm>
            <a:off x="8501663" y="1913238"/>
            <a:ext cx="3213298" cy="2359478"/>
            <a:chOff x="765321" y="2048166"/>
            <a:chExt cx="3213298" cy="2359478"/>
          </a:xfrm>
        </p:grpSpPr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C8B5D15F-8603-7B44-9BF6-F3510A894E82}"/>
                </a:ext>
              </a:extLst>
            </p:cNvPr>
            <p:cNvSpPr txBox="1"/>
            <p:nvPr/>
          </p:nvSpPr>
          <p:spPr>
            <a:xfrm>
              <a:off x="1981714" y="2334023"/>
              <a:ext cx="1564852" cy="523220"/>
            </a:xfrm>
            <a:prstGeom prst="rect">
              <a:avLst/>
            </a:prstGeom>
            <a:noFill/>
            <a:ln w="34925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0 0 0 0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A51BB7DD-DC4C-2948-8696-40E81984A21D}"/>
                </a:ext>
              </a:extLst>
            </p:cNvPr>
            <p:cNvSpPr txBox="1"/>
            <p:nvPr/>
          </p:nvSpPr>
          <p:spPr>
            <a:xfrm>
              <a:off x="959192" y="2293093"/>
              <a:ext cx="973343" cy="523220"/>
            </a:xfrm>
            <a:prstGeom prst="rect">
              <a:avLst/>
            </a:prstGeom>
            <a:noFill/>
            <a:ln w="3492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 0 =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82E910C0-6439-F645-91E7-51E429D705FD}"/>
                </a:ext>
              </a:extLst>
            </p:cNvPr>
            <p:cNvSpPr txBox="1"/>
            <p:nvPr/>
          </p:nvSpPr>
          <p:spPr>
            <a:xfrm>
              <a:off x="765321" y="3678088"/>
              <a:ext cx="1170513" cy="523220"/>
            </a:xfrm>
            <a:prstGeom prst="rect">
              <a:avLst/>
            </a:prstGeom>
            <a:noFill/>
            <a:ln w="3492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  0 =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60D9FBC8-3142-6246-B89F-34E70F7E3434}"/>
                </a:ext>
              </a:extLst>
            </p:cNvPr>
            <p:cNvSpPr txBox="1"/>
            <p:nvPr/>
          </p:nvSpPr>
          <p:spPr>
            <a:xfrm>
              <a:off x="2056530" y="3666320"/>
              <a:ext cx="1564852" cy="523220"/>
            </a:xfrm>
            <a:prstGeom prst="rect">
              <a:avLst/>
            </a:prstGeom>
            <a:noFill/>
            <a:ln w="34925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0 0 0 0</a:t>
              </a:r>
            </a:p>
          </p:txBody>
        </p:sp>
        <p:sp>
          <p:nvSpPr>
            <p:cNvPr id="82" name="Down Arrow 81">
              <a:extLst>
                <a:ext uri="{FF2B5EF4-FFF2-40B4-BE49-F238E27FC236}">
                  <a16:creationId xmlns:a16="http://schemas.microsoft.com/office/drawing/2014/main" id="{4D8F3A4E-3838-7049-8561-A96DE7356022}"/>
                </a:ext>
              </a:extLst>
            </p:cNvPr>
            <p:cNvSpPr/>
            <p:nvPr/>
          </p:nvSpPr>
          <p:spPr>
            <a:xfrm>
              <a:off x="2690857" y="2893301"/>
              <a:ext cx="122464" cy="710293"/>
            </a:xfrm>
            <a:prstGeom prst="down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C22E2B59-BF1A-AA41-AFB0-26389D20EF72}"/>
                </a:ext>
              </a:extLst>
            </p:cNvPr>
            <p:cNvSpPr txBox="1"/>
            <p:nvPr/>
          </p:nvSpPr>
          <p:spPr>
            <a:xfrm>
              <a:off x="2859654" y="3013945"/>
              <a:ext cx="7232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Copy</a:t>
              </a:r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F49A27C7-A11F-8A4E-82B5-A926DCCA3FF4}"/>
                </a:ext>
              </a:extLst>
            </p:cNvPr>
            <p:cNvSpPr/>
            <p:nvPr/>
          </p:nvSpPr>
          <p:spPr>
            <a:xfrm>
              <a:off x="849484" y="2048166"/>
              <a:ext cx="3129135" cy="2359478"/>
            </a:xfrm>
            <a:prstGeom prst="rect">
              <a:avLst/>
            </a:prstGeom>
            <a:noFill/>
            <a:ln w="349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01228F65-08E3-0D45-8012-563D72C2BCA3}"/>
              </a:ext>
            </a:extLst>
          </p:cNvPr>
          <p:cNvGrpSpPr/>
          <p:nvPr/>
        </p:nvGrpSpPr>
        <p:grpSpPr>
          <a:xfrm>
            <a:off x="6536539" y="4395976"/>
            <a:ext cx="3390214" cy="2359478"/>
            <a:chOff x="588405" y="2048166"/>
            <a:chExt cx="3390214" cy="2359478"/>
          </a:xfrm>
        </p:grpSpPr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AD710D74-F85B-9940-AA3E-CCA9D3FA0783}"/>
                </a:ext>
              </a:extLst>
            </p:cNvPr>
            <p:cNvSpPr txBox="1"/>
            <p:nvPr/>
          </p:nvSpPr>
          <p:spPr>
            <a:xfrm>
              <a:off x="1981714" y="2334023"/>
              <a:ext cx="1564852" cy="523220"/>
            </a:xfrm>
            <a:prstGeom prst="rect">
              <a:avLst/>
            </a:prstGeom>
            <a:noFill/>
            <a:ln w="34925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1 0 0 0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6AE7782A-DA8C-9C45-BEA4-62D8167AA827}"/>
                </a:ext>
              </a:extLst>
            </p:cNvPr>
            <p:cNvSpPr txBox="1"/>
            <p:nvPr/>
          </p:nvSpPr>
          <p:spPr>
            <a:xfrm>
              <a:off x="785574" y="2316366"/>
              <a:ext cx="1170513" cy="523220"/>
            </a:xfrm>
            <a:prstGeom prst="rect">
              <a:avLst/>
            </a:prstGeom>
            <a:noFill/>
            <a:ln w="3492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 -8 =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CAA82904-C631-4647-B7E4-9C7D6C33DF32}"/>
                </a:ext>
              </a:extLst>
            </p:cNvPr>
            <p:cNvSpPr txBox="1"/>
            <p:nvPr/>
          </p:nvSpPr>
          <p:spPr>
            <a:xfrm>
              <a:off x="588405" y="3670674"/>
              <a:ext cx="1367682" cy="523220"/>
            </a:xfrm>
            <a:prstGeom prst="rect">
              <a:avLst/>
            </a:prstGeom>
            <a:noFill/>
            <a:ln w="3492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  -8 =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5C4F13ED-5DF5-C043-8158-64D2D7B1999E}"/>
                </a:ext>
              </a:extLst>
            </p:cNvPr>
            <p:cNvSpPr txBox="1"/>
            <p:nvPr/>
          </p:nvSpPr>
          <p:spPr>
            <a:xfrm>
              <a:off x="2056530" y="3666320"/>
              <a:ext cx="1564852" cy="523220"/>
            </a:xfrm>
            <a:prstGeom prst="rect">
              <a:avLst/>
            </a:prstGeom>
            <a:noFill/>
            <a:ln w="34925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1 0 0 0</a:t>
              </a:r>
            </a:p>
          </p:txBody>
        </p:sp>
        <p:sp>
          <p:nvSpPr>
            <p:cNvPr id="92" name="Down Arrow 91">
              <a:extLst>
                <a:ext uri="{FF2B5EF4-FFF2-40B4-BE49-F238E27FC236}">
                  <a16:creationId xmlns:a16="http://schemas.microsoft.com/office/drawing/2014/main" id="{5AD624D3-AE51-974D-90C8-52A50D37F9AB}"/>
                </a:ext>
              </a:extLst>
            </p:cNvPr>
            <p:cNvSpPr/>
            <p:nvPr/>
          </p:nvSpPr>
          <p:spPr>
            <a:xfrm>
              <a:off x="2690857" y="2893301"/>
              <a:ext cx="122464" cy="710293"/>
            </a:xfrm>
            <a:prstGeom prst="down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2BC78406-8B52-5F42-A17F-9ED2F7BF4B18}"/>
                </a:ext>
              </a:extLst>
            </p:cNvPr>
            <p:cNvSpPr txBox="1"/>
            <p:nvPr/>
          </p:nvSpPr>
          <p:spPr>
            <a:xfrm>
              <a:off x="2936682" y="2938616"/>
              <a:ext cx="91563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Copy</a:t>
              </a:r>
            </a:p>
            <a:p>
              <a:r>
                <a:rPr lang="en-US" dirty="0">
                  <a:solidFill>
                    <a:srgbClr val="FF0000"/>
                  </a:solidFill>
                </a:rPr>
                <a:t>OOPS!</a:t>
              </a:r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8D0E5C77-0649-824B-8561-E53A78BE1937}"/>
                </a:ext>
              </a:extLst>
            </p:cNvPr>
            <p:cNvSpPr/>
            <p:nvPr/>
          </p:nvSpPr>
          <p:spPr>
            <a:xfrm>
              <a:off x="849484" y="2048166"/>
              <a:ext cx="3129135" cy="2359478"/>
            </a:xfrm>
            <a:prstGeom prst="rect">
              <a:avLst/>
            </a:prstGeom>
            <a:noFill/>
            <a:ln w="349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id="{6E5CC7BE-5DA9-3845-A699-5B83FC5862B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484878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/>
      <p:bldP spid="7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7C9117E-93C0-F54D-86FD-19EB4153E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Signed Decimal to Two's Complement Conversion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8C9508-C5CC-4A42-99A2-6EA06C0A2D43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A0AF1CF7-1C6B-D40B-1195-19C0C82312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1785124"/>
              </p:ext>
            </p:extLst>
          </p:nvPr>
        </p:nvGraphicFramePr>
        <p:xfrm>
          <a:off x="2189329" y="990025"/>
          <a:ext cx="8128000" cy="38359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58491994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35323576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8423886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920210010"/>
                    </a:ext>
                  </a:extLst>
                </a:gridCol>
              </a:tblGrid>
              <a:tr h="42622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dividend </a:t>
                      </a:r>
                      <a:r>
                        <a:rPr lang="en-US" dirty="0">
                          <a:solidFill>
                            <a:srgbClr val="C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-102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Quotient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Remainder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Bit Position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1046187"/>
                  </a:ext>
                </a:extLst>
              </a:tr>
              <a:tr h="42622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102/2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883031"/>
                  </a:ext>
                </a:extLst>
              </a:tr>
              <a:tr h="42622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51/2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92D05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92D05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3113366"/>
                  </a:ext>
                </a:extLst>
              </a:tr>
              <a:tr h="42622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25/2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3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3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8295055"/>
                  </a:ext>
                </a:extLst>
              </a:tr>
              <a:tr h="42622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12/2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2003407"/>
                  </a:ext>
                </a:extLst>
              </a:tr>
              <a:tr h="42622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6/2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9206118"/>
                  </a:ext>
                </a:extLst>
              </a:tr>
              <a:tr h="42622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3/2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7030A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7030A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3924299"/>
                  </a:ext>
                </a:extLst>
              </a:tr>
              <a:tr h="42622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1/2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C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C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1457644"/>
                  </a:ext>
                </a:extLst>
              </a:tr>
              <a:tr h="42622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0/2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805689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B76B7864-4214-69B2-781F-75F1DA870B2D}"/>
                  </a:ext>
                </a:extLst>
              </p:cNvPr>
              <p:cNvSpPr>
                <a:spLocks noGrp="1"/>
              </p:cNvSpPr>
              <p:nvPr>
                <p:ph sz="quarter" idx="15"/>
              </p:nvPr>
            </p:nvSpPr>
            <p:spPr>
              <a:xfrm>
                <a:off x="588433" y="5268852"/>
                <a:ext cx="11015133" cy="1112520"/>
              </a:xfr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400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102(base 10)   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bPr>
                      <m:e>
                        <m:r>
                          <a:rPr lang="en-US" sz="2400" b="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    </m:t>
                        </m:r>
                        <m:r>
                          <a:rPr lang="en-US" sz="2400" b="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𝑏</m:t>
                        </m:r>
                      </m:e>
                      <m:sub>
                        <m:r>
                          <a:rPr lang="en-US" sz="2400" b="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7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bPr>
                      <m:e>
                        <m:r>
                          <a:rPr lang="en-US" sz="2400" b="0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 </m:t>
                        </m:r>
                        <m:r>
                          <a:rPr lang="en-US" sz="2400" b="0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𝑏</m:t>
                        </m:r>
                      </m:e>
                      <m:sub>
                        <m:r>
                          <a:rPr lang="en-US" sz="2400" b="0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6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bPr>
                      <m:e>
                        <m:r>
                          <a:rPr lang="en-US" sz="2400" b="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 </m:t>
                        </m:r>
                        <m:r>
                          <a:rPr lang="en-US" sz="2400" b="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𝑏</m:t>
                        </m:r>
                      </m:e>
                      <m:sub>
                        <m:r>
                          <a:rPr lang="en-US" sz="2400" b="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5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bPr>
                      <m:e>
                        <m:r>
                          <a:rPr lang="en-US" sz="2400" b="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 </m:t>
                        </m:r>
                        <m:r>
                          <a:rPr lang="en-US" sz="2400" b="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𝑏</m:t>
                        </m:r>
                      </m:e>
                      <m:sub>
                        <m:r>
                          <a:rPr lang="en-US" sz="2400" b="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4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bPr>
                      <m:e>
                        <m:r>
                          <a:rPr lang="en-US" sz="24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 </m:t>
                        </m:r>
                        <m:r>
                          <a:rPr lang="en-US" sz="24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𝑏</m:t>
                        </m:r>
                      </m:e>
                      <m:sub>
                        <m:r>
                          <a:rPr lang="en-US" sz="24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bPr>
                      <m:e>
                        <m:r>
                          <a:rPr lang="en-US" sz="2400" b="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 </m:t>
                        </m:r>
                        <m:r>
                          <a:rPr lang="en-US" sz="2400" b="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𝑏</m:t>
                        </m:r>
                      </m:e>
                      <m:sub>
                        <m:r>
                          <a:rPr lang="en-US" sz="2400" b="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</m:ctrlPr>
                          </m:sSubPr>
                          <m:e>
                            <m:r>
                              <a:rPr lang="en-US" sz="2400" b="0" i="1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 </m:t>
                            </m:r>
                            <m:r>
                              <a:rPr lang="en-US" sz="2400" b="0" i="1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400" b="0" i="1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1</m:t>
                            </m:r>
                          </m:sub>
                        </m:sSub>
                        <m:r>
                          <a:rPr lang="en-US" sz="2400" b="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𝑏</m:t>
                        </m:r>
                      </m:e>
                      <m:sub>
                        <m:r>
                          <a:rPr lang="en-US" sz="2400" b="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0</m:t>
                        </m:r>
                      </m:sub>
                    </m:sSub>
                    <m:r>
                      <a:rPr lang="en-US" sz="2400" b="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Helvetica Light"/>
                      </a:rPr>
                      <m:t>   =    </m:t>
                    </m:r>
                    <m:r>
                      <a:rPr lang="en-US" sz="24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Helvetica Light"/>
                      </a:rPr>
                      <m:t>0</m:t>
                    </m:r>
                    <m:r>
                      <a:rPr lang="en-US" sz="24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Helvetica Light"/>
                      </a:rPr>
                      <m:t>𝑏</m:t>
                    </m:r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Helvetica Light"/>
                      </a:rPr>
                      <m:t>0</m:t>
                    </m:r>
                    <m:r>
                      <a:rPr lang="en-US" sz="2400" b="0" i="1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sym typeface="Helvetica Light"/>
                      </a:rPr>
                      <m:t>1</m:t>
                    </m:r>
                    <m:r>
                      <a:rPr lang="en-US" sz="2400" b="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sym typeface="Helvetica Light"/>
                      </a:rPr>
                      <m:t>1</m:t>
                    </m:r>
                    <m:r>
                      <a:rPr lang="en-US" sz="24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sym typeface="Helvetica Light"/>
                      </a:rPr>
                      <m:t>0 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sym typeface="Helvetica Light"/>
                      </a:rPr>
                      <m:t>0</m:t>
                    </m:r>
                    <m:r>
                      <a:rPr lang="en-US" sz="2400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sym typeface="Helvetica Light"/>
                      </a:rPr>
                      <m:t>1</m:t>
                    </m:r>
                    <m:r>
                      <a:rPr lang="en-US" sz="2400" b="0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  <a:sym typeface="Helvetica Light"/>
                      </a:rPr>
                      <m:t>1</m:t>
                    </m:r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Helvetica Light"/>
                      </a:rPr>
                      <m:t>0</m:t>
                    </m:r>
                    <m:r>
                      <a:rPr lang="en-US" sz="2400" b="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Helvetica Light"/>
                      </a:rPr>
                      <m:t> </m:t>
                    </m:r>
                  </m:oMath>
                </a14:m>
                <a:endParaRPr lang="en-US" sz="24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  <a:sym typeface="Helvetica Light"/>
                </a:endParaRPr>
              </a:p>
              <a:p>
                <a:pPr marL="0" indent="0">
                  <a:buNone/>
                </a:pPr>
                <a:r>
                  <a:rPr lang="en-US" sz="2400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Get the two complement of 01100110 is </a:t>
                </a:r>
                <a:r>
                  <a:rPr lang="en-US" sz="2400" dirty="0">
                    <a:solidFill>
                      <a:srgbClr val="C0000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10011010</a:t>
                </a:r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B76B7864-4214-69B2-781F-75F1DA870B2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5"/>
              </p:nvPr>
            </p:nvSpPr>
            <p:spPr>
              <a:xfrm>
                <a:off x="588433" y="5268852"/>
                <a:ext cx="11015133" cy="1112520"/>
              </a:xfrm>
              <a:blipFill>
                <a:blip r:embed="rId2"/>
                <a:stretch>
                  <a:fillRect l="-922" t="-1111" b="-6667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ight Arrow 1">
            <a:extLst>
              <a:ext uri="{FF2B5EF4-FFF2-40B4-BE49-F238E27FC236}">
                <a16:creationId xmlns:a16="http://schemas.microsoft.com/office/drawing/2014/main" id="{41D53E37-C655-7982-B180-6060CC2210FC}"/>
              </a:ext>
            </a:extLst>
          </p:cNvPr>
          <p:cNvSpPr/>
          <p:nvPr/>
        </p:nvSpPr>
        <p:spPr>
          <a:xfrm>
            <a:off x="1797444" y="1527350"/>
            <a:ext cx="391885" cy="261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AE302AD6-E454-91E2-5C0A-F1201975A163}"/>
              </a:ext>
            </a:extLst>
          </p:cNvPr>
          <p:cNvSpPr/>
          <p:nvPr/>
        </p:nvSpPr>
        <p:spPr>
          <a:xfrm>
            <a:off x="1797443" y="1983341"/>
            <a:ext cx="391885" cy="261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B6E8DB87-9E6E-31F3-5CA4-F5F725DA3AC4}"/>
              </a:ext>
            </a:extLst>
          </p:cNvPr>
          <p:cNvSpPr/>
          <p:nvPr/>
        </p:nvSpPr>
        <p:spPr>
          <a:xfrm>
            <a:off x="1797442" y="2398780"/>
            <a:ext cx="391885" cy="261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C72D2324-9887-CE88-FDC7-831DEBA301DF}"/>
              </a:ext>
            </a:extLst>
          </p:cNvPr>
          <p:cNvSpPr/>
          <p:nvPr/>
        </p:nvSpPr>
        <p:spPr>
          <a:xfrm>
            <a:off x="1797441" y="2757110"/>
            <a:ext cx="391885" cy="261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2AAE6BED-91F9-AFED-F618-444B536E6EAA}"/>
              </a:ext>
            </a:extLst>
          </p:cNvPr>
          <p:cNvSpPr/>
          <p:nvPr/>
        </p:nvSpPr>
        <p:spPr>
          <a:xfrm>
            <a:off x="1797440" y="3156401"/>
            <a:ext cx="391885" cy="261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E582FAF8-EA0B-1CC2-D88C-1FC5B0B00F39}"/>
              </a:ext>
            </a:extLst>
          </p:cNvPr>
          <p:cNvSpPr/>
          <p:nvPr/>
        </p:nvSpPr>
        <p:spPr>
          <a:xfrm>
            <a:off x="1797439" y="3619797"/>
            <a:ext cx="391885" cy="261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F6A3C8D6-1E0F-5383-9EE7-7EF0DEA70CBD}"/>
              </a:ext>
            </a:extLst>
          </p:cNvPr>
          <p:cNvSpPr/>
          <p:nvPr/>
        </p:nvSpPr>
        <p:spPr>
          <a:xfrm>
            <a:off x="1797438" y="4063293"/>
            <a:ext cx="391885" cy="261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5F18A099-5C45-2433-86BD-8EA859447AA4}"/>
              </a:ext>
            </a:extLst>
          </p:cNvPr>
          <p:cNvSpPr/>
          <p:nvPr/>
        </p:nvSpPr>
        <p:spPr>
          <a:xfrm>
            <a:off x="1797437" y="4511570"/>
            <a:ext cx="391885" cy="261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F136A84B-46A4-FA77-BDF8-451F072723FF}"/>
              </a:ext>
            </a:extLst>
          </p:cNvPr>
          <p:cNvSpPr/>
          <p:nvPr/>
        </p:nvSpPr>
        <p:spPr>
          <a:xfrm>
            <a:off x="6596272" y="1527350"/>
            <a:ext cx="391885" cy="261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E9225F88-FC58-B118-5894-FFDBE9623AAD}"/>
              </a:ext>
            </a:extLst>
          </p:cNvPr>
          <p:cNvSpPr/>
          <p:nvPr/>
        </p:nvSpPr>
        <p:spPr>
          <a:xfrm>
            <a:off x="6596271" y="1949459"/>
            <a:ext cx="391885" cy="261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34CC0843-D660-D504-3E4B-39556D514A87}"/>
              </a:ext>
            </a:extLst>
          </p:cNvPr>
          <p:cNvSpPr/>
          <p:nvPr/>
        </p:nvSpPr>
        <p:spPr>
          <a:xfrm>
            <a:off x="6596271" y="2392173"/>
            <a:ext cx="391885" cy="261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52B4C34B-E1C5-730B-BBAB-F3ECB08BC6CF}"/>
              </a:ext>
            </a:extLst>
          </p:cNvPr>
          <p:cNvSpPr/>
          <p:nvPr/>
        </p:nvSpPr>
        <p:spPr>
          <a:xfrm>
            <a:off x="6596270" y="2834887"/>
            <a:ext cx="391885" cy="261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00CB9596-CD89-7E55-9172-455713DCD335}"/>
              </a:ext>
            </a:extLst>
          </p:cNvPr>
          <p:cNvSpPr/>
          <p:nvPr/>
        </p:nvSpPr>
        <p:spPr>
          <a:xfrm>
            <a:off x="6596269" y="3246069"/>
            <a:ext cx="391885" cy="261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2FEDB1CD-8AA2-B398-1F6E-551FD17AB898}"/>
              </a:ext>
            </a:extLst>
          </p:cNvPr>
          <p:cNvSpPr/>
          <p:nvPr/>
        </p:nvSpPr>
        <p:spPr>
          <a:xfrm>
            <a:off x="6596269" y="3609089"/>
            <a:ext cx="391885" cy="261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DA408091-DFE4-3675-97D9-646BC6D58B7E}"/>
              </a:ext>
            </a:extLst>
          </p:cNvPr>
          <p:cNvSpPr/>
          <p:nvPr/>
        </p:nvSpPr>
        <p:spPr>
          <a:xfrm>
            <a:off x="6596269" y="4041172"/>
            <a:ext cx="391885" cy="261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CC840018-39FC-F13A-0C19-A44C8DBD696A}"/>
              </a:ext>
            </a:extLst>
          </p:cNvPr>
          <p:cNvSpPr/>
          <p:nvPr/>
        </p:nvSpPr>
        <p:spPr>
          <a:xfrm>
            <a:off x="6547806" y="4455477"/>
            <a:ext cx="391885" cy="261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FA903549-4BEE-4FBD-33E8-874918923043}"/>
              </a:ext>
            </a:extLst>
          </p:cNvPr>
          <p:cNvSpPr/>
          <p:nvPr/>
        </p:nvSpPr>
        <p:spPr>
          <a:xfrm rot="16200000">
            <a:off x="7502029" y="6350628"/>
            <a:ext cx="391885" cy="261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7308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 uiExpand="1" build="p" animBg="1"/>
      <p:bldP spid="2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2CDD3EA-79DB-1344-A0CC-B0D21722CBE7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2263902" y="558141"/>
            <a:ext cx="8322629" cy="1028892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0" indent="0">
              <a:buNone/>
            </a:pPr>
            <a:endParaRPr lang="en-US" sz="1100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70C0"/>
                </a:solidFill>
              </a:rPr>
              <a:t>What is   </a:t>
            </a:r>
            <a:r>
              <a:rPr lang="en-US" sz="28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sz="2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800" b="1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2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 </a:t>
            </a:r>
            <a:r>
              <a:rPr lang="en-US" sz="28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sz="2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8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sz="2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800" b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2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8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sz="2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1600" dirty="0">
                <a:solidFill>
                  <a:srgbClr val="0070C0"/>
                </a:solidFill>
              </a:rPr>
              <a:t>(base 2)   </a:t>
            </a:r>
            <a:r>
              <a:rPr lang="en-US" sz="2800" dirty="0">
                <a:solidFill>
                  <a:srgbClr val="0070C0"/>
                </a:solidFill>
              </a:rPr>
              <a:t>in decimal (N)?</a:t>
            </a:r>
          </a:p>
          <a:p>
            <a:pPr marL="0" indent="0">
              <a:buNone/>
            </a:pPr>
            <a:endParaRPr lang="en-US" sz="2800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US" sz="2800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US" sz="2800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US" sz="2800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US" sz="2800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US" sz="1100" b="1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US" sz="2400" b="1" dirty="0">
              <a:solidFill>
                <a:srgbClr val="0070C0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7C9117E-93C0-F54D-86FD-19EB4153E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345" y="190142"/>
            <a:ext cx="11447309" cy="339309"/>
          </a:xfrm>
        </p:spPr>
        <p:txBody>
          <a:bodyPr/>
          <a:lstStyle/>
          <a:p>
            <a:r>
              <a:rPr lang="en-US" dirty="0"/>
              <a:t>Two's Complement to Signed Decimal Conversion - Positive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9F21B3D-6767-E445-BC2F-4DB8411F291A}"/>
                  </a:ext>
                </a:extLst>
              </p:cNvPr>
              <p:cNvSpPr txBox="1"/>
              <p:nvPr/>
            </p:nvSpPr>
            <p:spPr>
              <a:xfrm>
                <a:off x="3569597" y="651818"/>
                <a:ext cx="356180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 </m:t>
                          </m:r>
                          <m:r>
                            <a:rPr lang="en-US" sz="2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𝑏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7</m:t>
                          </m:r>
                        </m:sub>
                      </m:sSub>
                      <m:sSub>
                        <m:sSubPr>
                          <m:ctrlPr>
                            <a:rPr lang="en-US" sz="2000" i="1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 </m:t>
                          </m:r>
                          <m:r>
                            <a:rPr lang="en-US" sz="2000" b="0" i="1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  </m:t>
                          </m:r>
                          <m:r>
                            <a:rPr lang="en-US" sz="2000" i="1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𝑏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6</m:t>
                          </m:r>
                        </m:sub>
                      </m:sSub>
                      <m:sSub>
                        <m:sSubPr>
                          <m:ctrlPr>
                            <a:rPr lang="en-US" sz="2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 </m:t>
                          </m:r>
                          <m:r>
                            <a:rPr lang="en-US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  </m:t>
                          </m:r>
                          <m:r>
                            <a:rPr lang="en-US" sz="2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𝑏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5</m:t>
                          </m:r>
                        </m:sub>
                      </m:sSub>
                      <m:sSub>
                        <m:sSubPr>
                          <m:ctrlPr>
                            <a:rPr lang="en-US" sz="20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 </m:t>
                          </m:r>
                          <m:r>
                            <a:rPr 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  </m:t>
                          </m:r>
                          <m:r>
                            <a:rPr 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𝑏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4</m:t>
                          </m:r>
                        </m:sub>
                      </m:sSub>
                      <m:sSub>
                        <m:sSubPr>
                          <m:ctrlPr>
                            <a:rPr lang="en-US" sz="20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 </m:t>
                          </m:r>
                          <m:r>
                            <a:rPr lang="en-US" sz="2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  </m:t>
                          </m:r>
                          <m: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𝑏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sz="200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 </m:t>
                          </m:r>
                          <m:r>
                            <a:rPr lang="en-US" sz="2000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 </m:t>
                          </m:r>
                          <m:r>
                            <a:rPr lang="en-US" sz="200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𝑏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schemeClr val="accent1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chemeClr val="accent1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 </m:t>
                              </m:r>
                              <m:r>
                                <a:rPr lang="en-US" sz="2000" b="0" i="1" smtClean="0">
                                  <a:solidFill>
                                    <a:schemeClr val="accent1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  </m:t>
                              </m:r>
                              <m:r>
                                <a:rPr lang="en-US" sz="2000" i="1" smtClean="0">
                                  <a:solidFill>
                                    <a:schemeClr val="accent1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accent1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b="0" i="1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    </m:t>
                          </m:r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𝑏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9F21B3D-6767-E445-BC2F-4DB8411F29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9597" y="651818"/>
                <a:ext cx="3561809" cy="400110"/>
              </a:xfrm>
              <a:prstGeom prst="rect">
                <a:avLst/>
              </a:prstGeom>
              <a:blipFill>
                <a:blip r:embed="rId2"/>
                <a:stretch>
                  <a:fillRect b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0" name="Table 5">
            <a:extLst>
              <a:ext uri="{FF2B5EF4-FFF2-40B4-BE49-F238E27FC236}">
                <a16:creationId xmlns:a16="http://schemas.microsoft.com/office/drawing/2014/main" id="{8A9A563A-BABA-741E-3EB9-EBAF9159FA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8596431"/>
              </p:ext>
            </p:extLst>
          </p:nvPr>
        </p:nvGraphicFramePr>
        <p:xfrm>
          <a:off x="1866722" y="1731200"/>
          <a:ext cx="8953301" cy="468461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369072">
                  <a:extLst>
                    <a:ext uri="{9D8B030D-6E8A-4147-A177-3AD203B41FA5}">
                      <a16:colId xmlns:a16="http://schemas.microsoft.com/office/drawing/2014/main" val="1842388646"/>
                    </a:ext>
                  </a:extLst>
                </a:gridCol>
                <a:gridCol w="1323417">
                  <a:extLst>
                    <a:ext uri="{9D8B030D-6E8A-4147-A177-3AD203B41FA5}">
                      <a16:colId xmlns:a16="http://schemas.microsoft.com/office/drawing/2014/main" val="1819150053"/>
                    </a:ext>
                  </a:extLst>
                </a:gridCol>
                <a:gridCol w="2087884">
                  <a:extLst>
                    <a:ext uri="{9D8B030D-6E8A-4147-A177-3AD203B41FA5}">
                      <a16:colId xmlns:a16="http://schemas.microsoft.com/office/drawing/2014/main" val="920210010"/>
                    </a:ext>
                  </a:extLst>
                </a:gridCol>
                <a:gridCol w="2172928">
                  <a:extLst>
                    <a:ext uri="{9D8B030D-6E8A-4147-A177-3AD203B41FA5}">
                      <a16:colId xmlns:a16="http://schemas.microsoft.com/office/drawing/2014/main" val="1653492654"/>
                    </a:ext>
                  </a:extLst>
                </a:gridCol>
              </a:tblGrid>
              <a:tr h="42622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Signed Bit Bias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Bit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Bit Position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Bias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1046187"/>
                  </a:ext>
                </a:extLst>
              </a:tr>
              <a:tr h="4262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solidFill>
                            <a:schemeClr val="accent1"/>
                          </a:solidFill>
                        </a:rPr>
                        <a:t>-</a:t>
                      </a:r>
                      <a:r>
                        <a:rPr lang="en-US" sz="2000" b="1" dirty="0"/>
                        <a:t>2</a:t>
                      </a:r>
                      <a:r>
                        <a:rPr lang="en-US" sz="2000" b="1" baseline="30000" dirty="0">
                          <a:solidFill>
                            <a:srgbClr val="00B050"/>
                          </a:solidFill>
                        </a:rPr>
                        <a:t>W</a:t>
                      </a:r>
                      <a:r>
                        <a:rPr lang="en-US" sz="2000" b="1" baseline="30000" dirty="0"/>
                        <a:t>-1</a:t>
                      </a:r>
                      <a:r>
                        <a:rPr lang="en-US" sz="2000" b="1" baseline="30000" dirty="0">
                          <a:solidFill>
                            <a:schemeClr val="tx1"/>
                          </a:solidFill>
                          <a:latin typeface="+mn-lt"/>
                          <a:cs typeface="+mn-cs"/>
                        </a:rPr>
                        <a:t> </a:t>
                      </a:r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= </a:t>
                      </a:r>
                      <a:r>
                        <a:rPr lang="en-US" sz="2000" dirty="0">
                          <a:solidFill>
                            <a:schemeClr val="accent1"/>
                          </a:solidFill>
                        </a:rPr>
                        <a:t>-</a:t>
                      </a:r>
                      <a:r>
                        <a:rPr lang="en-US" sz="2000" b="1" dirty="0"/>
                        <a:t>2</a:t>
                      </a:r>
                      <a:r>
                        <a:rPr lang="en-US" sz="2000" b="1" baseline="30000" dirty="0">
                          <a:solidFill>
                            <a:srgbClr val="00B050"/>
                          </a:solidFill>
                        </a:rPr>
                        <a:t>8</a:t>
                      </a:r>
                      <a:r>
                        <a:rPr lang="en-US" sz="2000" b="1" baseline="30000" dirty="0"/>
                        <a:t>-1</a:t>
                      </a:r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 -</a:t>
                      </a:r>
                      <a:r>
                        <a:rPr lang="en-US" sz="2000" dirty="0">
                          <a:solidFill>
                            <a:srgbClr val="C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128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7030A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x 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883031"/>
                  </a:ext>
                </a:extLst>
              </a:tr>
              <a:tr h="42622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Product Shift Left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Addend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Bit Position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Product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5985402"/>
                  </a:ext>
                </a:extLst>
              </a:tr>
              <a:tr h="42622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+ 1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FCA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3113366"/>
                  </a:ext>
                </a:extLst>
              </a:tr>
              <a:tr h="42241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 x 1 = 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FCA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+ 1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8295055"/>
                  </a:ext>
                </a:extLst>
              </a:tr>
              <a:tr h="42622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 x </a:t>
                      </a:r>
                      <a:r>
                        <a:rPr lang="en-US" sz="20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</a:t>
                      </a:r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 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C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+ 0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2003407"/>
                  </a:ext>
                </a:extLst>
              </a:tr>
              <a:tr h="42622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 x </a:t>
                      </a:r>
                      <a:r>
                        <a:rPr lang="en-US" sz="20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6</a:t>
                      </a:r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 12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+ 0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9206118"/>
                  </a:ext>
                </a:extLst>
              </a:tr>
              <a:tr h="42622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 x </a:t>
                      </a:r>
                      <a:r>
                        <a:rPr lang="en-US" sz="20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12</a:t>
                      </a:r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 24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92D05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+ 1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3924299"/>
                  </a:ext>
                </a:extLst>
              </a:tr>
              <a:tr h="42622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 x </a:t>
                      </a:r>
                      <a:r>
                        <a:rPr lang="en-US" sz="20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25</a:t>
                      </a:r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 50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accent3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+ 0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FDA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1457644"/>
                  </a:ext>
                </a:extLst>
              </a:tr>
              <a:tr h="42622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 x </a:t>
                      </a:r>
                      <a:r>
                        <a:rPr lang="en-US" sz="20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50</a:t>
                      </a:r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 100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FDA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+ 1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SUM = 101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8056890"/>
                  </a:ext>
                </a:extLst>
              </a:tr>
              <a:tr h="426220"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1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Bias + SUM: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 + 101 = 101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6302239"/>
                  </a:ext>
                </a:extLst>
              </a:tr>
            </a:tbl>
          </a:graphicData>
        </a:graphic>
      </p:graphicFrame>
      <p:sp>
        <p:nvSpPr>
          <p:cNvPr id="7" name="Right Arrow 6">
            <a:extLst>
              <a:ext uri="{FF2B5EF4-FFF2-40B4-BE49-F238E27FC236}">
                <a16:creationId xmlns:a16="http://schemas.microsoft.com/office/drawing/2014/main" id="{2A8C7DB1-AADD-0BBB-78DE-2A99C4755834}"/>
              </a:ext>
            </a:extLst>
          </p:cNvPr>
          <p:cNvSpPr/>
          <p:nvPr/>
        </p:nvSpPr>
        <p:spPr>
          <a:xfrm>
            <a:off x="1478849" y="2347934"/>
            <a:ext cx="391885" cy="261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1548BD52-585A-4083-698B-35E4FA7217CC}"/>
              </a:ext>
            </a:extLst>
          </p:cNvPr>
          <p:cNvSpPr/>
          <p:nvPr/>
        </p:nvSpPr>
        <p:spPr>
          <a:xfrm>
            <a:off x="1474843" y="3160285"/>
            <a:ext cx="391885" cy="261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F5A5E816-5755-CECB-100F-6730A0E3E454}"/>
              </a:ext>
            </a:extLst>
          </p:cNvPr>
          <p:cNvSpPr/>
          <p:nvPr/>
        </p:nvSpPr>
        <p:spPr>
          <a:xfrm>
            <a:off x="1474842" y="3545976"/>
            <a:ext cx="391885" cy="261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4A87E1C0-898B-C544-D806-84CB0F9C894D}"/>
              </a:ext>
            </a:extLst>
          </p:cNvPr>
          <p:cNvSpPr/>
          <p:nvPr/>
        </p:nvSpPr>
        <p:spPr>
          <a:xfrm>
            <a:off x="1474841" y="3972636"/>
            <a:ext cx="391885" cy="261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47F9A85E-B0A1-2ECA-F1B1-D1A3A50A349F}"/>
              </a:ext>
            </a:extLst>
          </p:cNvPr>
          <p:cNvSpPr/>
          <p:nvPr/>
        </p:nvSpPr>
        <p:spPr>
          <a:xfrm>
            <a:off x="1474840" y="4383180"/>
            <a:ext cx="391885" cy="261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3C9AD21B-F148-1237-3AE6-CFF0535087EB}"/>
              </a:ext>
            </a:extLst>
          </p:cNvPr>
          <p:cNvSpPr/>
          <p:nvPr/>
        </p:nvSpPr>
        <p:spPr>
          <a:xfrm>
            <a:off x="1474839" y="4784987"/>
            <a:ext cx="391885" cy="261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C3EEB233-E8B9-DD3E-74B8-E17816F5258B}"/>
              </a:ext>
            </a:extLst>
          </p:cNvPr>
          <p:cNvSpPr/>
          <p:nvPr/>
        </p:nvSpPr>
        <p:spPr>
          <a:xfrm>
            <a:off x="1474838" y="5211111"/>
            <a:ext cx="391885" cy="261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93D5210E-3110-9830-238F-B4291DC519CD}"/>
              </a:ext>
            </a:extLst>
          </p:cNvPr>
          <p:cNvSpPr/>
          <p:nvPr/>
        </p:nvSpPr>
        <p:spPr>
          <a:xfrm>
            <a:off x="1474838" y="5621977"/>
            <a:ext cx="391885" cy="261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A31A26D-FB72-8CC1-2215-17FAC3024932}"/>
              </a:ext>
            </a:extLst>
          </p:cNvPr>
          <p:cNvCxnSpPr>
            <a:cxnSpLocks/>
          </p:cNvCxnSpPr>
          <p:nvPr/>
        </p:nvCxnSpPr>
        <p:spPr>
          <a:xfrm flipH="1">
            <a:off x="5127039" y="3107509"/>
            <a:ext cx="3516923" cy="37448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76A32C7-A7F4-0AE9-7896-1F13D5BF35AC}"/>
              </a:ext>
            </a:extLst>
          </p:cNvPr>
          <p:cNvCxnSpPr>
            <a:cxnSpLocks/>
          </p:cNvCxnSpPr>
          <p:nvPr/>
        </p:nvCxnSpPr>
        <p:spPr>
          <a:xfrm flipH="1">
            <a:off x="5127039" y="3533020"/>
            <a:ext cx="3516923" cy="38684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EDB8A49-D21B-DC35-0E87-F7B61944C12F}"/>
              </a:ext>
            </a:extLst>
          </p:cNvPr>
          <p:cNvCxnSpPr>
            <a:cxnSpLocks/>
          </p:cNvCxnSpPr>
          <p:nvPr/>
        </p:nvCxnSpPr>
        <p:spPr>
          <a:xfrm flipH="1">
            <a:off x="5127039" y="3973577"/>
            <a:ext cx="3516923" cy="37392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B61FA2F-C6A4-53A7-99EB-79D7D7C770C4}"/>
              </a:ext>
            </a:extLst>
          </p:cNvPr>
          <p:cNvCxnSpPr>
            <a:cxnSpLocks/>
          </p:cNvCxnSpPr>
          <p:nvPr/>
        </p:nvCxnSpPr>
        <p:spPr>
          <a:xfrm flipH="1">
            <a:off x="5127039" y="4361546"/>
            <a:ext cx="3516923" cy="42650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6BC01DA-33B3-B092-5EAB-1920112ABE1D}"/>
              </a:ext>
            </a:extLst>
          </p:cNvPr>
          <p:cNvCxnSpPr>
            <a:cxnSpLocks/>
          </p:cNvCxnSpPr>
          <p:nvPr/>
        </p:nvCxnSpPr>
        <p:spPr>
          <a:xfrm flipH="1">
            <a:off x="5127039" y="4839645"/>
            <a:ext cx="3516923" cy="34177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2FEF4BA-A149-FF0A-98CE-03F64F202268}"/>
              </a:ext>
            </a:extLst>
          </p:cNvPr>
          <p:cNvCxnSpPr>
            <a:cxnSpLocks/>
          </p:cNvCxnSpPr>
          <p:nvPr/>
        </p:nvCxnSpPr>
        <p:spPr>
          <a:xfrm flipH="1">
            <a:off x="5127039" y="5248616"/>
            <a:ext cx="3516922" cy="37336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EC06BDE-9336-AA82-F42A-0D08ADA9EAB7}"/>
              </a:ext>
            </a:extLst>
          </p:cNvPr>
          <p:cNvCxnSpPr>
            <a:cxnSpLocks/>
          </p:cNvCxnSpPr>
          <p:nvPr/>
        </p:nvCxnSpPr>
        <p:spPr>
          <a:xfrm flipH="1">
            <a:off x="8917858" y="2536445"/>
            <a:ext cx="776748" cy="358448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323CECE-BFF4-2A5A-07E2-B80BF13279A0}"/>
              </a:ext>
            </a:extLst>
          </p:cNvPr>
          <p:cNvCxnSpPr>
            <a:cxnSpLocks/>
          </p:cNvCxnSpPr>
          <p:nvPr/>
        </p:nvCxnSpPr>
        <p:spPr>
          <a:xfrm flipH="1">
            <a:off x="9526532" y="5752605"/>
            <a:ext cx="443378" cy="36832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ight Arrow 25">
            <a:extLst>
              <a:ext uri="{FF2B5EF4-FFF2-40B4-BE49-F238E27FC236}">
                <a16:creationId xmlns:a16="http://schemas.microsoft.com/office/drawing/2014/main" id="{E8CB4F32-0174-72F4-8DFB-4F55F07462AB}"/>
              </a:ext>
            </a:extLst>
          </p:cNvPr>
          <p:cNvSpPr/>
          <p:nvPr/>
        </p:nvSpPr>
        <p:spPr>
          <a:xfrm rot="16200000">
            <a:off x="10259960" y="6431536"/>
            <a:ext cx="391885" cy="261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36D3FC39-EE8B-A2DE-0762-A5A582EC52FE}"/>
              </a:ext>
            </a:extLst>
          </p:cNvPr>
          <p:cNvSpPr/>
          <p:nvPr/>
        </p:nvSpPr>
        <p:spPr>
          <a:xfrm rot="10800000">
            <a:off x="10907032" y="2283836"/>
            <a:ext cx="391885" cy="261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ight Arrow 27">
            <a:extLst>
              <a:ext uri="{FF2B5EF4-FFF2-40B4-BE49-F238E27FC236}">
                <a16:creationId xmlns:a16="http://schemas.microsoft.com/office/drawing/2014/main" id="{DEFC7E7C-6805-1BF3-FCAE-EC93913E0C59}"/>
              </a:ext>
            </a:extLst>
          </p:cNvPr>
          <p:cNvSpPr/>
          <p:nvPr/>
        </p:nvSpPr>
        <p:spPr>
          <a:xfrm rot="10800000">
            <a:off x="10820023" y="5621977"/>
            <a:ext cx="391885" cy="261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>
            <a:extLst>
              <a:ext uri="{FF2B5EF4-FFF2-40B4-BE49-F238E27FC236}">
                <a16:creationId xmlns:a16="http://schemas.microsoft.com/office/drawing/2014/main" id="{8E489E21-6D5A-06C3-D611-2374E42C02A0}"/>
              </a:ext>
            </a:extLst>
          </p:cNvPr>
          <p:cNvSpPr/>
          <p:nvPr/>
        </p:nvSpPr>
        <p:spPr>
          <a:xfrm rot="10800000">
            <a:off x="9896327" y="2275188"/>
            <a:ext cx="391885" cy="261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F25E4CB-6448-FE14-8787-9BDA516FFC47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494919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7" grpId="0" animBg="1"/>
      <p:bldP spid="8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7" grpId="0" animBg="1"/>
      <p:bldP spid="26" grpId="0" animBg="1"/>
      <p:bldP spid="27" grpId="0" animBg="1"/>
      <p:bldP spid="28" grpId="0" animBg="1"/>
      <p:bldP spid="32" grpId="0" animBg="1"/>
      <p:bldP spid="3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2CDD3EA-79DB-1344-A0CC-B0D21722CBE7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2195076" y="550400"/>
            <a:ext cx="8391455" cy="1028892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0" indent="0">
              <a:buNone/>
            </a:pPr>
            <a:endParaRPr lang="en-US" sz="1100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70C0"/>
                </a:solidFill>
              </a:rPr>
              <a:t>What is   </a:t>
            </a:r>
            <a:r>
              <a:rPr lang="en-US" sz="28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2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800" b="1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2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 </a:t>
            </a:r>
            <a:r>
              <a:rPr lang="en-US" sz="28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sz="2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8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sz="2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800" b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2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8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sz="2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1600" dirty="0">
                <a:solidFill>
                  <a:srgbClr val="0070C0"/>
                </a:solidFill>
              </a:rPr>
              <a:t>(base 2)   </a:t>
            </a:r>
            <a:r>
              <a:rPr lang="en-US" sz="2800" dirty="0">
                <a:solidFill>
                  <a:srgbClr val="0070C0"/>
                </a:solidFill>
              </a:rPr>
              <a:t>in decimal (N)?</a:t>
            </a:r>
          </a:p>
          <a:p>
            <a:pPr marL="0" indent="0">
              <a:buNone/>
            </a:pPr>
            <a:endParaRPr lang="en-US" sz="2800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US" sz="2800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US" sz="2800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US" sz="2800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US" sz="2800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US" sz="2800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US" sz="1100" b="1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US" sz="2400" b="1" dirty="0">
              <a:solidFill>
                <a:srgbClr val="0070C0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7C9117E-93C0-F54D-86FD-19EB4153E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748" y="211091"/>
            <a:ext cx="11714029" cy="339309"/>
          </a:xfrm>
        </p:spPr>
        <p:txBody>
          <a:bodyPr/>
          <a:lstStyle/>
          <a:p>
            <a:r>
              <a:rPr lang="en-US" dirty="0"/>
              <a:t>Two's Complement to Signed Decimal Conversion - Negative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9F21B3D-6767-E445-BC2F-4DB8411F291A}"/>
                  </a:ext>
                </a:extLst>
              </p:cNvPr>
              <p:cNvSpPr txBox="1"/>
              <p:nvPr/>
            </p:nvSpPr>
            <p:spPr>
              <a:xfrm>
                <a:off x="3500771" y="644077"/>
                <a:ext cx="356180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 </m:t>
                          </m:r>
                          <m:r>
                            <a:rPr lang="en-US" sz="2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𝑏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7</m:t>
                          </m:r>
                        </m:sub>
                      </m:sSub>
                      <m:sSub>
                        <m:sSubPr>
                          <m:ctrlPr>
                            <a:rPr lang="en-US" sz="2000" i="1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 </m:t>
                          </m:r>
                          <m:r>
                            <a:rPr lang="en-US" sz="2000" b="0" i="1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  </m:t>
                          </m:r>
                          <m:r>
                            <a:rPr lang="en-US" sz="2000" i="1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𝑏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6</m:t>
                          </m:r>
                        </m:sub>
                      </m:sSub>
                      <m:sSub>
                        <m:sSubPr>
                          <m:ctrlPr>
                            <a:rPr lang="en-US" sz="2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 </m:t>
                          </m:r>
                          <m:r>
                            <a:rPr lang="en-US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  </m:t>
                          </m:r>
                          <m:r>
                            <a:rPr lang="en-US" sz="2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𝑏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5</m:t>
                          </m:r>
                        </m:sub>
                      </m:sSub>
                      <m:sSub>
                        <m:sSubPr>
                          <m:ctrlPr>
                            <a:rPr lang="en-US" sz="20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 </m:t>
                          </m:r>
                          <m:r>
                            <a:rPr 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  </m:t>
                          </m:r>
                          <m:r>
                            <a:rPr 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𝑏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4</m:t>
                          </m:r>
                        </m:sub>
                      </m:sSub>
                      <m:sSub>
                        <m:sSubPr>
                          <m:ctrlPr>
                            <a:rPr lang="en-US" sz="20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 </m:t>
                          </m:r>
                          <m:r>
                            <a:rPr lang="en-US" sz="2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  </m:t>
                          </m:r>
                          <m: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𝑏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sz="200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 </m:t>
                          </m:r>
                          <m:r>
                            <a:rPr lang="en-US" sz="2000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 </m:t>
                          </m:r>
                          <m:r>
                            <a:rPr lang="en-US" sz="200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𝑏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schemeClr val="accent1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chemeClr val="accent1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 </m:t>
                              </m:r>
                              <m:r>
                                <a:rPr lang="en-US" sz="2000" b="0" i="1" smtClean="0">
                                  <a:solidFill>
                                    <a:schemeClr val="accent1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  </m:t>
                              </m:r>
                              <m:r>
                                <a:rPr lang="en-US" sz="2000" i="1" smtClean="0">
                                  <a:solidFill>
                                    <a:schemeClr val="accent1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accent1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b="0" i="1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    </m:t>
                          </m:r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𝑏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9F21B3D-6767-E445-BC2F-4DB8411F29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0771" y="644077"/>
                <a:ext cx="3561809" cy="400110"/>
              </a:xfrm>
              <a:prstGeom prst="rect">
                <a:avLst/>
              </a:prstGeom>
              <a:blipFill>
                <a:blip r:embed="rId2"/>
                <a:stretch>
                  <a:fillRect b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0" name="Table 5">
            <a:extLst>
              <a:ext uri="{FF2B5EF4-FFF2-40B4-BE49-F238E27FC236}">
                <a16:creationId xmlns:a16="http://schemas.microsoft.com/office/drawing/2014/main" id="{8A9A563A-BABA-741E-3EB9-EBAF9159FA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9624636"/>
              </p:ext>
            </p:extLst>
          </p:nvPr>
        </p:nvGraphicFramePr>
        <p:xfrm>
          <a:off x="1605470" y="1731200"/>
          <a:ext cx="9214554" cy="468461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67380">
                  <a:extLst>
                    <a:ext uri="{9D8B030D-6E8A-4147-A177-3AD203B41FA5}">
                      <a16:colId xmlns:a16="http://schemas.microsoft.com/office/drawing/2014/main" val="1842388646"/>
                    </a:ext>
                  </a:extLst>
                </a:gridCol>
                <a:gridCol w="1362034">
                  <a:extLst>
                    <a:ext uri="{9D8B030D-6E8A-4147-A177-3AD203B41FA5}">
                      <a16:colId xmlns:a16="http://schemas.microsoft.com/office/drawing/2014/main" val="1819150053"/>
                    </a:ext>
                  </a:extLst>
                </a:gridCol>
                <a:gridCol w="1961864">
                  <a:extLst>
                    <a:ext uri="{9D8B030D-6E8A-4147-A177-3AD203B41FA5}">
                      <a16:colId xmlns:a16="http://schemas.microsoft.com/office/drawing/2014/main" val="920210010"/>
                    </a:ext>
                  </a:extLst>
                </a:gridCol>
                <a:gridCol w="2423276">
                  <a:extLst>
                    <a:ext uri="{9D8B030D-6E8A-4147-A177-3AD203B41FA5}">
                      <a16:colId xmlns:a16="http://schemas.microsoft.com/office/drawing/2014/main" val="1653492654"/>
                    </a:ext>
                  </a:extLst>
                </a:gridCol>
              </a:tblGrid>
              <a:tr h="42622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Signed Bit Bias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Bit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Bit Position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Bias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1046187"/>
                  </a:ext>
                </a:extLst>
              </a:tr>
              <a:tr h="4262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solidFill>
                            <a:schemeClr val="accent1"/>
                          </a:solidFill>
                        </a:rPr>
                        <a:t>-</a:t>
                      </a:r>
                      <a:r>
                        <a:rPr lang="en-US" sz="2000" b="1" dirty="0"/>
                        <a:t>2</a:t>
                      </a:r>
                      <a:r>
                        <a:rPr lang="en-US" sz="2000" b="1" baseline="30000" dirty="0">
                          <a:solidFill>
                            <a:srgbClr val="00B050"/>
                          </a:solidFill>
                        </a:rPr>
                        <a:t>W</a:t>
                      </a:r>
                      <a:r>
                        <a:rPr lang="en-US" sz="2000" b="1" baseline="30000" dirty="0"/>
                        <a:t>-1</a:t>
                      </a:r>
                      <a:r>
                        <a:rPr lang="en-US" sz="2000" b="1" baseline="30000" dirty="0">
                          <a:solidFill>
                            <a:schemeClr val="tx1"/>
                          </a:solidFill>
                          <a:latin typeface="+mn-lt"/>
                          <a:cs typeface="+mn-cs"/>
                        </a:rPr>
                        <a:t> </a:t>
                      </a:r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= </a:t>
                      </a:r>
                      <a:r>
                        <a:rPr lang="en-US" sz="2000" dirty="0">
                          <a:solidFill>
                            <a:schemeClr val="accent1"/>
                          </a:solidFill>
                        </a:rPr>
                        <a:t>-</a:t>
                      </a:r>
                      <a:r>
                        <a:rPr lang="en-US" sz="2000" b="1" dirty="0"/>
                        <a:t>2</a:t>
                      </a:r>
                      <a:r>
                        <a:rPr lang="en-US" sz="2000" b="1" baseline="30000" dirty="0">
                          <a:solidFill>
                            <a:srgbClr val="00B050"/>
                          </a:solidFill>
                        </a:rPr>
                        <a:t>8</a:t>
                      </a:r>
                      <a:r>
                        <a:rPr lang="en-US" sz="2000" b="1" baseline="30000" dirty="0"/>
                        <a:t>-1</a:t>
                      </a:r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 -</a:t>
                      </a:r>
                      <a:r>
                        <a:rPr lang="en-US" sz="2000" dirty="0">
                          <a:solidFill>
                            <a:srgbClr val="C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128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7030A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x 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-128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883031"/>
                  </a:ext>
                </a:extLst>
              </a:tr>
              <a:tr h="42622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Product Shift Left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Addend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Bit Position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Product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5985402"/>
                  </a:ext>
                </a:extLst>
              </a:tr>
              <a:tr h="42622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+ 1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FCA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3113366"/>
                  </a:ext>
                </a:extLst>
              </a:tr>
              <a:tr h="42241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 x 1 = 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FCA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+ 1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8295055"/>
                  </a:ext>
                </a:extLst>
              </a:tr>
              <a:tr h="42622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 x </a:t>
                      </a:r>
                      <a:r>
                        <a:rPr lang="en-US" sz="20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</a:t>
                      </a:r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 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C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+ 0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2003407"/>
                  </a:ext>
                </a:extLst>
              </a:tr>
              <a:tr h="42622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 x </a:t>
                      </a:r>
                      <a:r>
                        <a:rPr lang="en-US" sz="20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6</a:t>
                      </a:r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 12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+ 0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9206118"/>
                  </a:ext>
                </a:extLst>
              </a:tr>
              <a:tr h="42622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 x </a:t>
                      </a:r>
                      <a:r>
                        <a:rPr lang="en-US" sz="20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12</a:t>
                      </a:r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 24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92D05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+ 1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3924299"/>
                  </a:ext>
                </a:extLst>
              </a:tr>
              <a:tr h="42622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 x </a:t>
                      </a:r>
                      <a:r>
                        <a:rPr lang="en-US" sz="20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25</a:t>
                      </a:r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 50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accent3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+ 0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FDA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1457644"/>
                  </a:ext>
                </a:extLst>
              </a:tr>
              <a:tr h="42622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 x </a:t>
                      </a:r>
                      <a:r>
                        <a:rPr lang="en-US" sz="20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50</a:t>
                      </a:r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 100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FDA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+ 1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SUM = 101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8056890"/>
                  </a:ext>
                </a:extLst>
              </a:tr>
              <a:tr h="426220"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1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Bias + SUM: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-128 + 101 = </a:t>
                      </a:r>
                      <a:r>
                        <a:rPr lang="en-US" sz="2000" b="1" dirty="0">
                          <a:solidFill>
                            <a:srgbClr val="C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-27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6302239"/>
                  </a:ext>
                </a:extLst>
              </a:tr>
            </a:tbl>
          </a:graphicData>
        </a:graphic>
      </p:graphicFrame>
      <p:sp>
        <p:nvSpPr>
          <p:cNvPr id="7" name="Right Arrow 6">
            <a:extLst>
              <a:ext uri="{FF2B5EF4-FFF2-40B4-BE49-F238E27FC236}">
                <a16:creationId xmlns:a16="http://schemas.microsoft.com/office/drawing/2014/main" id="{2A8C7DB1-AADD-0BBB-78DE-2A99C4755834}"/>
              </a:ext>
            </a:extLst>
          </p:cNvPr>
          <p:cNvSpPr/>
          <p:nvPr/>
        </p:nvSpPr>
        <p:spPr>
          <a:xfrm>
            <a:off x="1213385" y="2386887"/>
            <a:ext cx="391885" cy="261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1548BD52-585A-4083-698B-35E4FA7217CC}"/>
              </a:ext>
            </a:extLst>
          </p:cNvPr>
          <p:cNvSpPr/>
          <p:nvPr/>
        </p:nvSpPr>
        <p:spPr>
          <a:xfrm>
            <a:off x="1209379" y="3199238"/>
            <a:ext cx="391885" cy="261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F5A5E816-5755-CECB-100F-6730A0E3E454}"/>
              </a:ext>
            </a:extLst>
          </p:cNvPr>
          <p:cNvSpPr/>
          <p:nvPr/>
        </p:nvSpPr>
        <p:spPr>
          <a:xfrm>
            <a:off x="1209378" y="3584929"/>
            <a:ext cx="391885" cy="261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4A87E1C0-898B-C544-D806-84CB0F9C894D}"/>
              </a:ext>
            </a:extLst>
          </p:cNvPr>
          <p:cNvSpPr/>
          <p:nvPr/>
        </p:nvSpPr>
        <p:spPr>
          <a:xfrm>
            <a:off x="1209377" y="4011589"/>
            <a:ext cx="391885" cy="261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47F9A85E-B0A1-2ECA-F1B1-D1A3A50A349F}"/>
              </a:ext>
            </a:extLst>
          </p:cNvPr>
          <p:cNvSpPr/>
          <p:nvPr/>
        </p:nvSpPr>
        <p:spPr>
          <a:xfrm>
            <a:off x="1209376" y="4422133"/>
            <a:ext cx="391885" cy="261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3C9AD21B-F148-1237-3AE6-CFF0535087EB}"/>
              </a:ext>
            </a:extLst>
          </p:cNvPr>
          <p:cNvSpPr/>
          <p:nvPr/>
        </p:nvSpPr>
        <p:spPr>
          <a:xfrm>
            <a:off x="1209375" y="4823940"/>
            <a:ext cx="391885" cy="261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C3EEB233-E8B9-DD3E-74B8-E17816F5258B}"/>
              </a:ext>
            </a:extLst>
          </p:cNvPr>
          <p:cNvSpPr/>
          <p:nvPr/>
        </p:nvSpPr>
        <p:spPr>
          <a:xfrm>
            <a:off x="1209374" y="5250064"/>
            <a:ext cx="391885" cy="261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93D5210E-3110-9830-238F-B4291DC519CD}"/>
              </a:ext>
            </a:extLst>
          </p:cNvPr>
          <p:cNvSpPr/>
          <p:nvPr/>
        </p:nvSpPr>
        <p:spPr>
          <a:xfrm>
            <a:off x="1209374" y="5660930"/>
            <a:ext cx="391885" cy="261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A31A26D-FB72-8CC1-2215-17FAC3024932}"/>
              </a:ext>
            </a:extLst>
          </p:cNvPr>
          <p:cNvCxnSpPr>
            <a:cxnSpLocks/>
          </p:cNvCxnSpPr>
          <p:nvPr/>
        </p:nvCxnSpPr>
        <p:spPr>
          <a:xfrm flipH="1">
            <a:off x="5127039" y="3107509"/>
            <a:ext cx="3516923" cy="37448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76A32C7-A7F4-0AE9-7896-1F13D5BF35AC}"/>
              </a:ext>
            </a:extLst>
          </p:cNvPr>
          <p:cNvCxnSpPr>
            <a:cxnSpLocks/>
          </p:cNvCxnSpPr>
          <p:nvPr/>
        </p:nvCxnSpPr>
        <p:spPr>
          <a:xfrm flipH="1">
            <a:off x="5127039" y="3533020"/>
            <a:ext cx="3516923" cy="38684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EDB8A49-D21B-DC35-0E87-F7B61944C12F}"/>
              </a:ext>
            </a:extLst>
          </p:cNvPr>
          <p:cNvCxnSpPr>
            <a:cxnSpLocks/>
          </p:cNvCxnSpPr>
          <p:nvPr/>
        </p:nvCxnSpPr>
        <p:spPr>
          <a:xfrm flipH="1">
            <a:off x="5127039" y="3973577"/>
            <a:ext cx="3516923" cy="37392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B61FA2F-C6A4-53A7-99EB-79D7D7C770C4}"/>
              </a:ext>
            </a:extLst>
          </p:cNvPr>
          <p:cNvCxnSpPr>
            <a:cxnSpLocks/>
          </p:cNvCxnSpPr>
          <p:nvPr/>
        </p:nvCxnSpPr>
        <p:spPr>
          <a:xfrm flipH="1">
            <a:off x="5127039" y="4361546"/>
            <a:ext cx="3516923" cy="42650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6BC01DA-33B3-B092-5EAB-1920112ABE1D}"/>
              </a:ext>
            </a:extLst>
          </p:cNvPr>
          <p:cNvCxnSpPr>
            <a:cxnSpLocks/>
          </p:cNvCxnSpPr>
          <p:nvPr/>
        </p:nvCxnSpPr>
        <p:spPr>
          <a:xfrm flipH="1">
            <a:off x="5127039" y="4839645"/>
            <a:ext cx="3516923" cy="34177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2FEF4BA-A149-FF0A-98CE-03F64F202268}"/>
              </a:ext>
            </a:extLst>
          </p:cNvPr>
          <p:cNvCxnSpPr>
            <a:cxnSpLocks/>
          </p:cNvCxnSpPr>
          <p:nvPr/>
        </p:nvCxnSpPr>
        <p:spPr>
          <a:xfrm flipH="1">
            <a:off x="5127039" y="5248616"/>
            <a:ext cx="3516922" cy="37336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EC06BDE-9336-AA82-F42A-0D08ADA9EAB7}"/>
              </a:ext>
            </a:extLst>
          </p:cNvPr>
          <p:cNvCxnSpPr>
            <a:cxnSpLocks/>
          </p:cNvCxnSpPr>
          <p:nvPr/>
        </p:nvCxnSpPr>
        <p:spPr>
          <a:xfrm flipH="1">
            <a:off x="8799871" y="2545093"/>
            <a:ext cx="726661" cy="357583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323CECE-BFF4-2A5A-07E2-B80BF13279A0}"/>
              </a:ext>
            </a:extLst>
          </p:cNvPr>
          <p:cNvCxnSpPr>
            <a:cxnSpLocks/>
          </p:cNvCxnSpPr>
          <p:nvPr/>
        </p:nvCxnSpPr>
        <p:spPr>
          <a:xfrm flipH="1">
            <a:off x="9526532" y="5752605"/>
            <a:ext cx="443378" cy="36832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ight Arrow 25">
            <a:extLst>
              <a:ext uri="{FF2B5EF4-FFF2-40B4-BE49-F238E27FC236}">
                <a16:creationId xmlns:a16="http://schemas.microsoft.com/office/drawing/2014/main" id="{E8CB4F32-0174-72F4-8DFB-4F55F07462AB}"/>
              </a:ext>
            </a:extLst>
          </p:cNvPr>
          <p:cNvSpPr/>
          <p:nvPr/>
        </p:nvSpPr>
        <p:spPr>
          <a:xfrm rot="16200000">
            <a:off x="10379625" y="6431536"/>
            <a:ext cx="391885" cy="261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36D3FC39-EE8B-A2DE-0762-A5A582EC52FE}"/>
              </a:ext>
            </a:extLst>
          </p:cNvPr>
          <p:cNvSpPr/>
          <p:nvPr/>
        </p:nvSpPr>
        <p:spPr>
          <a:xfrm rot="10800000">
            <a:off x="10907032" y="2283836"/>
            <a:ext cx="391885" cy="261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ight Arrow 27">
            <a:extLst>
              <a:ext uri="{FF2B5EF4-FFF2-40B4-BE49-F238E27FC236}">
                <a16:creationId xmlns:a16="http://schemas.microsoft.com/office/drawing/2014/main" id="{DEFC7E7C-6805-1BF3-FCAE-EC93913E0C59}"/>
              </a:ext>
            </a:extLst>
          </p:cNvPr>
          <p:cNvSpPr/>
          <p:nvPr/>
        </p:nvSpPr>
        <p:spPr>
          <a:xfrm rot="10800000">
            <a:off x="10820023" y="5621977"/>
            <a:ext cx="391885" cy="261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>
            <a:extLst>
              <a:ext uri="{FF2B5EF4-FFF2-40B4-BE49-F238E27FC236}">
                <a16:creationId xmlns:a16="http://schemas.microsoft.com/office/drawing/2014/main" id="{8E489E21-6D5A-06C3-D611-2374E42C02A0}"/>
              </a:ext>
            </a:extLst>
          </p:cNvPr>
          <p:cNvSpPr/>
          <p:nvPr/>
        </p:nvSpPr>
        <p:spPr>
          <a:xfrm rot="10800000">
            <a:off x="10064017" y="2226560"/>
            <a:ext cx="391885" cy="261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F25E4CB-6448-FE14-8787-9BDA516FFC47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4158349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7" grpId="0" animBg="1"/>
      <p:bldP spid="8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7" grpId="0" animBg="1"/>
      <p:bldP spid="26" grpId="0" animBg="1"/>
      <p:bldP spid="27" grpId="0" animBg="1"/>
      <p:bldP spid="28" grpId="0" animBg="1"/>
      <p:bldP spid="32" grpId="0" animBg="1"/>
      <p:bldP spid="3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BEF59E7-3544-2C47-A0E9-FA7E457983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Positive Number (unsigned) in 4 bits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F3CD68AF-1C88-E6D1-CC36-B361C5A0ECE7}"/>
                  </a:ext>
                </a:extLst>
              </p:cNvPr>
              <p:cNvSpPr>
                <a:spLocks noGrp="1"/>
              </p:cNvSpPr>
              <p:nvPr>
                <p:ph sz="quarter" idx="17"/>
              </p:nvPr>
            </p:nvSpPr>
            <p:spPr>
              <a:xfrm>
                <a:off x="577850" y="835293"/>
                <a:ext cx="10709275" cy="1570160"/>
              </a:xfr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 dirty="0">
                    <a:solidFill>
                      <a:schemeClr val="accent6"/>
                    </a:solidFill>
                  </a:rPr>
                  <a:t>Real hardware has a fixed number of bits to store numbers (pi-cluster is 32 bits)</a:t>
                </a:r>
              </a:p>
              <a:p>
                <a:r>
                  <a:rPr lang="en-US" dirty="0">
                    <a:solidFill>
                      <a:schemeClr val="accent6"/>
                    </a:solidFill>
                  </a:rPr>
                  <a:t>There are only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2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𝑛</m:t>
                        </m:r>
                      </m:sup>
                    </m:sSup>
                    <m:r>
                      <a:rPr lang="en-US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Helvetica Light"/>
                      </a:rPr>
                      <m:t> </m:t>
                    </m:r>
                  </m:oMath>
                </a14:m>
                <a:r>
                  <a:rPr lang="en-US" sz="2000" dirty="0">
                    <a:solidFill>
                      <a:schemeClr val="accent1"/>
                    </a:solidFill>
                  </a:rPr>
                  <a:t>distinct values in n bits</a:t>
                </a:r>
              </a:p>
              <a:p>
                <a:r>
                  <a:rPr lang="en-US" dirty="0">
                    <a:solidFill>
                      <a:schemeClr val="accent6"/>
                    </a:solidFill>
                  </a:rPr>
                  <a:t>This limits the range of positive number to be 0 (unsigned min)  to</a:t>
                </a:r>
                <a:r>
                  <a:rPr lang="en-US" sz="20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2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𝑛</m:t>
                        </m:r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 </m:t>
                        </m:r>
                      </m:sup>
                    </m:sSup>
                    <m:r>
                      <a:rPr lang="en-US" sz="200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sym typeface="Helvetica Light"/>
                      </a:rPr>
                      <m:t> </m:t>
                    </m:r>
                  </m:oMath>
                </a14:m>
                <a:r>
                  <a:rPr lang="en-US" sz="2000" dirty="0">
                    <a:solidFill>
                      <a:schemeClr val="accent6"/>
                    </a:solidFill>
                  </a:rPr>
                  <a:t>- 1 (unsigned max)</a:t>
                </a:r>
              </a:p>
            </p:txBody>
          </p:sp>
        </mc:Choice>
        <mc:Fallback xmlns="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F3CD68AF-1C88-E6D1-CC36-B361C5A0EC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7"/>
              </p:nvPr>
            </p:nvSpPr>
            <p:spPr>
              <a:xfrm>
                <a:off x="577850" y="835293"/>
                <a:ext cx="10709275" cy="1570160"/>
              </a:xfrm>
              <a:blipFill>
                <a:blip r:embed="rId2"/>
                <a:stretch>
                  <a:fillRect l="-592" r="-473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4F81C14-52A7-B448-8B68-B9644CC8F3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7948331"/>
              </p:ext>
            </p:extLst>
          </p:nvPr>
        </p:nvGraphicFramePr>
        <p:xfrm>
          <a:off x="212910" y="2626055"/>
          <a:ext cx="11602814" cy="1324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13518">
                  <a:extLst>
                    <a:ext uri="{9D8B030D-6E8A-4147-A177-3AD203B41FA5}">
                      <a16:colId xmlns:a16="http://schemas.microsoft.com/office/drawing/2014/main" val="3907230231"/>
                    </a:ext>
                  </a:extLst>
                </a:gridCol>
                <a:gridCol w="1161162">
                  <a:extLst>
                    <a:ext uri="{9D8B030D-6E8A-4147-A177-3AD203B41FA5}">
                      <a16:colId xmlns:a16="http://schemas.microsoft.com/office/drawing/2014/main" val="1475302328"/>
                    </a:ext>
                  </a:extLst>
                </a:gridCol>
                <a:gridCol w="1161162">
                  <a:extLst>
                    <a:ext uri="{9D8B030D-6E8A-4147-A177-3AD203B41FA5}">
                      <a16:colId xmlns:a16="http://schemas.microsoft.com/office/drawing/2014/main" val="229470600"/>
                    </a:ext>
                  </a:extLst>
                </a:gridCol>
                <a:gridCol w="1161162">
                  <a:extLst>
                    <a:ext uri="{9D8B030D-6E8A-4147-A177-3AD203B41FA5}">
                      <a16:colId xmlns:a16="http://schemas.microsoft.com/office/drawing/2014/main" val="3653598114"/>
                    </a:ext>
                  </a:extLst>
                </a:gridCol>
                <a:gridCol w="1161162">
                  <a:extLst>
                    <a:ext uri="{9D8B030D-6E8A-4147-A177-3AD203B41FA5}">
                      <a16:colId xmlns:a16="http://schemas.microsoft.com/office/drawing/2014/main" val="620688831"/>
                    </a:ext>
                  </a:extLst>
                </a:gridCol>
                <a:gridCol w="1161162">
                  <a:extLst>
                    <a:ext uri="{9D8B030D-6E8A-4147-A177-3AD203B41FA5}">
                      <a16:colId xmlns:a16="http://schemas.microsoft.com/office/drawing/2014/main" val="488825259"/>
                    </a:ext>
                  </a:extLst>
                </a:gridCol>
                <a:gridCol w="1161162">
                  <a:extLst>
                    <a:ext uri="{9D8B030D-6E8A-4147-A177-3AD203B41FA5}">
                      <a16:colId xmlns:a16="http://schemas.microsoft.com/office/drawing/2014/main" val="2257383531"/>
                    </a:ext>
                  </a:extLst>
                </a:gridCol>
                <a:gridCol w="1161162">
                  <a:extLst>
                    <a:ext uri="{9D8B030D-6E8A-4147-A177-3AD203B41FA5}">
                      <a16:colId xmlns:a16="http://schemas.microsoft.com/office/drawing/2014/main" val="3395438350"/>
                    </a:ext>
                  </a:extLst>
                </a:gridCol>
                <a:gridCol w="1161162">
                  <a:extLst>
                    <a:ext uri="{9D8B030D-6E8A-4147-A177-3AD203B41FA5}">
                      <a16:colId xmlns:a16="http://schemas.microsoft.com/office/drawing/2014/main" val="789219158"/>
                    </a:ext>
                  </a:extLst>
                </a:gridCol>
              </a:tblGrid>
              <a:tr h="206275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Hex digit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1242248"/>
                  </a:ext>
                </a:extLst>
              </a:tr>
              <a:tr h="46408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Decimal value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7292737"/>
                  </a:ext>
                </a:extLst>
              </a:tr>
              <a:tr h="46408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Binary value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0100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0101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0110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0111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5531115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09ED8BD-B1AA-EE4F-8608-1FD9283437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8166799"/>
              </p:ext>
            </p:extLst>
          </p:nvPr>
        </p:nvGraphicFramePr>
        <p:xfrm>
          <a:off x="212910" y="4606668"/>
          <a:ext cx="11602814" cy="141603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13518">
                  <a:extLst>
                    <a:ext uri="{9D8B030D-6E8A-4147-A177-3AD203B41FA5}">
                      <a16:colId xmlns:a16="http://schemas.microsoft.com/office/drawing/2014/main" val="3907230231"/>
                    </a:ext>
                  </a:extLst>
                </a:gridCol>
                <a:gridCol w="1161162">
                  <a:extLst>
                    <a:ext uri="{9D8B030D-6E8A-4147-A177-3AD203B41FA5}">
                      <a16:colId xmlns:a16="http://schemas.microsoft.com/office/drawing/2014/main" val="1475302328"/>
                    </a:ext>
                  </a:extLst>
                </a:gridCol>
                <a:gridCol w="1161162">
                  <a:extLst>
                    <a:ext uri="{9D8B030D-6E8A-4147-A177-3AD203B41FA5}">
                      <a16:colId xmlns:a16="http://schemas.microsoft.com/office/drawing/2014/main" val="229470600"/>
                    </a:ext>
                  </a:extLst>
                </a:gridCol>
                <a:gridCol w="1161162">
                  <a:extLst>
                    <a:ext uri="{9D8B030D-6E8A-4147-A177-3AD203B41FA5}">
                      <a16:colId xmlns:a16="http://schemas.microsoft.com/office/drawing/2014/main" val="3653598114"/>
                    </a:ext>
                  </a:extLst>
                </a:gridCol>
                <a:gridCol w="1161162">
                  <a:extLst>
                    <a:ext uri="{9D8B030D-6E8A-4147-A177-3AD203B41FA5}">
                      <a16:colId xmlns:a16="http://schemas.microsoft.com/office/drawing/2014/main" val="620688831"/>
                    </a:ext>
                  </a:extLst>
                </a:gridCol>
                <a:gridCol w="1161162">
                  <a:extLst>
                    <a:ext uri="{9D8B030D-6E8A-4147-A177-3AD203B41FA5}">
                      <a16:colId xmlns:a16="http://schemas.microsoft.com/office/drawing/2014/main" val="488825259"/>
                    </a:ext>
                  </a:extLst>
                </a:gridCol>
                <a:gridCol w="1161162">
                  <a:extLst>
                    <a:ext uri="{9D8B030D-6E8A-4147-A177-3AD203B41FA5}">
                      <a16:colId xmlns:a16="http://schemas.microsoft.com/office/drawing/2014/main" val="2257383531"/>
                    </a:ext>
                  </a:extLst>
                </a:gridCol>
                <a:gridCol w="1161162">
                  <a:extLst>
                    <a:ext uri="{9D8B030D-6E8A-4147-A177-3AD203B41FA5}">
                      <a16:colId xmlns:a16="http://schemas.microsoft.com/office/drawing/2014/main" val="3395438350"/>
                    </a:ext>
                  </a:extLst>
                </a:gridCol>
                <a:gridCol w="1161162">
                  <a:extLst>
                    <a:ext uri="{9D8B030D-6E8A-4147-A177-3AD203B41FA5}">
                      <a16:colId xmlns:a16="http://schemas.microsoft.com/office/drawing/2014/main" val="789219158"/>
                    </a:ext>
                  </a:extLst>
                </a:gridCol>
              </a:tblGrid>
              <a:tr h="487879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Hex digit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1242248"/>
                  </a:ext>
                </a:extLst>
              </a:tr>
              <a:tr h="46408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Decimal value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7292737"/>
                  </a:ext>
                </a:extLst>
              </a:tr>
              <a:tr h="46408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Binary value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1100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1101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1110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1111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5531115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EA9A3767-DE90-F143-8031-75925D06AFB5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1C2FF2-AF82-B4E3-DC6C-51991C197816}"/>
              </a:ext>
            </a:extLst>
          </p:cNvPr>
          <p:cNvSpPr txBox="1"/>
          <p:nvPr/>
        </p:nvSpPr>
        <p:spPr>
          <a:xfrm>
            <a:off x="2867025" y="3899152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umin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9930F86-B3A0-6222-C3B8-618E814A7BCF}"/>
              </a:ext>
            </a:extLst>
          </p:cNvPr>
          <p:cNvSpPr txBox="1"/>
          <p:nvPr/>
        </p:nvSpPr>
        <p:spPr>
          <a:xfrm>
            <a:off x="11021021" y="5991559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umax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174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7B0F8F48-F140-4F47-9795-103FB67C125E}"/>
              </a:ext>
            </a:extLst>
          </p:cNvPr>
          <p:cNvSpPr/>
          <p:nvPr/>
        </p:nvSpPr>
        <p:spPr>
          <a:xfrm>
            <a:off x="5740281" y="4623293"/>
            <a:ext cx="6268063" cy="177750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`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AD4B059-B9E3-BD41-9B8A-11CCD4BC1DC7}"/>
              </a:ext>
            </a:extLst>
          </p:cNvPr>
          <p:cNvSpPr/>
          <p:nvPr/>
        </p:nvSpPr>
        <p:spPr>
          <a:xfrm>
            <a:off x="5740281" y="2682060"/>
            <a:ext cx="4432000" cy="138592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798077E-CCF3-3043-AE4C-C2E8AA6D8EB9}"/>
              </a:ext>
            </a:extLst>
          </p:cNvPr>
          <p:cNvSpPr/>
          <p:nvPr/>
        </p:nvSpPr>
        <p:spPr>
          <a:xfrm>
            <a:off x="89313" y="3509549"/>
            <a:ext cx="4432000" cy="193887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7196B1C-44D4-4D4A-A4D5-C87DAD1F17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5" y="149832"/>
            <a:ext cx="10515600" cy="490675"/>
          </a:xfrm>
        </p:spPr>
        <p:txBody>
          <a:bodyPr/>
          <a:lstStyle/>
          <a:p>
            <a:r>
              <a:rPr lang="en-US" dirty="0"/>
              <a:t>Two’s Complement Addition and Subtraction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6570B3F-40A7-9643-8E3A-46E9FC4CDF74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56754" y="878922"/>
            <a:ext cx="11814500" cy="1385925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b="1" dirty="0">
                <a:solidFill>
                  <a:srgbClr val="0070C0"/>
                </a:solidFill>
              </a:rPr>
              <a:t>Addition:</a:t>
            </a:r>
            <a:r>
              <a:rPr lang="en-US" dirty="0"/>
              <a:t> 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just add the two number directly</a:t>
            </a:r>
          </a:p>
          <a:p>
            <a:r>
              <a:rPr lang="en-US" b="1" dirty="0">
                <a:solidFill>
                  <a:srgbClr val="0070C0"/>
                </a:solidFill>
              </a:rPr>
              <a:t>Subtraction: 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you can convert to addition: </a:t>
            </a:r>
            <a:r>
              <a:rPr lang="en-US" sz="2000" b="1" dirty="0">
                <a:solidFill>
                  <a:schemeClr val="tx1">
                    <a:lumMod val="50000"/>
                  </a:schemeClr>
                </a:solidFill>
              </a:rPr>
              <a:t>difference = minuend </a:t>
            </a:r>
            <a:r>
              <a:rPr lang="en-US" sz="2000" b="1" dirty="0">
                <a:solidFill>
                  <a:srgbClr val="F37440"/>
                </a:solidFill>
              </a:rPr>
              <a:t>+</a:t>
            </a:r>
            <a:r>
              <a:rPr lang="en-US" sz="2000" b="1" dirty="0"/>
              <a:t> </a:t>
            </a:r>
            <a:r>
              <a:rPr lang="en-US" sz="2000" b="1" dirty="0">
                <a:solidFill>
                  <a:schemeClr val="tx1">
                    <a:lumMod val="50000"/>
                  </a:schemeClr>
                </a:solidFill>
              </a:rPr>
              <a:t>2’s complement (subtrahend)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AFC7433-5745-FB47-ABCE-D9A5AC62005A}"/>
              </a:ext>
            </a:extLst>
          </p:cNvPr>
          <p:cNvSpPr/>
          <p:nvPr/>
        </p:nvSpPr>
        <p:spPr>
          <a:xfrm>
            <a:off x="6389185" y="2735760"/>
            <a:ext cx="36872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 = 0 1 0 1 0 0 1 1</a:t>
            </a:r>
            <a:endParaRPr lang="en-US" sz="24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C648A1-F483-434F-A71D-6619833D0C77}"/>
              </a:ext>
            </a:extLst>
          </p:cNvPr>
          <p:cNvSpPr/>
          <p:nvPr/>
        </p:nvSpPr>
        <p:spPr>
          <a:xfrm>
            <a:off x="834085" y="4252999"/>
            <a:ext cx="36872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 = 0 0 0 0 1 0 1 1</a:t>
            </a:r>
            <a:endParaRPr lang="en-US" sz="240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E3ECA0E-CF0B-FD4F-9DEB-3F97BE4FDD0D}"/>
              </a:ext>
            </a:extLst>
          </p:cNvPr>
          <p:cNvCxnSpPr>
            <a:cxnSpLocks/>
          </p:cNvCxnSpPr>
          <p:nvPr/>
        </p:nvCxnSpPr>
        <p:spPr>
          <a:xfrm>
            <a:off x="1584318" y="4728708"/>
            <a:ext cx="2841826" cy="0"/>
          </a:xfrm>
          <a:prstGeom prst="line">
            <a:avLst/>
          </a:prstGeom>
          <a:ln w="222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870AC22B-A3BE-7A4C-9385-188404212B8F}"/>
              </a:ext>
            </a:extLst>
          </p:cNvPr>
          <p:cNvSpPr/>
          <p:nvPr/>
        </p:nvSpPr>
        <p:spPr>
          <a:xfrm>
            <a:off x="99060" y="4748342"/>
            <a:ext cx="442460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 + y = 0 1 0 1 1 1 1 0</a:t>
            </a:r>
            <a:endParaRPr lang="en-US" sz="2400" dirty="0"/>
          </a:p>
        </p:txBody>
      </p: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99668584-0237-7E4D-933E-DB79B62CEA78}"/>
              </a:ext>
            </a:extLst>
          </p:cNvPr>
          <p:cNvCxnSpPr>
            <a:cxnSpLocks/>
          </p:cNvCxnSpPr>
          <p:nvPr/>
        </p:nvCxnSpPr>
        <p:spPr>
          <a:xfrm>
            <a:off x="7153276" y="3553560"/>
            <a:ext cx="2740747" cy="0"/>
          </a:xfrm>
          <a:prstGeom prst="line">
            <a:avLst/>
          </a:prstGeom>
          <a:ln w="222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Rectangle 83">
            <a:extLst>
              <a:ext uri="{FF2B5EF4-FFF2-40B4-BE49-F238E27FC236}">
                <a16:creationId xmlns:a16="http://schemas.microsoft.com/office/drawing/2014/main" id="{6F8E44C9-AF3C-D344-885B-B08C9DDFF6AB}"/>
              </a:ext>
            </a:extLst>
          </p:cNvPr>
          <p:cNvSpPr/>
          <p:nvPr/>
        </p:nvSpPr>
        <p:spPr>
          <a:xfrm>
            <a:off x="5845175" y="3521900"/>
            <a:ext cx="7377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x-y</a:t>
            </a:r>
            <a:endParaRPr lang="en-US" sz="2400" dirty="0">
              <a:solidFill>
                <a:srgbClr val="00B050"/>
              </a:solidFill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E72E0912-1D96-1C4F-A803-1E63CD28D92A}"/>
              </a:ext>
            </a:extLst>
          </p:cNvPr>
          <p:cNvSpPr/>
          <p:nvPr/>
        </p:nvSpPr>
        <p:spPr>
          <a:xfrm>
            <a:off x="834085" y="3851168"/>
            <a:ext cx="36872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 = 0 1 0 1 0 0 1 1</a:t>
            </a:r>
            <a:endParaRPr lang="en-US" sz="2400" dirty="0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C6FB6376-5796-0B4F-BB8C-8323118F2CBE}"/>
              </a:ext>
            </a:extLst>
          </p:cNvPr>
          <p:cNvSpPr/>
          <p:nvPr/>
        </p:nvSpPr>
        <p:spPr>
          <a:xfrm>
            <a:off x="6389185" y="3091895"/>
            <a:ext cx="36872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 = 0 0 0 0 1 0 1 1</a:t>
            </a:r>
            <a:endParaRPr lang="en-US" sz="2400" dirty="0">
              <a:solidFill>
                <a:srgbClr val="7030A0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F01B87C-2EF1-664C-9B71-B6F14A2304B7}"/>
              </a:ext>
            </a:extLst>
          </p:cNvPr>
          <p:cNvSpPr/>
          <p:nvPr/>
        </p:nvSpPr>
        <p:spPr>
          <a:xfrm>
            <a:off x="8239782" y="4988583"/>
            <a:ext cx="36872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 = 0 1 0 1 0 0 1 1</a:t>
            </a:r>
            <a:endParaRPr lang="en-US" sz="240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A1EA6B3-E47E-F148-AEE8-D48413BC92D9}"/>
              </a:ext>
            </a:extLst>
          </p:cNvPr>
          <p:cNvCxnSpPr>
            <a:cxnSpLocks/>
          </p:cNvCxnSpPr>
          <p:nvPr/>
        </p:nvCxnSpPr>
        <p:spPr>
          <a:xfrm>
            <a:off x="8996484" y="5812561"/>
            <a:ext cx="2830749" cy="0"/>
          </a:xfrm>
          <a:prstGeom prst="line">
            <a:avLst/>
          </a:prstGeom>
          <a:ln w="222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271E8482-7EAE-7E49-84FF-D4628125AD20}"/>
              </a:ext>
            </a:extLst>
          </p:cNvPr>
          <p:cNvSpPr/>
          <p:nvPr/>
        </p:nvSpPr>
        <p:spPr>
          <a:xfrm>
            <a:off x="5682792" y="5858569"/>
            <a:ext cx="62680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 – y = x +(-y) = </a:t>
            </a:r>
            <a:r>
              <a:rPr lang="en-US" sz="2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0 1 0 0 1 0 0 0</a:t>
            </a:r>
            <a:endParaRPr lang="en-US" sz="2400" dirty="0">
              <a:solidFill>
                <a:srgbClr val="00B050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55FC204-7809-3641-8A43-E5C8CFB64B67}"/>
              </a:ext>
            </a:extLst>
          </p:cNvPr>
          <p:cNvSpPr/>
          <p:nvPr/>
        </p:nvSpPr>
        <p:spPr>
          <a:xfrm>
            <a:off x="7388730" y="4688864"/>
            <a:ext cx="4729372" cy="113877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  <a:cs typeface="Courier New" panose="02070309020205020404" pitchFamily="49" charset="0"/>
              </a:rPr>
              <a:t>2’s complement first and then add   </a:t>
            </a:r>
          </a:p>
          <a:p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 (-</a:t>
            </a:r>
            <a:r>
              <a:rPr lang="en-US" sz="24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= 1 1 1 1 0 1 0 1</a:t>
            </a:r>
            <a:endParaRPr 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851578-2600-9A44-B591-77F565A3E23A}"/>
              </a:ext>
            </a:extLst>
          </p:cNvPr>
          <p:cNvSpPr txBox="1"/>
          <p:nvPr/>
        </p:nvSpPr>
        <p:spPr>
          <a:xfrm>
            <a:off x="1051292" y="3509549"/>
            <a:ext cx="30668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Cout</a:t>
            </a:r>
            <a:endParaRPr lang="en-US" sz="1200" b="1" dirty="0">
              <a:solidFill>
                <a:srgbClr val="F3744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b="1" dirty="0">
                <a:solidFill>
                  <a:srgbClr val="F3744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sz="1200" b="1" dirty="0">
                <a:solidFill>
                  <a:srgbClr val="F3744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0   0   0   0   0   1   1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68C708E-C5A9-B041-936A-F23F34F50F75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E8A0F85C-1085-7395-D61D-DA3CA20F8BE1}"/>
              </a:ext>
            </a:extLst>
          </p:cNvPr>
          <p:cNvSpPr/>
          <p:nvPr/>
        </p:nvSpPr>
        <p:spPr>
          <a:xfrm rot="5400000">
            <a:off x="7890967" y="4214013"/>
            <a:ext cx="391885" cy="261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4377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4" grpId="0" animBg="1"/>
      <p:bldP spid="23" grpId="0" animBg="1"/>
      <p:bldP spid="2" grpId="0" uiExpand="1" build="p"/>
      <p:bldP spid="4" grpId="0"/>
      <p:bldP spid="5" grpId="0"/>
      <p:bldP spid="20" grpId="0"/>
      <p:bldP spid="84" grpId="0"/>
      <p:bldP spid="85" grpId="0"/>
      <p:bldP spid="86" grpId="0"/>
      <p:bldP spid="17" grpId="0"/>
      <p:bldP spid="19" grpId="0"/>
      <p:bldP spid="21" grpId="0"/>
      <p:bldP spid="6" grpId="0"/>
      <p:bldP spid="22" grpId="0"/>
      <p:bldP spid="2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AA1F59F-EA65-8A44-96C0-0168CF3E7CB8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19974" y="1506710"/>
            <a:ext cx="6795451" cy="2617715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b="1" dirty="0">
                <a:solidFill>
                  <a:srgbClr val="2C895B"/>
                </a:solidFill>
              </a:rPr>
              <a:t>4-bit</a:t>
            </a:r>
            <a:r>
              <a:rPr lang="en-US" dirty="0"/>
              <a:t> Two’s complement numbers (positive overflow)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6F9CA5F-2E60-F244-B63E-0C5E88081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81" y="135000"/>
            <a:ext cx="8024397" cy="526449"/>
          </a:xfrm>
        </p:spPr>
        <p:txBody>
          <a:bodyPr/>
          <a:lstStyle/>
          <a:p>
            <a:r>
              <a:rPr lang="en-US" dirty="0"/>
              <a:t>Two’s Complement Positive Overflow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EC78B5E-64A4-614D-8FE8-069F5D084BDF}"/>
              </a:ext>
            </a:extLst>
          </p:cNvPr>
          <p:cNvGrpSpPr/>
          <p:nvPr/>
        </p:nvGrpSpPr>
        <p:grpSpPr>
          <a:xfrm>
            <a:off x="1147722" y="2104516"/>
            <a:ext cx="4911337" cy="1951295"/>
            <a:chOff x="665323" y="1602216"/>
            <a:chExt cx="4911337" cy="1951295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086B487-A902-7C4B-8378-DFAFDD1298AD}"/>
                </a:ext>
              </a:extLst>
            </p:cNvPr>
            <p:cNvSpPr/>
            <p:nvPr/>
          </p:nvSpPr>
          <p:spPr>
            <a:xfrm>
              <a:off x="686289" y="2199294"/>
              <a:ext cx="4522392" cy="95410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b="1" dirty="0">
                  <a:solidFill>
                    <a:srgbClr val="0070C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  </a:t>
              </a:r>
              <a:r>
                <a:rPr lang="en-US" sz="2800" b="1" dirty="0">
                  <a:solidFill>
                    <a:srgbClr val="7030A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0</a:t>
              </a:r>
              <a:r>
                <a:rPr lang="en-US" sz="2800" b="1" dirty="0">
                  <a:solidFill>
                    <a:srgbClr val="0070C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1 0 1		  5</a:t>
              </a:r>
            </a:p>
            <a:p>
              <a:r>
                <a:rPr lang="en-US" sz="2800" b="1" dirty="0">
                  <a:solidFill>
                    <a:srgbClr val="0070C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+ </a:t>
              </a:r>
              <a:r>
                <a:rPr lang="en-US" sz="2800" b="1" dirty="0">
                  <a:solidFill>
                    <a:srgbClr val="7030A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0</a:t>
              </a:r>
              <a:r>
                <a:rPr lang="en-US" sz="2800" b="1" dirty="0">
                  <a:solidFill>
                    <a:srgbClr val="0070C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1 1 0		  6</a:t>
              </a: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B1C5C98A-1ECC-334B-BEDE-ECFBC2AC6CB7}"/>
                </a:ext>
              </a:extLst>
            </p:cNvPr>
            <p:cNvCxnSpPr>
              <a:cxnSpLocks/>
            </p:cNvCxnSpPr>
            <p:nvPr/>
          </p:nvCxnSpPr>
          <p:spPr>
            <a:xfrm>
              <a:off x="686289" y="3030291"/>
              <a:ext cx="4890371" cy="0"/>
            </a:xfrm>
            <a:prstGeom prst="line">
              <a:avLst/>
            </a:prstGeom>
            <a:ln w="254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A524EA68-0567-D54F-A438-963428578931}"/>
                </a:ext>
              </a:extLst>
            </p:cNvPr>
            <p:cNvSpPr/>
            <p:nvPr/>
          </p:nvSpPr>
          <p:spPr>
            <a:xfrm>
              <a:off x="1326063" y="3030291"/>
              <a:ext cx="3964547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b="1" dirty="0">
                  <a:solidFill>
                    <a:srgbClr val="7030A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  <a:r>
                <a:rPr lang="en-US" sz="2800" b="1" dirty="0">
                  <a:solidFill>
                    <a:srgbClr val="0070C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0 1 1 	</a:t>
              </a:r>
              <a:r>
                <a:rPr lang="en-US" sz="28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-5  != 11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72BE461-45AD-4B48-9C82-A9F3F0EEB730}"/>
                </a:ext>
              </a:extLst>
            </p:cNvPr>
            <p:cNvSpPr txBox="1"/>
            <p:nvPr/>
          </p:nvSpPr>
          <p:spPr>
            <a:xfrm>
              <a:off x="665323" y="1602216"/>
              <a:ext cx="67197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err="1">
                  <a:solidFill>
                    <a:srgbClr val="00B050"/>
                  </a:solidFill>
                </a:rPr>
                <a:t>Cout</a:t>
              </a:r>
              <a:endParaRPr lang="en-US" dirty="0">
                <a:solidFill>
                  <a:srgbClr val="00B050"/>
                </a:solidFill>
              </a:endParaRPr>
            </a:p>
            <a:p>
              <a:pPr algn="ctr"/>
              <a:r>
                <a:rPr lang="en-US" dirty="0">
                  <a:solidFill>
                    <a:srgbClr val="00B050"/>
                  </a:solidFill>
                </a:rPr>
                <a:t>0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127EA4A-32C9-404E-B7FA-647EE100AC7E}"/>
                </a:ext>
              </a:extLst>
            </p:cNvPr>
            <p:cNvSpPr txBox="1"/>
            <p:nvPr/>
          </p:nvSpPr>
          <p:spPr>
            <a:xfrm>
              <a:off x="2212574" y="1868416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F3753F"/>
                  </a:solidFill>
                </a:rPr>
                <a:t>0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5DD688F-FBB4-6048-B769-7FABAFA18DB9}"/>
                </a:ext>
              </a:extLst>
            </p:cNvPr>
            <p:cNvSpPr txBox="1"/>
            <p:nvPr/>
          </p:nvSpPr>
          <p:spPr>
            <a:xfrm>
              <a:off x="1374532" y="1603537"/>
              <a:ext cx="31290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US" dirty="0">
                <a:solidFill>
                  <a:srgbClr val="F3753F"/>
                </a:solidFill>
              </a:endParaRPr>
            </a:p>
            <a:p>
              <a:pPr algn="ctr"/>
              <a:r>
                <a:rPr lang="en-US" dirty="0">
                  <a:solidFill>
                    <a:srgbClr val="F3753F"/>
                  </a:solidFill>
                </a:rPr>
                <a:t>1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EDDAFF9-EFFD-DF4D-9EAB-5E5645E96514}"/>
                </a:ext>
              </a:extLst>
            </p:cNvPr>
            <p:cNvSpPr txBox="1"/>
            <p:nvPr/>
          </p:nvSpPr>
          <p:spPr>
            <a:xfrm>
              <a:off x="1796443" y="1882506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F3753F"/>
                  </a:solidFill>
                </a:rPr>
                <a:t>0</a:t>
              </a: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9E5D7E1B-57B2-9846-A129-A5892851BCF1}"/>
              </a:ext>
            </a:extLst>
          </p:cNvPr>
          <p:cNvSpPr txBox="1"/>
          <p:nvPr/>
        </p:nvSpPr>
        <p:spPr>
          <a:xfrm>
            <a:off x="8793498" y="4409132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SMIN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BC599F8-A8E0-F848-A107-FF3263A0C2B0}"/>
              </a:ext>
            </a:extLst>
          </p:cNvPr>
          <p:cNvSpPr txBox="1"/>
          <p:nvPr/>
        </p:nvSpPr>
        <p:spPr>
          <a:xfrm>
            <a:off x="9843524" y="4428291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SMAX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2A255BC0-6AAC-8B49-98B6-A2B154B7F292}"/>
              </a:ext>
            </a:extLst>
          </p:cNvPr>
          <p:cNvCxnSpPr>
            <a:cxnSpLocks/>
          </p:cNvCxnSpPr>
          <p:nvPr/>
        </p:nvCxnSpPr>
        <p:spPr>
          <a:xfrm flipH="1">
            <a:off x="9682531" y="3510813"/>
            <a:ext cx="3311" cy="1331150"/>
          </a:xfrm>
          <a:prstGeom prst="line">
            <a:avLst/>
          </a:prstGeom>
          <a:ln w="2540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B6D288FD-438B-8248-AD6A-97B54E17A918}"/>
              </a:ext>
            </a:extLst>
          </p:cNvPr>
          <p:cNvGrpSpPr>
            <a:grpSpLocks/>
          </p:cNvGrpSpPr>
          <p:nvPr>
            <p:custDataLst>
              <p:tags r:id="rId1"/>
            </p:custDataLst>
          </p:nvPr>
        </p:nvGrpSpPr>
        <p:grpSpPr bwMode="auto">
          <a:xfrm>
            <a:off x="7369373" y="274153"/>
            <a:ext cx="4681491" cy="4154138"/>
            <a:chOff x="2366" y="1413"/>
            <a:chExt cx="2388" cy="2119"/>
          </a:xfrm>
        </p:grpSpPr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F91A8DB8-3864-9941-A029-2A63035BDD2C}"/>
                </a:ext>
              </a:extLst>
            </p:cNvPr>
            <p:cNvSpPr>
              <a:spLocks/>
            </p:cNvSpPr>
            <p:nvPr>
              <p:custDataLst>
                <p:tags r:id="rId2"/>
              </p:custDataLst>
            </p:nvPr>
          </p:nvSpPr>
          <p:spPr bwMode="auto">
            <a:xfrm>
              <a:off x="2615" y="1499"/>
              <a:ext cx="1943" cy="1926"/>
            </a:xfrm>
            <a:custGeom>
              <a:avLst/>
              <a:gdLst>
                <a:gd name="T0" fmla="*/ 0 w 10000"/>
                <a:gd name="T1" fmla="*/ 0 h 10000"/>
                <a:gd name="T2" fmla="*/ 0 w 10000"/>
                <a:gd name="T3" fmla="*/ 0 h 10000"/>
                <a:gd name="T4" fmla="*/ 0 w 10000"/>
                <a:gd name="T5" fmla="*/ 1 h 10000"/>
                <a:gd name="T6" fmla="*/ 1 w 10000"/>
                <a:gd name="T7" fmla="*/ 0 h 10000"/>
                <a:gd name="T8" fmla="*/ 0 w 10000"/>
                <a:gd name="T9" fmla="*/ 0 h 10000"/>
                <a:gd name="T10" fmla="*/ 0 w 10000"/>
                <a:gd name="T11" fmla="*/ 0 h 100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0000"/>
                <a:gd name="T19" fmla="*/ 0 h 10000"/>
                <a:gd name="T20" fmla="*/ 10000 w 10000"/>
                <a:gd name="T21" fmla="*/ 10000 h 100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0000" h="10000">
                  <a:moveTo>
                    <a:pt x="5000" y="0"/>
                  </a:moveTo>
                  <a:cubicBezTo>
                    <a:pt x="2238" y="0"/>
                    <a:pt x="0" y="2238"/>
                    <a:pt x="0" y="5000"/>
                  </a:cubicBezTo>
                  <a:cubicBezTo>
                    <a:pt x="0" y="7761"/>
                    <a:pt x="2238" y="10000"/>
                    <a:pt x="5000" y="10000"/>
                  </a:cubicBezTo>
                  <a:cubicBezTo>
                    <a:pt x="7761" y="10000"/>
                    <a:pt x="10000" y="7761"/>
                    <a:pt x="10000" y="5000"/>
                  </a:cubicBezTo>
                  <a:cubicBezTo>
                    <a:pt x="10000" y="2238"/>
                    <a:pt x="7761" y="0"/>
                    <a:pt x="5000" y="0"/>
                  </a:cubicBezTo>
                  <a:close/>
                  <a:moveTo>
                    <a:pt x="5000" y="0"/>
                  </a:moveTo>
                </a:path>
              </a:pathLst>
            </a:custGeom>
            <a:solidFill>
              <a:srgbClr val="FFFFFF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latin typeface="Helvetica Neue Regular" charset="0"/>
              </a:endParaRPr>
            </a:p>
          </p:txBody>
        </p:sp>
        <p:sp>
          <p:nvSpPr>
            <p:cNvPr id="40" name="Text Box 5">
              <a:extLst>
                <a:ext uri="{FF2B5EF4-FFF2-40B4-BE49-F238E27FC236}">
                  <a16:creationId xmlns:a16="http://schemas.microsoft.com/office/drawing/2014/main" id="{1732286F-9666-E34B-80C9-15EF6798AF8F}"/>
                </a:ext>
              </a:extLst>
            </p:cNvPr>
            <p:cNvSpPr txBox="1">
              <a:spLocks noChangeArrowheads="1"/>
            </p:cNvSpPr>
            <p:nvPr>
              <p:custDataLst>
                <p:tags r:id="rId3"/>
              </p:custDataLst>
            </p:nvPr>
          </p:nvSpPr>
          <p:spPr bwMode="auto">
            <a:xfrm>
              <a:off x="3659" y="1632"/>
              <a:ext cx="2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0000</a:t>
              </a:r>
            </a:p>
          </p:txBody>
        </p:sp>
        <p:sp>
          <p:nvSpPr>
            <p:cNvPr id="41" name="Text Box 6">
              <a:extLst>
                <a:ext uri="{FF2B5EF4-FFF2-40B4-BE49-F238E27FC236}">
                  <a16:creationId xmlns:a16="http://schemas.microsoft.com/office/drawing/2014/main" id="{A33C7C5E-33A9-C143-93E7-5CD48E48775A}"/>
                </a:ext>
              </a:extLst>
            </p:cNvPr>
            <p:cNvSpPr txBox="1">
              <a:spLocks noChangeArrowheads="1"/>
            </p:cNvSpPr>
            <p:nvPr>
              <p:custDataLst>
                <p:tags r:id="rId4"/>
              </p:custDataLst>
            </p:nvPr>
          </p:nvSpPr>
          <p:spPr bwMode="auto">
            <a:xfrm>
              <a:off x="3918" y="1828"/>
              <a:ext cx="2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0001</a:t>
              </a:r>
            </a:p>
          </p:txBody>
        </p:sp>
        <p:sp>
          <p:nvSpPr>
            <p:cNvPr id="42" name="Text Box 7">
              <a:extLst>
                <a:ext uri="{FF2B5EF4-FFF2-40B4-BE49-F238E27FC236}">
                  <a16:creationId xmlns:a16="http://schemas.microsoft.com/office/drawing/2014/main" id="{128E1013-3052-4440-9F59-4CDE1AF5F98C}"/>
                </a:ext>
              </a:extLst>
            </p:cNvPr>
            <p:cNvSpPr txBox="1"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4183" y="2242"/>
              <a:ext cx="2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0011</a:t>
              </a:r>
            </a:p>
          </p:txBody>
        </p:sp>
        <p:sp>
          <p:nvSpPr>
            <p:cNvPr id="43" name="Text Box 8">
              <a:extLst>
                <a:ext uri="{FF2B5EF4-FFF2-40B4-BE49-F238E27FC236}">
                  <a16:creationId xmlns:a16="http://schemas.microsoft.com/office/drawing/2014/main" id="{B75A6FDF-312A-6B4A-8668-046A9951C406}"/>
                </a:ext>
              </a:extLst>
            </p:cNvPr>
            <p:cNvSpPr txBox="1">
              <a:spLocks noChangeArrowheads="1"/>
            </p:cNvSpPr>
            <p:nvPr>
              <p:custDataLst>
                <p:tags r:id="rId6"/>
              </p:custDataLst>
            </p:nvPr>
          </p:nvSpPr>
          <p:spPr bwMode="auto">
            <a:xfrm>
              <a:off x="3199" y="1632"/>
              <a:ext cx="2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1111</a:t>
              </a:r>
            </a:p>
          </p:txBody>
        </p:sp>
        <p:sp>
          <p:nvSpPr>
            <p:cNvPr id="44" name="Text Box 9">
              <a:extLst>
                <a:ext uri="{FF2B5EF4-FFF2-40B4-BE49-F238E27FC236}">
                  <a16:creationId xmlns:a16="http://schemas.microsoft.com/office/drawing/2014/main" id="{0E062DFD-4C2F-544D-ACA7-E06B251C9678}"/>
                </a:ext>
              </a:extLst>
            </p:cNvPr>
            <p:cNvSpPr txBox="1">
              <a:spLocks noChangeArrowheads="1"/>
            </p:cNvSpPr>
            <p:nvPr>
              <p:custDataLst>
                <p:tags r:id="rId7"/>
              </p:custDataLst>
            </p:nvPr>
          </p:nvSpPr>
          <p:spPr bwMode="auto">
            <a:xfrm>
              <a:off x="2964" y="1828"/>
              <a:ext cx="2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1110</a:t>
              </a:r>
            </a:p>
          </p:txBody>
        </p:sp>
        <p:sp>
          <p:nvSpPr>
            <p:cNvPr id="45" name="Text Box 10">
              <a:extLst>
                <a:ext uri="{FF2B5EF4-FFF2-40B4-BE49-F238E27FC236}">
                  <a16:creationId xmlns:a16="http://schemas.microsoft.com/office/drawing/2014/main" id="{64EA367F-0210-2E46-986B-F0B63AF64E8F}"/>
                </a:ext>
              </a:extLst>
            </p:cNvPr>
            <p:cNvSpPr txBox="1">
              <a:spLocks noChangeArrowheads="1"/>
            </p:cNvSpPr>
            <p:nvPr>
              <p:custDataLst>
                <p:tags r:id="rId8"/>
              </p:custDataLst>
            </p:nvPr>
          </p:nvSpPr>
          <p:spPr bwMode="auto">
            <a:xfrm>
              <a:off x="2680" y="2242"/>
              <a:ext cx="2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 dirty="0">
                  <a:latin typeface="Tahoma" pitchFamily="34" charset="0"/>
                </a:rPr>
                <a:t>1100</a:t>
              </a:r>
            </a:p>
          </p:txBody>
        </p:sp>
        <p:sp>
          <p:nvSpPr>
            <p:cNvPr id="46" name="Text Box 11">
              <a:extLst>
                <a:ext uri="{FF2B5EF4-FFF2-40B4-BE49-F238E27FC236}">
                  <a16:creationId xmlns:a16="http://schemas.microsoft.com/office/drawing/2014/main" id="{A3A6822A-38E9-BC41-8D8F-E3F4F620B078}"/>
                </a:ext>
              </a:extLst>
            </p:cNvPr>
            <p:cNvSpPr txBox="1">
              <a:spLocks noChangeArrowheads="1"/>
            </p:cNvSpPr>
            <p:nvPr>
              <p:custDataLst>
                <p:tags r:id="rId9"/>
              </p:custDataLst>
            </p:nvPr>
          </p:nvSpPr>
          <p:spPr bwMode="auto">
            <a:xfrm>
              <a:off x="2680" y="2521"/>
              <a:ext cx="2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1011</a:t>
              </a:r>
            </a:p>
          </p:txBody>
        </p:sp>
        <p:sp>
          <p:nvSpPr>
            <p:cNvPr id="47" name="Text Box 12">
              <a:extLst>
                <a:ext uri="{FF2B5EF4-FFF2-40B4-BE49-F238E27FC236}">
                  <a16:creationId xmlns:a16="http://schemas.microsoft.com/office/drawing/2014/main" id="{76CC09F5-156B-424E-9933-752193C7DF00}"/>
                </a:ext>
              </a:extLst>
            </p:cNvPr>
            <p:cNvSpPr txBox="1">
              <a:spLocks noChangeArrowheads="1"/>
            </p:cNvSpPr>
            <p:nvPr>
              <p:custDataLst>
                <p:tags r:id="rId10"/>
              </p:custDataLst>
            </p:nvPr>
          </p:nvSpPr>
          <p:spPr bwMode="auto">
            <a:xfrm>
              <a:off x="2803" y="2739"/>
              <a:ext cx="2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1010</a:t>
              </a:r>
            </a:p>
          </p:txBody>
        </p:sp>
        <p:sp>
          <p:nvSpPr>
            <p:cNvPr id="48" name="Text Box 13">
              <a:extLst>
                <a:ext uri="{FF2B5EF4-FFF2-40B4-BE49-F238E27FC236}">
                  <a16:creationId xmlns:a16="http://schemas.microsoft.com/office/drawing/2014/main" id="{1BBECABF-1961-7E40-9511-0613FD2E7490}"/>
                </a:ext>
              </a:extLst>
            </p:cNvPr>
            <p:cNvSpPr txBox="1">
              <a:spLocks noChangeArrowheads="1"/>
            </p:cNvSpPr>
            <p:nvPr>
              <p:custDataLst>
                <p:tags r:id="rId11"/>
              </p:custDataLst>
            </p:nvPr>
          </p:nvSpPr>
          <p:spPr bwMode="auto">
            <a:xfrm>
              <a:off x="3199" y="3131"/>
              <a:ext cx="2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1000</a:t>
              </a:r>
            </a:p>
          </p:txBody>
        </p:sp>
        <p:sp>
          <p:nvSpPr>
            <p:cNvPr id="49" name="Text Box 14">
              <a:extLst>
                <a:ext uri="{FF2B5EF4-FFF2-40B4-BE49-F238E27FC236}">
                  <a16:creationId xmlns:a16="http://schemas.microsoft.com/office/drawing/2014/main" id="{BB0A4A78-FF59-8245-94A3-43D4FFB1CF0D}"/>
                </a:ext>
              </a:extLst>
            </p:cNvPr>
            <p:cNvSpPr txBox="1">
              <a:spLocks noChangeArrowheads="1"/>
            </p:cNvSpPr>
            <p:nvPr>
              <p:custDataLst>
                <p:tags r:id="rId12"/>
              </p:custDataLst>
            </p:nvPr>
          </p:nvSpPr>
          <p:spPr bwMode="auto">
            <a:xfrm>
              <a:off x="3659" y="3131"/>
              <a:ext cx="2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0111</a:t>
              </a:r>
            </a:p>
          </p:txBody>
        </p:sp>
        <p:sp>
          <p:nvSpPr>
            <p:cNvPr id="50" name="Text Box 15">
              <a:extLst>
                <a:ext uri="{FF2B5EF4-FFF2-40B4-BE49-F238E27FC236}">
                  <a16:creationId xmlns:a16="http://schemas.microsoft.com/office/drawing/2014/main" id="{23CB4B38-D9DE-8547-A4A3-D889AFCDC21C}"/>
                </a:ext>
              </a:extLst>
            </p:cNvPr>
            <p:cNvSpPr txBox="1">
              <a:spLocks noChangeArrowheads="1"/>
            </p:cNvSpPr>
            <p:nvPr>
              <p:custDataLst>
                <p:tags r:id="rId13"/>
              </p:custDataLst>
            </p:nvPr>
          </p:nvSpPr>
          <p:spPr bwMode="auto">
            <a:xfrm>
              <a:off x="3918" y="2935"/>
              <a:ext cx="2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0110</a:t>
              </a:r>
            </a:p>
          </p:txBody>
        </p:sp>
        <p:sp>
          <p:nvSpPr>
            <p:cNvPr id="51" name="Text Box 16">
              <a:extLst>
                <a:ext uri="{FF2B5EF4-FFF2-40B4-BE49-F238E27FC236}">
                  <a16:creationId xmlns:a16="http://schemas.microsoft.com/office/drawing/2014/main" id="{B35F28E7-501A-9749-9CAE-6316ADB67DCC}"/>
                </a:ext>
              </a:extLst>
            </p:cNvPr>
            <p:cNvSpPr txBox="1">
              <a:spLocks noChangeArrowheads="1"/>
            </p:cNvSpPr>
            <p:nvPr>
              <p:custDataLst>
                <p:tags r:id="rId14"/>
              </p:custDataLst>
            </p:nvPr>
          </p:nvSpPr>
          <p:spPr bwMode="auto">
            <a:xfrm>
              <a:off x="4183" y="2521"/>
              <a:ext cx="2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0100</a:t>
              </a:r>
            </a:p>
          </p:txBody>
        </p:sp>
        <p:sp>
          <p:nvSpPr>
            <p:cNvPr id="52" name="Text Box 17">
              <a:extLst>
                <a:ext uri="{FF2B5EF4-FFF2-40B4-BE49-F238E27FC236}">
                  <a16:creationId xmlns:a16="http://schemas.microsoft.com/office/drawing/2014/main" id="{513775AF-489B-634D-B9F4-C330AB5ACEAE}"/>
                </a:ext>
              </a:extLst>
            </p:cNvPr>
            <p:cNvSpPr txBox="1">
              <a:spLocks noChangeArrowheads="1"/>
            </p:cNvSpPr>
            <p:nvPr>
              <p:custDataLst>
                <p:tags r:id="rId15"/>
              </p:custDataLst>
            </p:nvPr>
          </p:nvSpPr>
          <p:spPr bwMode="auto">
            <a:xfrm>
              <a:off x="4071" y="2024"/>
              <a:ext cx="2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0010</a:t>
              </a:r>
            </a:p>
          </p:txBody>
        </p:sp>
        <p:sp>
          <p:nvSpPr>
            <p:cNvPr id="53" name="Text Box 18">
              <a:extLst>
                <a:ext uri="{FF2B5EF4-FFF2-40B4-BE49-F238E27FC236}">
                  <a16:creationId xmlns:a16="http://schemas.microsoft.com/office/drawing/2014/main" id="{6BE33198-AA79-7A4D-AFC7-181F1F65D445}"/>
                </a:ext>
              </a:extLst>
            </p:cNvPr>
            <p:cNvSpPr txBox="1">
              <a:spLocks noChangeArrowheads="1"/>
            </p:cNvSpPr>
            <p:nvPr>
              <p:custDataLst>
                <p:tags r:id="rId16"/>
              </p:custDataLst>
            </p:nvPr>
          </p:nvSpPr>
          <p:spPr bwMode="auto">
            <a:xfrm>
              <a:off x="4071" y="2739"/>
              <a:ext cx="2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0101</a:t>
              </a:r>
            </a:p>
          </p:txBody>
        </p:sp>
        <p:sp>
          <p:nvSpPr>
            <p:cNvPr id="54" name="Text Box 19">
              <a:extLst>
                <a:ext uri="{FF2B5EF4-FFF2-40B4-BE49-F238E27FC236}">
                  <a16:creationId xmlns:a16="http://schemas.microsoft.com/office/drawing/2014/main" id="{08A73523-3AA0-C343-8518-46618B88FCB6}"/>
                </a:ext>
              </a:extLst>
            </p:cNvPr>
            <p:cNvSpPr txBox="1">
              <a:spLocks noChangeArrowheads="1"/>
            </p:cNvSpPr>
            <p:nvPr>
              <p:custDataLst>
                <p:tags r:id="rId17"/>
              </p:custDataLst>
            </p:nvPr>
          </p:nvSpPr>
          <p:spPr bwMode="auto">
            <a:xfrm>
              <a:off x="2964" y="2935"/>
              <a:ext cx="2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1001</a:t>
              </a:r>
            </a:p>
          </p:txBody>
        </p:sp>
        <p:sp>
          <p:nvSpPr>
            <p:cNvPr id="55" name="Text Box 20">
              <a:extLst>
                <a:ext uri="{FF2B5EF4-FFF2-40B4-BE49-F238E27FC236}">
                  <a16:creationId xmlns:a16="http://schemas.microsoft.com/office/drawing/2014/main" id="{B5B03F96-F82D-D24D-AA9F-ADCA3EC8211A}"/>
                </a:ext>
              </a:extLst>
            </p:cNvPr>
            <p:cNvSpPr txBox="1">
              <a:spLocks noChangeArrowheads="1"/>
            </p:cNvSpPr>
            <p:nvPr>
              <p:custDataLst>
                <p:tags r:id="rId18"/>
              </p:custDataLst>
            </p:nvPr>
          </p:nvSpPr>
          <p:spPr bwMode="auto">
            <a:xfrm>
              <a:off x="2803" y="2024"/>
              <a:ext cx="2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1101</a:t>
              </a:r>
            </a:p>
          </p:txBody>
        </p:sp>
        <p:sp>
          <p:nvSpPr>
            <p:cNvPr id="56" name="Text Box 21">
              <a:extLst>
                <a:ext uri="{FF2B5EF4-FFF2-40B4-BE49-F238E27FC236}">
                  <a16:creationId xmlns:a16="http://schemas.microsoft.com/office/drawing/2014/main" id="{9B396A45-FA4C-7A48-9D92-57A2C4BD32FD}"/>
                </a:ext>
              </a:extLst>
            </p:cNvPr>
            <p:cNvSpPr txBox="1">
              <a:spLocks noChangeArrowheads="1"/>
            </p:cNvSpPr>
            <p:nvPr>
              <p:custDataLst>
                <p:tags r:id="rId19"/>
              </p:custDataLst>
            </p:nvPr>
          </p:nvSpPr>
          <p:spPr bwMode="auto">
            <a:xfrm>
              <a:off x="3950" y="1413"/>
              <a:ext cx="71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0</a:t>
              </a:r>
            </a:p>
          </p:txBody>
        </p:sp>
        <p:sp>
          <p:nvSpPr>
            <p:cNvPr id="57" name="Text Box 22">
              <a:extLst>
                <a:ext uri="{FF2B5EF4-FFF2-40B4-BE49-F238E27FC236}">
                  <a16:creationId xmlns:a16="http://schemas.microsoft.com/office/drawing/2014/main" id="{1AEBE073-5671-E343-8FC9-875304E3BD21}"/>
                </a:ext>
              </a:extLst>
            </p:cNvPr>
            <p:cNvSpPr txBox="1">
              <a:spLocks noChangeArrowheads="1"/>
            </p:cNvSpPr>
            <p:nvPr>
              <p:custDataLst>
                <p:tags r:id="rId20"/>
              </p:custDataLst>
            </p:nvPr>
          </p:nvSpPr>
          <p:spPr bwMode="auto">
            <a:xfrm>
              <a:off x="4249" y="1602"/>
              <a:ext cx="205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+ 1</a:t>
              </a:r>
            </a:p>
          </p:txBody>
        </p:sp>
        <p:sp>
          <p:nvSpPr>
            <p:cNvPr id="58" name="Text Box 23">
              <a:extLst>
                <a:ext uri="{FF2B5EF4-FFF2-40B4-BE49-F238E27FC236}">
                  <a16:creationId xmlns:a16="http://schemas.microsoft.com/office/drawing/2014/main" id="{003C94DF-D507-0A40-963D-D3DDCC42A591}"/>
                </a:ext>
              </a:extLst>
            </p:cNvPr>
            <p:cNvSpPr txBox="1">
              <a:spLocks noChangeArrowheads="1"/>
            </p:cNvSpPr>
            <p:nvPr>
              <p:custDataLst>
                <p:tags r:id="rId21"/>
              </p:custDataLst>
            </p:nvPr>
          </p:nvSpPr>
          <p:spPr bwMode="auto">
            <a:xfrm>
              <a:off x="4459" y="1858"/>
              <a:ext cx="205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+ 2</a:t>
              </a:r>
            </a:p>
          </p:txBody>
        </p:sp>
        <p:sp>
          <p:nvSpPr>
            <p:cNvPr id="59" name="Text Box 24">
              <a:extLst>
                <a:ext uri="{FF2B5EF4-FFF2-40B4-BE49-F238E27FC236}">
                  <a16:creationId xmlns:a16="http://schemas.microsoft.com/office/drawing/2014/main" id="{079116ED-6BEC-A94B-88B9-9F3C6B96419A}"/>
                </a:ext>
              </a:extLst>
            </p:cNvPr>
            <p:cNvSpPr txBox="1">
              <a:spLocks noChangeArrowheads="1"/>
            </p:cNvSpPr>
            <p:nvPr>
              <p:custDataLst>
                <p:tags r:id="rId22"/>
              </p:custDataLst>
            </p:nvPr>
          </p:nvSpPr>
          <p:spPr bwMode="auto">
            <a:xfrm>
              <a:off x="4549" y="2165"/>
              <a:ext cx="205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+ 3</a:t>
              </a:r>
            </a:p>
          </p:txBody>
        </p:sp>
        <p:sp>
          <p:nvSpPr>
            <p:cNvPr id="60" name="Text Box 25">
              <a:extLst>
                <a:ext uri="{FF2B5EF4-FFF2-40B4-BE49-F238E27FC236}">
                  <a16:creationId xmlns:a16="http://schemas.microsoft.com/office/drawing/2014/main" id="{D2379942-79F4-C244-9DF4-A0DE49D7DFBF}"/>
                </a:ext>
              </a:extLst>
            </p:cNvPr>
            <p:cNvSpPr txBox="1">
              <a:spLocks noChangeArrowheads="1"/>
            </p:cNvSpPr>
            <p:nvPr>
              <p:custDataLst>
                <p:tags r:id="rId23"/>
              </p:custDataLst>
            </p:nvPr>
          </p:nvSpPr>
          <p:spPr bwMode="auto">
            <a:xfrm>
              <a:off x="4547" y="2577"/>
              <a:ext cx="205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+ 4</a:t>
              </a:r>
            </a:p>
          </p:txBody>
        </p:sp>
        <p:sp>
          <p:nvSpPr>
            <p:cNvPr id="61" name="Text Box 26">
              <a:extLst>
                <a:ext uri="{FF2B5EF4-FFF2-40B4-BE49-F238E27FC236}">
                  <a16:creationId xmlns:a16="http://schemas.microsoft.com/office/drawing/2014/main" id="{A46FEE29-F366-074F-897E-CB8B1D9BB032}"/>
                </a:ext>
              </a:extLst>
            </p:cNvPr>
            <p:cNvSpPr txBox="1">
              <a:spLocks noChangeArrowheads="1"/>
            </p:cNvSpPr>
            <p:nvPr>
              <p:custDataLst>
                <p:tags r:id="rId24"/>
              </p:custDataLst>
            </p:nvPr>
          </p:nvSpPr>
          <p:spPr bwMode="auto">
            <a:xfrm>
              <a:off x="4444" y="2909"/>
              <a:ext cx="205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+ 5</a:t>
              </a:r>
            </a:p>
          </p:txBody>
        </p:sp>
        <p:sp>
          <p:nvSpPr>
            <p:cNvPr id="62" name="Text Box 27">
              <a:extLst>
                <a:ext uri="{FF2B5EF4-FFF2-40B4-BE49-F238E27FC236}">
                  <a16:creationId xmlns:a16="http://schemas.microsoft.com/office/drawing/2014/main" id="{871CB724-EAC0-0F48-AF8E-468661F1C16B}"/>
                </a:ext>
              </a:extLst>
            </p:cNvPr>
            <p:cNvSpPr txBox="1">
              <a:spLocks noChangeArrowheads="1"/>
            </p:cNvSpPr>
            <p:nvPr>
              <p:custDataLst>
                <p:tags r:id="rId25"/>
              </p:custDataLst>
            </p:nvPr>
          </p:nvSpPr>
          <p:spPr bwMode="auto">
            <a:xfrm>
              <a:off x="4227" y="3187"/>
              <a:ext cx="205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+ 6</a:t>
              </a:r>
            </a:p>
          </p:txBody>
        </p:sp>
        <p:sp>
          <p:nvSpPr>
            <p:cNvPr id="63" name="Text Box 28">
              <a:extLst>
                <a:ext uri="{FF2B5EF4-FFF2-40B4-BE49-F238E27FC236}">
                  <a16:creationId xmlns:a16="http://schemas.microsoft.com/office/drawing/2014/main" id="{71F2DE11-0E26-7E48-B4A3-81656F935E35}"/>
                </a:ext>
              </a:extLst>
            </p:cNvPr>
            <p:cNvSpPr txBox="1">
              <a:spLocks noChangeArrowheads="1"/>
            </p:cNvSpPr>
            <p:nvPr>
              <p:custDataLst>
                <p:tags r:id="rId26"/>
              </p:custDataLst>
            </p:nvPr>
          </p:nvSpPr>
          <p:spPr bwMode="auto">
            <a:xfrm>
              <a:off x="3874" y="3377"/>
              <a:ext cx="205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+ 7</a:t>
              </a:r>
            </a:p>
          </p:txBody>
        </p:sp>
        <p:sp>
          <p:nvSpPr>
            <p:cNvPr id="64" name="Text Box 29">
              <a:extLst>
                <a:ext uri="{FF2B5EF4-FFF2-40B4-BE49-F238E27FC236}">
                  <a16:creationId xmlns:a16="http://schemas.microsoft.com/office/drawing/2014/main" id="{7D67824E-730A-AA4F-BAD8-12378FA70937}"/>
                </a:ext>
              </a:extLst>
            </p:cNvPr>
            <p:cNvSpPr txBox="1">
              <a:spLocks noChangeArrowheads="1"/>
            </p:cNvSpPr>
            <p:nvPr>
              <p:custDataLst>
                <p:tags r:id="rId27"/>
              </p:custDataLst>
            </p:nvPr>
          </p:nvSpPr>
          <p:spPr bwMode="auto">
            <a:xfrm>
              <a:off x="3044" y="3377"/>
              <a:ext cx="1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– 8</a:t>
              </a:r>
            </a:p>
          </p:txBody>
        </p:sp>
        <p:sp>
          <p:nvSpPr>
            <p:cNvPr id="65" name="Text Box 30">
              <a:extLst>
                <a:ext uri="{FF2B5EF4-FFF2-40B4-BE49-F238E27FC236}">
                  <a16:creationId xmlns:a16="http://schemas.microsoft.com/office/drawing/2014/main" id="{1300FB94-77CB-1F49-9548-08ECA901A205}"/>
                </a:ext>
              </a:extLst>
            </p:cNvPr>
            <p:cNvSpPr txBox="1">
              <a:spLocks noChangeArrowheads="1"/>
            </p:cNvSpPr>
            <p:nvPr>
              <p:custDataLst>
                <p:tags r:id="rId28"/>
              </p:custDataLst>
            </p:nvPr>
          </p:nvSpPr>
          <p:spPr bwMode="auto">
            <a:xfrm>
              <a:off x="2708" y="3187"/>
              <a:ext cx="1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– 7</a:t>
              </a:r>
            </a:p>
          </p:txBody>
        </p:sp>
        <p:sp>
          <p:nvSpPr>
            <p:cNvPr id="66" name="Text Box 31">
              <a:extLst>
                <a:ext uri="{FF2B5EF4-FFF2-40B4-BE49-F238E27FC236}">
                  <a16:creationId xmlns:a16="http://schemas.microsoft.com/office/drawing/2014/main" id="{DC00478F-D010-0B42-AD41-70AD3DEF79B3}"/>
                </a:ext>
              </a:extLst>
            </p:cNvPr>
            <p:cNvSpPr txBox="1">
              <a:spLocks noChangeArrowheads="1"/>
            </p:cNvSpPr>
            <p:nvPr>
              <p:custDataLst>
                <p:tags r:id="rId29"/>
              </p:custDataLst>
            </p:nvPr>
          </p:nvSpPr>
          <p:spPr bwMode="auto">
            <a:xfrm>
              <a:off x="2500" y="2909"/>
              <a:ext cx="1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 dirty="0">
                  <a:latin typeface="Tahoma" pitchFamily="34" charset="0"/>
                </a:rPr>
                <a:t>– 6</a:t>
              </a:r>
            </a:p>
          </p:txBody>
        </p:sp>
        <p:sp>
          <p:nvSpPr>
            <p:cNvPr id="67" name="Text Box 32">
              <a:extLst>
                <a:ext uri="{FF2B5EF4-FFF2-40B4-BE49-F238E27FC236}">
                  <a16:creationId xmlns:a16="http://schemas.microsoft.com/office/drawing/2014/main" id="{CA509E57-9CB1-134E-A68F-B3A862A12F0D}"/>
                </a:ext>
              </a:extLst>
            </p:cNvPr>
            <p:cNvSpPr txBox="1">
              <a:spLocks noChangeArrowheads="1"/>
            </p:cNvSpPr>
            <p:nvPr>
              <p:custDataLst>
                <p:tags r:id="rId30"/>
              </p:custDataLst>
            </p:nvPr>
          </p:nvSpPr>
          <p:spPr bwMode="auto">
            <a:xfrm>
              <a:off x="2397" y="2577"/>
              <a:ext cx="1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– 5</a:t>
              </a:r>
            </a:p>
          </p:txBody>
        </p:sp>
        <p:sp>
          <p:nvSpPr>
            <p:cNvPr id="68" name="Text Box 33">
              <a:extLst>
                <a:ext uri="{FF2B5EF4-FFF2-40B4-BE49-F238E27FC236}">
                  <a16:creationId xmlns:a16="http://schemas.microsoft.com/office/drawing/2014/main" id="{30072F5C-EAF7-2946-9910-6E69D15BA5A7}"/>
                </a:ext>
              </a:extLst>
            </p:cNvPr>
            <p:cNvSpPr txBox="1">
              <a:spLocks noChangeArrowheads="1"/>
            </p:cNvSpPr>
            <p:nvPr>
              <p:custDataLst>
                <p:tags r:id="rId31"/>
              </p:custDataLst>
            </p:nvPr>
          </p:nvSpPr>
          <p:spPr bwMode="auto">
            <a:xfrm>
              <a:off x="2366" y="2165"/>
              <a:ext cx="1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– 4</a:t>
              </a:r>
            </a:p>
          </p:txBody>
        </p:sp>
        <p:sp>
          <p:nvSpPr>
            <p:cNvPr id="69" name="Text Box 34">
              <a:extLst>
                <a:ext uri="{FF2B5EF4-FFF2-40B4-BE49-F238E27FC236}">
                  <a16:creationId xmlns:a16="http://schemas.microsoft.com/office/drawing/2014/main" id="{3E088758-5EC2-AB4B-BD3A-93698ACB77C7}"/>
                </a:ext>
              </a:extLst>
            </p:cNvPr>
            <p:cNvSpPr txBox="1">
              <a:spLocks noChangeArrowheads="1"/>
            </p:cNvSpPr>
            <p:nvPr>
              <p:custDataLst>
                <p:tags r:id="rId32"/>
              </p:custDataLst>
            </p:nvPr>
          </p:nvSpPr>
          <p:spPr bwMode="auto">
            <a:xfrm>
              <a:off x="2480" y="1858"/>
              <a:ext cx="1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– 3</a:t>
              </a:r>
            </a:p>
          </p:txBody>
        </p:sp>
        <p:sp>
          <p:nvSpPr>
            <p:cNvPr id="70" name="Text Box 35">
              <a:extLst>
                <a:ext uri="{FF2B5EF4-FFF2-40B4-BE49-F238E27FC236}">
                  <a16:creationId xmlns:a16="http://schemas.microsoft.com/office/drawing/2014/main" id="{9112CB2C-1F9E-3149-B17A-44E2A32506FA}"/>
                </a:ext>
              </a:extLst>
            </p:cNvPr>
            <p:cNvSpPr txBox="1">
              <a:spLocks noChangeArrowheads="1"/>
            </p:cNvSpPr>
            <p:nvPr>
              <p:custDataLst>
                <p:tags r:id="rId33"/>
              </p:custDataLst>
            </p:nvPr>
          </p:nvSpPr>
          <p:spPr bwMode="auto">
            <a:xfrm>
              <a:off x="2687" y="1602"/>
              <a:ext cx="1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– 2</a:t>
              </a:r>
            </a:p>
          </p:txBody>
        </p:sp>
        <p:sp>
          <p:nvSpPr>
            <p:cNvPr id="71" name="Text Box 36">
              <a:extLst>
                <a:ext uri="{FF2B5EF4-FFF2-40B4-BE49-F238E27FC236}">
                  <a16:creationId xmlns:a16="http://schemas.microsoft.com/office/drawing/2014/main" id="{F4DA3E32-359B-C34D-ACB6-8EA8A21BD6A5}"/>
                </a:ext>
              </a:extLst>
            </p:cNvPr>
            <p:cNvSpPr txBox="1">
              <a:spLocks noChangeArrowheads="1"/>
            </p:cNvSpPr>
            <p:nvPr>
              <p:custDataLst>
                <p:tags r:id="rId34"/>
              </p:custDataLst>
            </p:nvPr>
          </p:nvSpPr>
          <p:spPr bwMode="auto">
            <a:xfrm>
              <a:off x="3019" y="1413"/>
              <a:ext cx="1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– 1</a:t>
              </a:r>
            </a:p>
          </p:txBody>
        </p:sp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id="{7AFCD2B7-E733-6645-8107-ECE7A3967067}"/>
              </a:ext>
            </a:extLst>
          </p:cNvPr>
          <p:cNvSpPr txBox="1"/>
          <p:nvPr/>
        </p:nvSpPr>
        <p:spPr>
          <a:xfrm>
            <a:off x="9070933" y="1980392"/>
            <a:ext cx="1463040" cy="713232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ctr"/>
            <a:r>
              <a:rPr lang="en-US" b="1" dirty="0">
                <a:latin typeface="Calibri" pitchFamily="34" charset="0"/>
              </a:rPr>
              <a:t>Two’s </a:t>
            </a:r>
            <a:br>
              <a:rPr lang="en-US" b="1" dirty="0">
                <a:latin typeface="Calibri" pitchFamily="34" charset="0"/>
              </a:rPr>
            </a:br>
            <a:r>
              <a:rPr lang="en-US" b="1" dirty="0">
                <a:latin typeface="Calibri" pitchFamily="34" charset="0"/>
              </a:rPr>
              <a:t>Complement</a:t>
            </a: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C48164D6-DB95-B646-A085-8B08E0CE9F7C}"/>
              </a:ext>
            </a:extLst>
          </p:cNvPr>
          <p:cNvGrpSpPr/>
          <p:nvPr/>
        </p:nvGrpSpPr>
        <p:grpSpPr>
          <a:xfrm>
            <a:off x="7773587" y="4616865"/>
            <a:ext cx="4100839" cy="1996048"/>
            <a:chOff x="6210250" y="837701"/>
            <a:chExt cx="4100839" cy="1847040"/>
          </a:xfrm>
        </p:grpSpPr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5C4590AA-4D4D-C54E-AC98-9E402E153964}"/>
                </a:ext>
              </a:extLst>
            </p:cNvPr>
            <p:cNvSpPr txBox="1"/>
            <p:nvPr/>
          </p:nvSpPr>
          <p:spPr>
            <a:xfrm>
              <a:off x="6210250" y="1484412"/>
              <a:ext cx="4100839" cy="1200329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FF0000"/>
                  </a:solidFill>
                </a:rPr>
                <a:t>Overflow: </a:t>
              </a:r>
              <a:r>
                <a:rPr lang="en-US" sz="2400" dirty="0"/>
                <a:t>Occurs when an arithmetic result is beyond the min or max limits</a:t>
              </a:r>
            </a:p>
          </p:txBody>
        </p: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EBF9D723-FFCC-564F-9DDE-757A4F5617F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113037" y="837701"/>
              <a:ext cx="1" cy="646711"/>
            </a:xfrm>
            <a:prstGeom prst="straightConnector1">
              <a:avLst/>
            </a:prstGeom>
            <a:ln w="317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5341BDD5-1EB0-6040-A83C-4EAADB44E538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32540F-791E-64DE-B2B4-735A46130C30}"/>
              </a:ext>
            </a:extLst>
          </p:cNvPr>
          <p:cNvSpPr txBox="1"/>
          <p:nvPr/>
        </p:nvSpPr>
        <p:spPr>
          <a:xfrm>
            <a:off x="317574" y="5589133"/>
            <a:ext cx="6821265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 dirty="0">
                <a:solidFill>
                  <a:srgbClr val="0070C0"/>
                </a:solidFill>
                <a:latin typeface="Calibri" panose="020F0502020204030204" pitchFamily="34" charset="0"/>
                <a:ea typeface="Roboto" charset="0"/>
                <a:cs typeface="Calibri" panose="020F0502020204030204" pitchFamily="34" charset="0"/>
              </a:rPr>
              <a:t>signed numbers: </a:t>
            </a:r>
            <a:r>
              <a:rPr lang="en-US" sz="2400" b="1" dirty="0">
                <a:solidFill>
                  <a:srgbClr val="7030A0"/>
                </a:solidFill>
                <a:latin typeface="Calibri" panose="020F0502020204030204" pitchFamily="34" charset="0"/>
                <a:ea typeface="Roboto" charset="0"/>
                <a:cs typeface="Calibri" panose="020F0502020204030204" pitchFamily="34" charset="0"/>
              </a:rPr>
              <a:t>overflow occurs if 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C00000"/>
                </a:solidFill>
                <a:latin typeface="Calibri" panose="020F0502020204030204" pitchFamily="34" charset="0"/>
                <a:ea typeface="Roboto" charset="0"/>
                <a:cs typeface="Calibri" panose="020F0502020204030204" pitchFamily="34" charset="0"/>
              </a:rPr>
              <a:t>operands have same sign</a:t>
            </a:r>
            <a:r>
              <a:rPr lang="en-US" sz="2400" dirty="0">
                <a:solidFill>
                  <a:srgbClr val="0070C0"/>
                </a:solidFill>
                <a:latin typeface="Calibri" panose="020F0502020204030204" pitchFamily="34" charset="0"/>
                <a:ea typeface="Roboto" charset="0"/>
                <a:cs typeface="Calibri" panose="020F0502020204030204" pitchFamily="34" charset="0"/>
              </a:rPr>
              <a:t> and </a:t>
            </a:r>
            <a:r>
              <a:rPr lang="en-US" sz="2400" dirty="0">
                <a:solidFill>
                  <a:srgbClr val="2C895B"/>
                </a:solidFill>
                <a:latin typeface="Calibri" panose="020F0502020204030204" pitchFamily="34" charset="0"/>
                <a:ea typeface="Roboto" charset="0"/>
                <a:cs typeface="Calibri" panose="020F0502020204030204" pitchFamily="34" charset="0"/>
              </a:rPr>
              <a:t>result’s sign is different</a:t>
            </a:r>
          </a:p>
        </p:txBody>
      </p:sp>
    </p:spTree>
    <p:extLst>
      <p:ext uri="{BB962C8B-B14F-4D97-AF65-F5344CB8AC3E}">
        <p14:creationId xmlns:p14="http://schemas.microsoft.com/office/powerpoint/2010/main" val="1998619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77" grpId="0"/>
      <p:bldP spid="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AA1F59F-EA65-8A44-96C0-0168CF3E7CB8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90253" y="1391595"/>
            <a:ext cx="6766083" cy="2756470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b="1" dirty="0">
                <a:solidFill>
                  <a:srgbClr val="2C895B"/>
                </a:solidFill>
              </a:rPr>
              <a:t>4-bit</a:t>
            </a:r>
            <a:r>
              <a:rPr lang="en-US" dirty="0">
                <a:solidFill>
                  <a:srgbClr val="2C895B"/>
                </a:solidFill>
              </a:rPr>
              <a:t> </a:t>
            </a:r>
            <a:r>
              <a:rPr lang="en-US" dirty="0"/>
              <a:t>Two’s complement numbers (negative overflow)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6F9CA5F-2E60-F244-B63E-0C5E88081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647" y="104955"/>
            <a:ext cx="8071850" cy="526449"/>
          </a:xfrm>
        </p:spPr>
        <p:txBody>
          <a:bodyPr/>
          <a:lstStyle/>
          <a:p>
            <a:r>
              <a:rPr lang="en-US" dirty="0"/>
              <a:t>Two’s Complement Negative Overflow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4A3AFC9-219C-FA44-94B5-21B0B938A52E}"/>
              </a:ext>
            </a:extLst>
          </p:cNvPr>
          <p:cNvGrpSpPr/>
          <p:nvPr/>
        </p:nvGrpSpPr>
        <p:grpSpPr>
          <a:xfrm>
            <a:off x="1867664" y="2066470"/>
            <a:ext cx="4947831" cy="1950246"/>
            <a:chOff x="832383" y="3704327"/>
            <a:chExt cx="4947831" cy="1950246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3731BCD-4BD2-8841-968E-61EC89CDEBAA}"/>
                </a:ext>
              </a:extLst>
            </p:cNvPr>
            <p:cNvSpPr/>
            <p:nvPr/>
          </p:nvSpPr>
          <p:spPr>
            <a:xfrm>
              <a:off x="889843" y="4300356"/>
              <a:ext cx="4737194" cy="95410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b="1" dirty="0">
                  <a:solidFill>
                    <a:srgbClr val="0070C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  </a:t>
              </a:r>
              <a:r>
                <a:rPr lang="en-US" sz="2800" b="1" dirty="0">
                  <a:solidFill>
                    <a:srgbClr val="7030A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  <a:r>
                <a:rPr lang="en-US" sz="2800" b="1" dirty="0">
                  <a:solidFill>
                    <a:srgbClr val="0070C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0 0 1		  -7</a:t>
              </a:r>
            </a:p>
            <a:p>
              <a:r>
                <a:rPr lang="en-US" sz="2800" b="1" dirty="0">
                  <a:solidFill>
                    <a:srgbClr val="0070C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+ </a:t>
              </a:r>
              <a:r>
                <a:rPr lang="en-US" sz="2800" b="1" dirty="0">
                  <a:solidFill>
                    <a:srgbClr val="7030A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  <a:r>
                <a:rPr lang="en-US" sz="2800" b="1" dirty="0">
                  <a:solidFill>
                    <a:srgbClr val="0070C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0 1 1		  -5</a:t>
              </a: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D970DB77-08C5-9C46-AC18-D783AA9D9111}"/>
                </a:ext>
              </a:extLst>
            </p:cNvPr>
            <p:cNvCxnSpPr>
              <a:cxnSpLocks/>
            </p:cNvCxnSpPr>
            <p:nvPr/>
          </p:nvCxnSpPr>
          <p:spPr>
            <a:xfrm>
              <a:off x="889843" y="5131353"/>
              <a:ext cx="4890371" cy="0"/>
            </a:xfrm>
            <a:prstGeom prst="line">
              <a:avLst/>
            </a:prstGeom>
            <a:ln w="254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A69E4E8-EC05-9241-BDFF-729790AA1343}"/>
                </a:ext>
              </a:extLst>
            </p:cNvPr>
            <p:cNvSpPr/>
            <p:nvPr/>
          </p:nvSpPr>
          <p:spPr>
            <a:xfrm>
              <a:off x="1529617" y="5131353"/>
              <a:ext cx="4179349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b="1" dirty="0">
                  <a:solidFill>
                    <a:srgbClr val="7030A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0</a:t>
              </a:r>
              <a:r>
                <a:rPr lang="en-US" sz="2800" b="1" dirty="0">
                  <a:solidFill>
                    <a:srgbClr val="0070C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1 0 0 	</a:t>
              </a:r>
              <a:r>
                <a:rPr lang="en-US" sz="28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+4  != -12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94B0AA3-E56C-DE45-A914-D1CDAEED3AEF}"/>
                </a:ext>
              </a:extLst>
            </p:cNvPr>
            <p:cNvSpPr txBox="1"/>
            <p:nvPr/>
          </p:nvSpPr>
          <p:spPr>
            <a:xfrm>
              <a:off x="832383" y="3704327"/>
              <a:ext cx="72648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 err="1">
                  <a:solidFill>
                    <a:srgbClr val="00B050"/>
                  </a:solidFill>
                </a:rPr>
                <a:t>Cout</a:t>
              </a:r>
              <a:endParaRPr lang="en-US" sz="2000" dirty="0">
                <a:solidFill>
                  <a:srgbClr val="00B050"/>
                </a:solidFill>
              </a:endParaRPr>
            </a:p>
            <a:p>
              <a:pPr algn="ctr"/>
              <a:r>
                <a:rPr lang="en-US" sz="2000" dirty="0">
                  <a:solidFill>
                    <a:srgbClr val="00B050"/>
                  </a:solidFill>
                </a:rPr>
                <a:t>1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C15095C-346D-FB43-AD00-111409858AE0}"/>
                </a:ext>
              </a:extLst>
            </p:cNvPr>
            <p:cNvSpPr txBox="1"/>
            <p:nvPr/>
          </p:nvSpPr>
          <p:spPr>
            <a:xfrm>
              <a:off x="2417582" y="3945944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F3753F"/>
                  </a:solidFill>
                </a:rPr>
                <a:t>1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0E52C71-260D-E442-85D4-13E795F495CA}"/>
                </a:ext>
              </a:extLst>
            </p:cNvPr>
            <p:cNvSpPr txBox="1"/>
            <p:nvPr/>
          </p:nvSpPr>
          <p:spPr>
            <a:xfrm>
              <a:off x="1570873" y="3704599"/>
              <a:ext cx="32733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US" sz="2000" dirty="0">
                <a:solidFill>
                  <a:srgbClr val="F3753F"/>
                </a:solidFill>
              </a:endParaRPr>
            </a:p>
            <a:p>
              <a:pPr algn="ctr"/>
              <a:r>
                <a:rPr lang="en-US" sz="2000" dirty="0">
                  <a:solidFill>
                    <a:srgbClr val="F3753F"/>
                  </a:solidFill>
                </a:rPr>
                <a:t>0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7DCB5E2-BF5C-9448-91C7-2EB3A3F1124C}"/>
                </a:ext>
              </a:extLst>
            </p:cNvPr>
            <p:cNvSpPr txBox="1"/>
            <p:nvPr/>
          </p:nvSpPr>
          <p:spPr>
            <a:xfrm>
              <a:off x="1992783" y="3945944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F3753F"/>
                  </a:solidFill>
                </a:rPr>
                <a:t>1</a:t>
              </a: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C3924698-6457-E940-865F-A94BC102841D}"/>
              </a:ext>
            </a:extLst>
          </p:cNvPr>
          <p:cNvSpPr txBox="1"/>
          <p:nvPr/>
        </p:nvSpPr>
        <p:spPr>
          <a:xfrm>
            <a:off x="328553" y="5428161"/>
            <a:ext cx="6821265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 dirty="0">
                <a:solidFill>
                  <a:srgbClr val="0070C0"/>
                </a:solidFill>
                <a:latin typeface="Calibri" panose="020F0502020204030204" pitchFamily="34" charset="0"/>
                <a:ea typeface="Roboto" charset="0"/>
                <a:cs typeface="Calibri" panose="020F0502020204030204" pitchFamily="34" charset="0"/>
              </a:rPr>
              <a:t>signed numbers: </a:t>
            </a:r>
            <a:r>
              <a:rPr lang="en-US" sz="2400" b="1" dirty="0">
                <a:solidFill>
                  <a:srgbClr val="7030A0"/>
                </a:solidFill>
                <a:latin typeface="Calibri" panose="020F0502020204030204" pitchFamily="34" charset="0"/>
                <a:ea typeface="Roboto" charset="0"/>
                <a:cs typeface="Calibri" panose="020F0502020204030204" pitchFamily="34" charset="0"/>
              </a:rPr>
              <a:t>overflow occurs if 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C00000"/>
                </a:solidFill>
                <a:latin typeface="Calibri" panose="020F0502020204030204" pitchFamily="34" charset="0"/>
                <a:ea typeface="Roboto" charset="0"/>
                <a:cs typeface="Calibri" panose="020F0502020204030204" pitchFamily="34" charset="0"/>
              </a:rPr>
              <a:t>operands have same sign</a:t>
            </a:r>
            <a:r>
              <a:rPr lang="en-US" sz="2400" dirty="0">
                <a:solidFill>
                  <a:srgbClr val="0070C0"/>
                </a:solidFill>
                <a:latin typeface="Calibri" panose="020F0502020204030204" pitchFamily="34" charset="0"/>
                <a:ea typeface="Roboto" charset="0"/>
                <a:cs typeface="Calibri" panose="020F0502020204030204" pitchFamily="34" charset="0"/>
              </a:rPr>
              <a:t> and </a:t>
            </a:r>
            <a:r>
              <a:rPr lang="en-US" sz="2400" dirty="0">
                <a:solidFill>
                  <a:srgbClr val="2C895B"/>
                </a:solidFill>
                <a:latin typeface="Calibri" panose="020F0502020204030204" pitchFamily="34" charset="0"/>
                <a:ea typeface="Roboto" charset="0"/>
                <a:cs typeface="Calibri" panose="020F0502020204030204" pitchFamily="34" charset="0"/>
              </a:rPr>
              <a:t>result’s sign is different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E5D7E1B-57B2-9846-A129-A5892851BCF1}"/>
              </a:ext>
            </a:extLst>
          </p:cNvPr>
          <p:cNvSpPr txBox="1"/>
          <p:nvPr/>
        </p:nvSpPr>
        <p:spPr>
          <a:xfrm>
            <a:off x="8793498" y="4409132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SMIN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BC599F8-A8E0-F848-A107-FF3263A0C2B0}"/>
              </a:ext>
            </a:extLst>
          </p:cNvPr>
          <p:cNvSpPr txBox="1"/>
          <p:nvPr/>
        </p:nvSpPr>
        <p:spPr>
          <a:xfrm>
            <a:off x="9843524" y="4428291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SMAX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2A255BC0-6AAC-8B49-98B6-A2B154B7F292}"/>
              </a:ext>
            </a:extLst>
          </p:cNvPr>
          <p:cNvCxnSpPr>
            <a:cxnSpLocks/>
          </p:cNvCxnSpPr>
          <p:nvPr/>
        </p:nvCxnSpPr>
        <p:spPr>
          <a:xfrm flipH="1">
            <a:off x="9682531" y="3510813"/>
            <a:ext cx="3311" cy="1331150"/>
          </a:xfrm>
          <a:prstGeom prst="line">
            <a:avLst/>
          </a:prstGeom>
          <a:ln w="2540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B6D288FD-438B-8248-AD6A-97B54E17A918}"/>
              </a:ext>
            </a:extLst>
          </p:cNvPr>
          <p:cNvGrpSpPr>
            <a:grpSpLocks/>
          </p:cNvGrpSpPr>
          <p:nvPr>
            <p:custDataLst>
              <p:tags r:id="rId1"/>
            </p:custDataLst>
          </p:nvPr>
        </p:nvGrpSpPr>
        <p:grpSpPr bwMode="auto">
          <a:xfrm>
            <a:off x="7369373" y="274153"/>
            <a:ext cx="4681491" cy="4154138"/>
            <a:chOff x="2366" y="1413"/>
            <a:chExt cx="2388" cy="2119"/>
          </a:xfrm>
        </p:grpSpPr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F91A8DB8-3864-9941-A029-2A63035BDD2C}"/>
                </a:ext>
              </a:extLst>
            </p:cNvPr>
            <p:cNvSpPr>
              <a:spLocks/>
            </p:cNvSpPr>
            <p:nvPr>
              <p:custDataLst>
                <p:tags r:id="rId2"/>
              </p:custDataLst>
            </p:nvPr>
          </p:nvSpPr>
          <p:spPr bwMode="auto">
            <a:xfrm>
              <a:off x="2615" y="1499"/>
              <a:ext cx="1943" cy="1926"/>
            </a:xfrm>
            <a:custGeom>
              <a:avLst/>
              <a:gdLst>
                <a:gd name="T0" fmla="*/ 0 w 10000"/>
                <a:gd name="T1" fmla="*/ 0 h 10000"/>
                <a:gd name="T2" fmla="*/ 0 w 10000"/>
                <a:gd name="T3" fmla="*/ 0 h 10000"/>
                <a:gd name="T4" fmla="*/ 0 w 10000"/>
                <a:gd name="T5" fmla="*/ 1 h 10000"/>
                <a:gd name="T6" fmla="*/ 1 w 10000"/>
                <a:gd name="T7" fmla="*/ 0 h 10000"/>
                <a:gd name="T8" fmla="*/ 0 w 10000"/>
                <a:gd name="T9" fmla="*/ 0 h 10000"/>
                <a:gd name="T10" fmla="*/ 0 w 10000"/>
                <a:gd name="T11" fmla="*/ 0 h 100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0000"/>
                <a:gd name="T19" fmla="*/ 0 h 10000"/>
                <a:gd name="T20" fmla="*/ 10000 w 10000"/>
                <a:gd name="T21" fmla="*/ 10000 h 100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0000" h="10000">
                  <a:moveTo>
                    <a:pt x="5000" y="0"/>
                  </a:moveTo>
                  <a:cubicBezTo>
                    <a:pt x="2238" y="0"/>
                    <a:pt x="0" y="2238"/>
                    <a:pt x="0" y="5000"/>
                  </a:cubicBezTo>
                  <a:cubicBezTo>
                    <a:pt x="0" y="7761"/>
                    <a:pt x="2238" y="10000"/>
                    <a:pt x="5000" y="10000"/>
                  </a:cubicBezTo>
                  <a:cubicBezTo>
                    <a:pt x="7761" y="10000"/>
                    <a:pt x="10000" y="7761"/>
                    <a:pt x="10000" y="5000"/>
                  </a:cubicBezTo>
                  <a:cubicBezTo>
                    <a:pt x="10000" y="2238"/>
                    <a:pt x="7761" y="0"/>
                    <a:pt x="5000" y="0"/>
                  </a:cubicBezTo>
                  <a:close/>
                  <a:moveTo>
                    <a:pt x="5000" y="0"/>
                  </a:moveTo>
                </a:path>
              </a:pathLst>
            </a:custGeom>
            <a:solidFill>
              <a:srgbClr val="FFFFFF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latin typeface="Helvetica Neue Regular" charset="0"/>
              </a:endParaRPr>
            </a:p>
          </p:txBody>
        </p:sp>
        <p:sp>
          <p:nvSpPr>
            <p:cNvPr id="40" name="Text Box 5">
              <a:extLst>
                <a:ext uri="{FF2B5EF4-FFF2-40B4-BE49-F238E27FC236}">
                  <a16:creationId xmlns:a16="http://schemas.microsoft.com/office/drawing/2014/main" id="{1732286F-9666-E34B-80C9-15EF6798AF8F}"/>
                </a:ext>
              </a:extLst>
            </p:cNvPr>
            <p:cNvSpPr txBox="1">
              <a:spLocks noChangeArrowheads="1"/>
            </p:cNvSpPr>
            <p:nvPr>
              <p:custDataLst>
                <p:tags r:id="rId3"/>
              </p:custDataLst>
            </p:nvPr>
          </p:nvSpPr>
          <p:spPr bwMode="auto">
            <a:xfrm>
              <a:off x="3659" y="1632"/>
              <a:ext cx="2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0000</a:t>
              </a:r>
            </a:p>
          </p:txBody>
        </p:sp>
        <p:sp>
          <p:nvSpPr>
            <p:cNvPr id="41" name="Text Box 6">
              <a:extLst>
                <a:ext uri="{FF2B5EF4-FFF2-40B4-BE49-F238E27FC236}">
                  <a16:creationId xmlns:a16="http://schemas.microsoft.com/office/drawing/2014/main" id="{A33C7C5E-33A9-C143-93E7-5CD48E48775A}"/>
                </a:ext>
              </a:extLst>
            </p:cNvPr>
            <p:cNvSpPr txBox="1">
              <a:spLocks noChangeArrowheads="1"/>
            </p:cNvSpPr>
            <p:nvPr>
              <p:custDataLst>
                <p:tags r:id="rId4"/>
              </p:custDataLst>
            </p:nvPr>
          </p:nvSpPr>
          <p:spPr bwMode="auto">
            <a:xfrm>
              <a:off x="3918" y="1828"/>
              <a:ext cx="2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0001</a:t>
              </a:r>
            </a:p>
          </p:txBody>
        </p:sp>
        <p:sp>
          <p:nvSpPr>
            <p:cNvPr id="42" name="Text Box 7">
              <a:extLst>
                <a:ext uri="{FF2B5EF4-FFF2-40B4-BE49-F238E27FC236}">
                  <a16:creationId xmlns:a16="http://schemas.microsoft.com/office/drawing/2014/main" id="{128E1013-3052-4440-9F59-4CDE1AF5F98C}"/>
                </a:ext>
              </a:extLst>
            </p:cNvPr>
            <p:cNvSpPr txBox="1"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4183" y="2242"/>
              <a:ext cx="2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0011</a:t>
              </a:r>
            </a:p>
          </p:txBody>
        </p:sp>
        <p:sp>
          <p:nvSpPr>
            <p:cNvPr id="43" name="Text Box 8">
              <a:extLst>
                <a:ext uri="{FF2B5EF4-FFF2-40B4-BE49-F238E27FC236}">
                  <a16:creationId xmlns:a16="http://schemas.microsoft.com/office/drawing/2014/main" id="{B75A6FDF-312A-6B4A-8668-046A9951C406}"/>
                </a:ext>
              </a:extLst>
            </p:cNvPr>
            <p:cNvSpPr txBox="1">
              <a:spLocks noChangeArrowheads="1"/>
            </p:cNvSpPr>
            <p:nvPr>
              <p:custDataLst>
                <p:tags r:id="rId6"/>
              </p:custDataLst>
            </p:nvPr>
          </p:nvSpPr>
          <p:spPr bwMode="auto">
            <a:xfrm>
              <a:off x="3199" y="1632"/>
              <a:ext cx="2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1111</a:t>
              </a:r>
            </a:p>
          </p:txBody>
        </p:sp>
        <p:sp>
          <p:nvSpPr>
            <p:cNvPr id="44" name="Text Box 9">
              <a:extLst>
                <a:ext uri="{FF2B5EF4-FFF2-40B4-BE49-F238E27FC236}">
                  <a16:creationId xmlns:a16="http://schemas.microsoft.com/office/drawing/2014/main" id="{0E062DFD-4C2F-544D-ACA7-E06B251C9678}"/>
                </a:ext>
              </a:extLst>
            </p:cNvPr>
            <p:cNvSpPr txBox="1">
              <a:spLocks noChangeArrowheads="1"/>
            </p:cNvSpPr>
            <p:nvPr>
              <p:custDataLst>
                <p:tags r:id="rId7"/>
              </p:custDataLst>
            </p:nvPr>
          </p:nvSpPr>
          <p:spPr bwMode="auto">
            <a:xfrm>
              <a:off x="2964" y="1828"/>
              <a:ext cx="2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1110</a:t>
              </a:r>
            </a:p>
          </p:txBody>
        </p:sp>
        <p:sp>
          <p:nvSpPr>
            <p:cNvPr id="45" name="Text Box 10">
              <a:extLst>
                <a:ext uri="{FF2B5EF4-FFF2-40B4-BE49-F238E27FC236}">
                  <a16:creationId xmlns:a16="http://schemas.microsoft.com/office/drawing/2014/main" id="{64EA367F-0210-2E46-986B-F0B63AF64E8F}"/>
                </a:ext>
              </a:extLst>
            </p:cNvPr>
            <p:cNvSpPr txBox="1">
              <a:spLocks noChangeArrowheads="1"/>
            </p:cNvSpPr>
            <p:nvPr>
              <p:custDataLst>
                <p:tags r:id="rId8"/>
              </p:custDataLst>
            </p:nvPr>
          </p:nvSpPr>
          <p:spPr bwMode="auto">
            <a:xfrm>
              <a:off x="2680" y="2242"/>
              <a:ext cx="2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 dirty="0">
                  <a:latin typeface="Tahoma" pitchFamily="34" charset="0"/>
                </a:rPr>
                <a:t>1100</a:t>
              </a:r>
            </a:p>
          </p:txBody>
        </p:sp>
        <p:sp>
          <p:nvSpPr>
            <p:cNvPr id="46" name="Text Box 11">
              <a:extLst>
                <a:ext uri="{FF2B5EF4-FFF2-40B4-BE49-F238E27FC236}">
                  <a16:creationId xmlns:a16="http://schemas.microsoft.com/office/drawing/2014/main" id="{A3A6822A-38E9-BC41-8D8F-E3F4F620B078}"/>
                </a:ext>
              </a:extLst>
            </p:cNvPr>
            <p:cNvSpPr txBox="1">
              <a:spLocks noChangeArrowheads="1"/>
            </p:cNvSpPr>
            <p:nvPr>
              <p:custDataLst>
                <p:tags r:id="rId9"/>
              </p:custDataLst>
            </p:nvPr>
          </p:nvSpPr>
          <p:spPr bwMode="auto">
            <a:xfrm>
              <a:off x="2680" y="2521"/>
              <a:ext cx="2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1011</a:t>
              </a:r>
            </a:p>
          </p:txBody>
        </p:sp>
        <p:sp>
          <p:nvSpPr>
            <p:cNvPr id="47" name="Text Box 12">
              <a:extLst>
                <a:ext uri="{FF2B5EF4-FFF2-40B4-BE49-F238E27FC236}">
                  <a16:creationId xmlns:a16="http://schemas.microsoft.com/office/drawing/2014/main" id="{76CC09F5-156B-424E-9933-752193C7DF00}"/>
                </a:ext>
              </a:extLst>
            </p:cNvPr>
            <p:cNvSpPr txBox="1">
              <a:spLocks noChangeArrowheads="1"/>
            </p:cNvSpPr>
            <p:nvPr>
              <p:custDataLst>
                <p:tags r:id="rId10"/>
              </p:custDataLst>
            </p:nvPr>
          </p:nvSpPr>
          <p:spPr bwMode="auto">
            <a:xfrm>
              <a:off x="2803" y="2739"/>
              <a:ext cx="2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1010</a:t>
              </a:r>
            </a:p>
          </p:txBody>
        </p:sp>
        <p:sp>
          <p:nvSpPr>
            <p:cNvPr id="48" name="Text Box 13">
              <a:extLst>
                <a:ext uri="{FF2B5EF4-FFF2-40B4-BE49-F238E27FC236}">
                  <a16:creationId xmlns:a16="http://schemas.microsoft.com/office/drawing/2014/main" id="{1BBECABF-1961-7E40-9511-0613FD2E7490}"/>
                </a:ext>
              </a:extLst>
            </p:cNvPr>
            <p:cNvSpPr txBox="1">
              <a:spLocks noChangeArrowheads="1"/>
            </p:cNvSpPr>
            <p:nvPr>
              <p:custDataLst>
                <p:tags r:id="rId11"/>
              </p:custDataLst>
            </p:nvPr>
          </p:nvSpPr>
          <p:spPr bwMode="auto">
            <a:xfrm>
              <a:off x="3199" y="3131"/>
              <a:ext cx="2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1000</a:t>
              </a:r>
            </a:p>
          </p:txBody>
        </p:sp>
        <p:sp>
          <p:nvSpPr>
            <p:cNvPr id="49" name="Text Box 14">
              <a:extLst>
                <a:ext uri="{FF2B5EF4-FFF2-40B4-BE49-F238E27FC236}">
                  <a16:creationId xmlns:a16="http://schemas.microsoft.com/office/drawing/2014/main" id="{BB0A4A78-FF59-8245-94A3-43D4FFB1CF0D}"/>
                </a:ext>
              </a:extLst>
            </p:cNvPr>
            <p:cNvSpPr txBox="1">
              <a:spLocks noChangeArrowheads="1"/>
            </p:cNvSpPr>
            <p:nvPr>
              <p:custDataLst>
                <p:tags r:id="rId12"/>
              </p:custDataLst>
            </p:nvPr>
          </p:nvSpPr>
          <p:spPr bwMode="auto">
            <a:xfrm>
              <a:off x="3659" y="3131"/>
              <a:ext cx="2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0111</a:t>
              </a:r>
            </a:p>
          </p:txBody>
        </p:sp>
        <p:sp>
          <p:nvSpPr>
            <p:cNvPr id="50" name="Text Box 15">
              <a:extLst>
                <a:ext uri="{FF2B5EF4-FFF2-40B4-BE49-F238E27FC236}">
                  <a16:creationId xmlns:a16="http://schemas.microsoft.com/office/drawing/2014/main" id="{23CB4B38-D9DE-8547-A4A3-D889AFCDC21C}"/>
                </a:ext>
              </a:extLst>
            </p:cNvPr>
            <p:cNvSpPr txBox="1">
              <a:spLocks noChangeArrowheads="1"/>
            </p:cNvSpPr>
            <p:nvPr>
              <p:custDataLst>
                <p:tags r:id="rId13"/>
              </p:custDataLst>
            </p:nvPr>
          </p:nvSpPr>
          <p:spPr bwMode="auto">
            <a:xfrm>
              <a:off x="3918" y="2935"/>
              <a:ext cx="2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0110</a:t>
              </a:r>
            </a:p>
          </p:txBody>
        </p:sp>
        <p:sp>
          <p:nvSpPr>
            <p:cNvPr id="51" name="Text Box 16">
              <a:extLst>
                <a:ext uri="{FF2B5EF4-FFF2-40B4-BE49-F238E27FC236}">
                  <a16:creationId xmlns:a16="http://schemas.microsoft.com/office/drawing/2014/main" id="{B35F28E7-501A-9749-9CAE-6316ADB67DCC}"/>
                </a:ext>
              </a:extLst>
            </p:cNvPr>
            <p:cNvSpPr txBox="1">
              <a:spLocks noChangeArrowheads="1"/>
            </p:cNvSpPr>
            <p:nvPr>
              <p:custDataLst>
                <p:tags r:id="rId14"/>
              </p:custDataLst>
            </p:nvPr>
          </p:nvSpPr>
          <p:spPr bwMode="auto">
            <a:xfrm>
              <a:off x="4183" y="2521"/>
              <a:ext cx="2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0100</a:t>
              </a:r>
            </a:p>
          </p:txBody>
        </p:sp>
        <p:sp>
          <p:nvSpPr>
            <p:cNvPr id="52" name="Text Box 17">
              <a:extLst>
                <a:ext uri="{FF2B5EF4-FFF2-40B4-BE49-F238E27FC236}">
                  <a16:creationId xmlns:a16="http://schemas.microsoft.com/office/drawing/2014/main" id="{513775AF-489B-634D-B9F4-C330AB5ACEAE}"/>
                </a:ext>
              </a:extLst>
            </p:cNvPr>
            <p:cNvSpPr txBox="1">
              <a:spLocks noChangeArrowheads="1"/>
            </p:cNvSpPr>
            <p:nvPr>
              <p:custDataLst>
                <p:tags r:id="rId15"/>
              </p:custDataLst>
            </p:nvPr>
          </p:nvSpPr>
          <p:spPr bwMode="auto">
            <a:xfrm>
              <a:off x="4071" y="2024"/>
              <a:ext cx="2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0010</a:t>
              </a:r>
            </a:p>
          </p:txBody>
        </p:sp>
        <p:sp>
          <p:nvSpPr>
            <p:cNvPr id="53" name="Text Box 18">
              <a:extLst>
                <a:ext uri="{FF2B5EF4-FFF2-40B4-BE49-F238E27FC236}">
                  <a16:creationId xmlns:a16="http://schemas.microsoft.com/office/drawing/2014/main" id="{6BE33198-AA79-7A4D-AFC7-181F1F65D445}"/>
                </a:ext>
              </a:extLst>
            </p:cNvPr>
            <p:cNvSpPr txBox="1">
              <a:spLocks noChangeArrowheads="1"/>
            </p:cNvSpPr>
            <p:nvPr>
              <p:custDataLst>
                <p:tags r:id="rId16"/>
              </p:custDataLst>
            </p:nvPr>
          </p:nvSpPr>
          <p:spPr bwMode="auto">
            <a:xfrm>
              <a:off x="4071" y="2739"/>
              <a:ext cx="2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0101</a:t>
              </a:r>
            </a:p>
          </p:txBody>
        </p:sp>
        <p:sp>
          <p:nvSpPr>
            <p:cNvPr id="54" name="Text Box 19">
              <a:extLst>
                <a:ext uri="{FF2B5EF4-FFF2-40B4-BE49-F238E27FC236}">
                  <a16:creationId xmlns:a16="http://schemas.microsoft.com/office/drawing/2014/main" id="{08A73523-3AA0-C343-8518-46618B88FCB6}"/>
                </a:ext>
              </a:extLst>
            </p:cNvPr>
            <p:cNvSpPr txBox="1">
              <a:spLocks noChangeArrowheads="1"/>
            </p:cNvSpPr>
            <p:nvPr>
              <p:custDataLst>
                <p:tags r:id="rId17"/>
              </p:custDataLst>
            </p:nvPr>
          </p:nvSpPr>
          <p:spPr bwMode="auto">
            <a:xfrm>
              <a:off x="2964" y="2935"/>
              <a:ext cx="2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1001</a:t>
              </a:r>
            </a:p>
          </p:txBody>
        </p:sp>
        <p:sp>
          <p:nvSpPr>
            <p:cNvPr id="55" name="Text Box 20">
              <a:extLst>
                <a:ext uri="{FF2B5EF4-FFF2-40B4-BE49-F238E27FC236}">
                  <a16:creationId xmlns:a16="http://schemas.microsoft.com/office/drawing/2014/main" id="{B5B03F96-F82D-D24D-AA9F-ADCA3EC8211A}"/>
                </a:ext>
              </a:extLst>
            </p:cNvPr>
            <p:cNvSpPr txBox="1">
              <a:spLocks noChangeArrowheads="1"/>
            </p:cNvSpPr>
            <p:nvPr>
              <p:custDataLst>
                <p:tags r:id="rId18"/>
              </p:custDataLst>
            </p:nvPr>
          </p:nvSpPr>
          <p:spPr bwMode="auto">
            <a:xfrm>
              <a:off x="2803" y="2024"/>
              <a:ext cx="2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1101</a:t>
              </a:r>
            </a:p>
          </p:txBody>
        </p:sp>
        <p:sp>
          <p:nvSpPr>
            <p:cNvPr id="56" name="Text Box 21">
              <a:extLst>
                <a:ext uri="{FF2B5EF4-FFF2-40B4-BE49-F238E27FC236}">
                  <a16:creationId xmlns:a16="http://schemas.microsoft.com/office/drawing/2014/main" id="{9B396A45-FA4C-7A48-9D92-57A2C4BD32FD}"/>
                </a:ext>
              </a:extLst>
            </p:cNvPr>
            <p:cNvSpPr txBox="1">
              <a:spLocks noChangeArrowheads="1"/>
            </p:cNvSpPr>
            <p:nvPr>
              <p:custDataLst>
                <p:tags r:id="rId19"/>
              </p:custDataLst>
            </p:nvPr>
          </p:nvSpPr>
          <p:spPr bwMode="auto">
            <a:xfrm>
              <a:off x="3950" y="1413"/>
              <a:ext cx="71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0</a:t>
              </a:r>
            </a:p>
          </p:txBody>
        </p:sp>
        <p:sp>
          <p:nvSpPr>
            <p:cNvPr id="57" name="Text Box 22">
              <a:extLst>
                <a:ext uri="{FF2B5EF4-FFF2-40B4-BE49-F238E27FC236}">
                  <a16:creationId xmlns:a16="http://schemas.microsoft.com/office/drawing/2014/main" id="{1AEBE073-5671-E343-8FC9-875304E3BD21}"/>
                </a:ext>
              </a:extLst>
            </p:cNvPr>
            <p:cNvSpPr txBox="1">
              <a:spLocks noChangeArrowheads="1"/>
            </p:cNvSpPr>
            <p:nvPr>
              <p:custDataLst>
                <p:tags r:id="rId20"/>
              </p:custDataLst>
            </p:nvPr>
          </p:nvSpPr>
          <p:spPr bwMode="auto">
            <a:xfrm>
              <a:off x="4249" y="1602"/>
              <a:ext cx="205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+ 1</a:t>
              </a:r>
            </a:p>
          </p:txBody>
        </p:sp>
        <p:sp>
          <p:nvSpPr>
            <p:cNvPr id="58" name="Text Box 23">
              <a:extLst>
                <a:ext uri="{FF2B5EF4-FFF2-40B4-BE49-F238E27FC236}">
                  <a16:creationId xmlns:a16="http://schemas.microsoft.com/office/drawing/2014/main" id="{003C94DF-D507-0A40-963D-D3DDCC42A591}"/>
                </a:ext>
              </a:extLst>
            </p:cNvPr>
            <p:cNvSpPr txBox="1">
              <a:spLocks noChangeArrowheads="1"/>
            </p:cNvSpPr>
            <p:nvPr>
              <p:custDataLst>
                <p:tags r:id="rId21"/>
              </p:custDataLst>
            </p:nvPr>
          </p:nvSpPr>
          <p:spPr bwMode="auto">
            <a:xfrm>
              <a:off x="4459" y="1858"/>
              <a:ext cx="205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+ 2</a:t>
              </a:r>
            </a:p>
          </p:txBody>
        </p:sp>
        <p:sp>
          <p:nvSpPr>
            <p:cNvPr id="59" name="Text Box 24">
              <a:extLst>
                <a:ext uri="{FF2B5EF4-FFF2-40B4-BE49-F238E27FC236}">
                  <a16:creationId xmlns:a16="http://schemas.microsoft.com/office/drawing/2014/main" id="{079116ED-6BEC-A94B-88B9-9F3C6B96419A}"/>
                </a:ext>
              </a:extLst>
            </p:cNvPr>
            <p:cNvSpPr txBox="1">
              <a:spLocks noChangeArrowheads="1"/>
            </p:cNvSpPr>
            <p:nvPr>
              <p:custDataLst>
                <p:tags r:id="rId22"/>
              </p:custDataLst>
            </p:nvPr>
          </p:nvSpPr>
          <p:spPr bwMode="auto">
            <a:xfrm>
              <a:off x="4549" y="2165"/>
              <a:ext cx="205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+ 3</a:t>
              </a:r>
            </a:p>
          </p:txBody>
        </p:sp>
        <p:sp>
          <p:nvSpPr>
            <p:cNvPr id="60" name="Text Box 25">
              <a:extLst>
                <a:ext uri="{FF2B5EF4-FFF2-40B4-BE49-F238E27FC236}">
                  <a16:creationId xmlns:a16="http://schemas.microsoft.com/office/drawing/2014/main" id="{D2379942-79F4-C244-9DF4-A0DE49D7DFBF}"/>
                </a:ext>
              </a:extLst>
            </p:cNvPr>
            <p:cNvSpPr txBox="1">
              <a:spLocks noChangeArrowheads="1"/>
            </p:cNvSpPr>
            <p:nvPr>
              <p:custDataLst>
                <p:tags r:id="rId23"/>
              </p:custDataLst>
            </p:nvPr>
          </p:nvSpPr>
          <p:spPr bwMode="auto">
            <a:xfrm>
              <a:off x="4547" y="2577"/>
              <a:ext cx="205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+ 4</a:t>
              </a:r>
            </a:p>
          </p:txBody>
        </p:sp>
        <p:sp>
          <p:nvSpPr>
            <p:cNvPr id="61" name="Text Box 26">
              <a:extLst>
                <a:ext uri="{FF2B5EF4-FFF2-40B4-BE49-F238E27FC236}">
                  <a16:creationId xmlns:a16="http://schemas.microsoft.com/office/drawing/2014/main" id="{A46FEE29-F366-074F-897E-CB8B1D9BB032}"/>
                </a:ext>
              </a:extLst>
            </p:cNvPr>
            <p:cNvSpPr txBox="1">
              <a:spLocks noChangeArrowheads="1"/>
            </p:cNvSpPr>
            <p:nvPr>
              <p:custDataLst>
                <p:tags r:id="rId24"/>
              </p:custDataLst>
            </p:nvPr>
          </p:nvSpPr>
          <p:spPr bwMode="auto">
            <a:xfrm>
              <a:off x="4444" y="2909"/>
              <a:ext cx="205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+ 5</a:t>
              </a:r>
            </a:p>
          </p:txBody>
        </p:sp>
        <p:sp>
          <p:nvSpPr>
            <p:cNvPr id="62" name="Text Box 27">
              <a:extLst>
                <a:ext uri="{FF2B5EF4-FFF2-40B4-BE49-F238E27FC236}">
                  <a16:creationId xmlns:a16="http://schemas.microsoft.com/office/drawing/2014/main" id="{871CB724-EAC0-0F48-AF8E-468661F1C16B}"/>
                </a:ext>
              </a:extLst>
            </p:cNvPr>
            <p:cNvSpPr txBox="1">
              <a:spLocks noChangeArrowheads="1"/>
            </p:cNvSpPr>
            <p:nvPr>
              <p:custDataLst>
                <p:tags r:id="rId25"/>
              </p:custDataLst>
            </p:nvPr>
          </p:nvSpPr>
          <p:spPr bwMode="auto">
            <a:xfrm>
              <a:off x="4227" y="3187"/>
              <a:ext cx="205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+ 6</a:t>
              </a:r>
            </a:p>
          </p:txBody>
        </p:sp>
        <p:sp>
          <p:nvSpPr>
            <p:cNvPr id="63" name="Text Box 28">
              <a:extLst>
                <a:ext uri="{FF2B5EF4-FFF2-40B4-BE49-F238E27FC236}">
                  <a16:creationId xmlns:a16="http://schemas.microsoft.com/office/drawing/2014/main" id="{71F2DE11-0E26-7E48-B4A3-81656F935E35}"/>
                </a:ext>
              </a:extLst>
            </p:cNvPr>
            <p:cNvSpPr txBox="1">
              <a:spLocks noChangeArrowheads="1"/>
            </p:cNvSpPr>
            <p:nvPr>
              <p:custDataLst>
                <p:tags r:id="rId26"/>
              </p:custDataLst>
            </p:nvPr>
          </p:nvSpPr>
          <p:spPr bwMode="auto">
            <a:xfrm>
              <a:off x="3874" y="3377"/>
              <a:ext cx="205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+ 7</a:t>
              </a:r>
            </a:p>
          </p:txBody>
        </p:sp>
        <p:sp>
          <p:nvSpPr>
            <p:cNvPr id="64" name="Text Box 29">
              <a:extLst>
                <a:ext uri="{FF2B5EF4-FFF2-40B4-BE49-F238E27FC236}">
                  <a16:creationId xmlns:a16="http://schemas.microsoft.com/office/drawing/2014/main" id="{7D67824E-730A-AA4F-BAD8-12378FA70937}"/>
                </a:ext>
              </a:extLst>
            </p:cNvPr>
            <p:cNvSpPr txBox="1">
              <a:spLocks noChangeArrowheads="1"/>
            </p:cNvSpPr>
            <p:nvPr>
              <p:custDataLst>
                <p:tags r:id="rId27"/>
              </p:custDataLst>
            </p:nvPr>
          </p:nvSpPr>
          <p:spPr bwMode="auto">
            <a:xfrm>
              <a:off x="3044" y="3377"/>
              <a:ext cx="1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– 8</a:t>
              </a:r>
            </a:p>
          </p:txBody>
        </p:sp>
        <p:sp>
          <p:nvSpPr>
            <p:cNvPr id="65" name="Text Box 30">
              <a:extLst>
                <a:ext uri="{FF2B5EF4-FFF2-40B4-BE49-F238E27FC236}">
                  <a16:creationId xmlns:a16="http://schemas.microsoft.com/office/drawing/2014/main" id="{1300FB94-77CB-1F49-9548-08ECA901A205}"/>
                </a:ext>
              </a:extLst>
            </p:cNvPr>
            <p:cNvSpPr txBox="1">
              <a:spLocks noChangeArrowheads="1"/>
            </p:cNvSpPr>
            <p:nvPr>
              <p:custDataLst>
                <p:tags r:id="rId28"/>
              </p:custDataLst>
            </p:nvPr>
          </p:nvSpPr>
          <p:spPr bwMode="auto">
            <a:xfrm>
              <a:off x="2708" y="3187"/>
              <a:ext cx="1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– 7</a:t>
              </a:r>
            </a:p>
          </p:txBody>
        </p:sp>
        <p:sp>
          <p:nvSpPr>
            <p:cNvPr id="66" name="Text Box 31">
              <a:extLst>
                <a:ext uri="{FF2B5EF4-FFF2-40B4-BE49-F238E27FC236}">
                  <a16:creationId xmlns:a16="http://schemas.microsoft.com/office/drawing/2014/main" id="{DC00478F-D010-0B42-AD41-70AD3DEF79B3}"/>
                </a:ext>
              </a:extLst>
            </p:cNvPr>
            <p:cNvSpPr txBox="1">
              <a:spLocks noChangeArrowheads="1"/>
            </p:cNvSpPr>
            <p:nvPr>
              <p:custDataLst>
                <p:tags r:id="rId29"/>
              </p:custDataLst>
            </p:nvPr>
          </p:nvSpPr>
          <p:spPr bwMode="auto">
            <a:xfrm>
              <a:off x="2500" y="2909"/>
              <a:ext cx="1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 dirty="0">
                  <a:latin typeface="Tahoma" pitchFamily="34" charset="0"/>
                </a:rPr>
                <a:t>– 6</a:t>
              </a:r>
            </a:p>
          </p:txBody>
        </p:sp>
        <p:sp>
          <p:nvSpPr>
            <p:cNvPr id="67" name="Text Box 32">
              <a:extLst>
                <a:ext uri="{FF2B5EF4-FFF2-40B4-BE49-F238E27FC236}">
                  <a16:creationId xmlns:a16="http://schemas.microsoft.com/office/drawing/2014/main" id="{CA509E57-9CB1-134E-A68F-B3A862A12F0D}"/>
                </a:ext>
              </a:extLst>
            </p:cNvPr>
            <p:cNvSpPr txBox="1">
              <a:spLocks noChangeArrowheads="1"/>
            </p:cNvSpPr>
            <p:nvPr>
              <p:custDataLst>
                <p:tags r:id="rId30"/>
              </p:custDataLst>
            </p:nvPr>
          </p:nvSpPr>
          <p:spPr bwMode="auto">
            <a:xfrm>
              <a:off x="2397" y="2577"/>
              <a:ext cx="1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– 5</a:t>
              </a:r>
            </a:p>
          </p:txBody>
        </p:sp>
        <p:sp>
          <p:nvSpPr>
            <p:cNvPr id="68" name="Text Box 33">
              <a:extLst>
                <a:ext uri="{FF2B5EF4-FFF2-40B4-BE49-F238E27FC236}">
                  <a16:creationId xmlns:a16="http://schemas.microsoft.com/office/drawing/2014/main" id="{30072F5C-EAF7-2946-9910-6E69D15BA5A7}"/>
                </a:ext>
              </a:extLst>
            </p:cNvPr>
            <p:cNvSpPr txBox="1">
              <a:spLocks noChangeArrowheads="1"/>
            </p:cNvSpPr>
            <p:nvPr>
              <p:custDataLst>
                <p:tags r:id="rId31"/>
              </p:custDataLst>
            </p:nvPr>
          </p:nvSpPr>
          <p:spPr bwMode="auto">
            <a:xfrm>
              <a:off x="2366" y="2165"/>
              <a:ext cx="1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– 4</a:t>
              </a:r>
            </a:p>
          </p:txBody>
        </p:sp>
        <p:sp>
          <p:nvSpPr>
            <p:cNvPr id="69" name="Text Box 34">
              <a:extLst>
                <a:ext uri="{FF2B5EF4-FFF2-40B4-BE49-F238E27FC236}">
                  <a16:creationId xmlns:a16="http://schemas.microsoft.com/office/drawing/2014/main" id="{3E088758-5EC2-AB4B-BD3A-93698ACB77C7}"/>
                </a:ext>
              </a:extLst>
            </p:cNvPr>
            <p:cNvSpPr txBox="1">
              <a:spLocks noChangeArrowheads="1"/>
            </p:cNvSpPr>
            <p:nvPr>
              <p:custDataLst>
                <p:tags r:id="rId32"/>
              </p:custDataLst>
            </p:nvPr>
          </p:nvSpPr>
          <p:spPr bwMode="auto">
            <a:xfrm>
              <a:off x="2480" y="1858"/>
              <a:ext cx="1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– 3</a:t>
              </a:r>
            </a:p>
          </p:txBody>
        </p:sp>
        <p:sp>
          <p:nvSpPr>
            <p:cNvPr id="70" name="Text Box 35">
              <a:extLst>
                <a:ext uri="{FF2B5EF4-FFF2-40B4-BE49-F238E27FC236}">
                  <a16:creationId xmlns:a16="http://schemas.microsoft.com/office/drawing/2014/main" id="{9112CB2C-1F9E-3149-B17A-44E2A32506FA}"/>
                </a:ext>
              </a:extLst>
            </p:cNvPr>
            <p:cNvSpPr txBox="1">
              <a:spLocks noChangeArrowheads="1"/>
            </p:cNvSpPr>
            <p:nvPr>
              <p:custDataLst>
                <p:tags r:id="rId33"/>
              </p:custDataLst>
            </p:nvPr>
          </p:nvSpPr>
          <p:spPr bwMode="auto">
            <a:xfrm>
              <a:off x="2687" y="1602"/>
              <a:ext cx="1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– 2</a:t>
              </a:r>
            </a:p>
          </p:txBody>
        </p:sp>
        <p:sp>
          <p:nvSpPr>
            <p:cNvPr id="71" name="Text Box 36">
              <a:extLst>
                <a:ext uri="{FF2B5EF4-FFF2-40B4-BE49-F238E27FC236}">
                  <a16:creationId xmlns:a16="http://schemas.microsoft.com/office/drawing/2014/main" id="{F4DA3E32-359B-C34D-ACB6-8EA8A21BD6A5}"/>
                </a:ext>
              </a:extLst>
            </p:cNvPr>
            <p:cNvSpPr txBox="1">
              <a:spLocks noChangeArrowheads="1"/>
            </p:cNvSpPr>
            <p:nvPr>
              <p:custDataLst>
                <p:tags r:id="rId34"/>
              </p:custDataLst>
            </p:nvPr>
          </p:nvSpPr>
          <p:spPr bwMode="auto">
            <a:xfrm>
              <a:off x="3019" y="1413"/>
              <a:ext cx="1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– 1</a:t>
              </a:r>
            </a:p>
          </p:txBody>
        </p:sp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id="{7AFCD2B7-E733-6645-8107-ECE7A3967067}"/>
              </a:ext>
            </a:extLst>
          </p:cNvPr>
          <p:cNvSpPr txBox="1"/>
          <p:nvPr/>
        </p:nvSpPr>
        <p:spPr>
          <a:xfrm>
            <a:off x="9070933" y="1980392"/>
            <a:ext cx="1463040" cy="713232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ctr"/>
            <a:r>
              <a:rPr lang="en-US" b="1" dirty="0">
                <a:latin typeface="Calibri" pitchFamily="34" charset="0"/>
              </a:rPr>
              <a:t>Two’s </a:t>
            </a:r>
            <a:br>
              <a:rPr lang="en-US" b="1" dirty="0">
                <a:latin typeface="Calibri" pitchFamily="34" charset="0"/>
              </a:rPr>
            </a:br>
            <a:r>
              <a:rPr lang="en-US" b="1" dirty="0">
                <a:latin typeface="Calibri" pitchFamily="34" charset="0"/>
              </a:rPr>
              <a:t>Complement</a:t>
            </a: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C48164D6-DB95-B646-A085-8B08E0CE9F7C}"/>
              </a:ext>
            </a:extLst>
          </p:cNvPr>
          <p:cNvGrpSpPr/>
          <p:nvPr/>
        </p:nvGrpSpPr>
        <p:grpSpPr>
          <a:xfrm>
            <a:off x="7773587" y="4616865"/>
            <a:ext cx="4100839" cy="1996048"/>
            <a:chOff x="6210250" y="837701"/>
            <a:chExt cx="4100839" cy="1847040"/>
          </a:xfrm>
        </p:grpSpPr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5C4590AA-4D4D-C54E-AC98-9E402E153964}"/>
                </a:ext>
              </a:extLst>
            </p:cNvPr>
            <p:cNvSpPr txBox="1"/>
            <p:nvPr/>
          </p:nvSpPr>
          <p:spPr>
            <a:xfrm>
              <a:off x="6210250" y="1484412"/>
              <a:ext cx="4100839" cy="1200329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FF0000"/>
                  </a:solidFill>
                </a:rPr>
                <a:t>Overflow: </a:t>
              </a:r>
              <a:r>
                <a:rPr lang="en-US" sz="2400" dirty="0"/>
                <a:t>Occurs when an arithmetic result is beyond the min or max limits</a:t>
              </a:r>
            </a:p>
          </p:txBody>
        </p: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EBF9D723-FFCC-564F-9DDE-757A4F5617F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113037" y="837701"/>
              <a:ext cx="1" cy="646711"/>
            </a:xfrm>
            <a:prstGeom prst="straightConnector1">
              <a:avLst/>
            </a:prstGeom>
            <a:ln w="317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7E6521A8-254C-4F46-B8D2-409B34899D45}"/>
              </a:ext>
            </a:extLst>
          </p:cNvPr>
          <p:cNvGrpSpPr/>
          <p:nvPr/>
        </p:nvGrpSpPr>
        <p:grpSpPr>
          <a:xfrm>
            <a:off x="493951" y="2551011"/>
            <a:ext cx="1736953" cy="1257619"/>
            <a:chOff x="711113" y="4121521"/>
            <a:chExt cx="1736953" cy="125761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DCE4046-ABB8-404A-8C8F-B28744FA848E}"/>
                </a:ext>
              </a:extLst>
            </p:cNvPr>
            <p:cNvSpPr txBox="1"/>
            <p:nvPr/>
          </p:nvSpPr>
          <p:spPr>
            <a:xfrm>
              <a:off x="711113" y="4148954"/>
              <a:ext cx="1341216" cy="92333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4925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carry bit is dropped from result</a:t>
              </a: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1C80B781-69CB-3C48-AC7F-CB6E7ACBA46A}"/>
                </a:ext>
              </a:extLst>
            </p:cNvPr>
            <p:cNvCxnSpPr/>
            <p:nvPr/>
          </p:nvCxnSpPr>
          <p:spPr>
            <a:xfrm flipV="1">
              <a:off x="2060357" y="4121521"/>
              <a:ext cx="251311" cy="54867"/>
            </a:xfrm>
            <a:prstGeom prst="straightConnector1">
              <a:avLst/>
            </a:prstGeom>
            <a:ln w="222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EB0CE02C-3A3E-194D-BC9D-6EC4FA5BECDD}"/>
                </a:ext>
              </a:extLst>
            </p:cNvPr>
            <p:cNvCxnSpPr>
              <a:cxnSpLocks/>
            </p:cNvCxnSpPr>
            <p:nvPr/>
          </p:nvCxnSpPr>
          <p:spPr>
            <a:xfrm>
              <a:off x="2060357" y="5099719"/>
              <a:ext cx="387709" cy="279421"/>
            </a:xfrm>
            <a:prstGeom prst="straightConnector1">
              <a:avLst/>
            </a:prstGeom>
            <a:ln w="222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5341BDD5-1EB0-6040-A83C-4EAADB44E538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13812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28" grpId="0" animBg="1"/>
      <p:bldP spid="7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37566F2-DCDD-794C-8CE6-FFC2EB035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Summary: When Does Overflow Occur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2D1AF64-44FE-474A-892F-7C13DDDA89D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088454" y="1339736"/>
            <a:ext cx="1949879" cy="1362996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dirty="0"/>
              <a:t>   Operand 1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u="sng" dirty="0"/>
              <a:t>+ Operand 2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dirty="0"/>
              <a:t>    Result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17BB09E3-4A5F-2B4A-801B-DE5084D4B1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1860903"/>
              </p:ext>
            </p:extLst>
          </p:nvPr>
        </p:nvGraphicFramePr>
        <p:xfrm>
          <a:off x="1717836" y="3024442"/>
          <a:ext cx="8073082" cy="214226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301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372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056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06069">
                <a:tc>
                  <a:txBody>
                    <a:bodyPr/>
                    <a:lstStyle/>
                    <a:p>
                      <a:pPr algn="ctr">
                        <a:lnSpc>
                          <a:spcPct val="60000"/>
                        </a:lnSpc>
                      </a:pPr>
                      <a:r>
                        <a:rPr lang="en-US" sz="2400" dirty="0">
                          <a:solidFill>
                            <a:schemeClr val="accent5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Operand 1 Sign</a:t>
                      </a:r>
                    </a:p>
                  </a:txBody>
                  <a:tcPr marL="0" marR="0" marT="91440" marB="36576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60000"/>
                        </a:lnSpc>
                      </a:pPr>
                      <a:r>
                        <a:rPr lang="en-US" sz="2400" dirty="0">
                          <a:solidFill>
                            <a:schemeClr val="accent5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Operand 2 Sign</a:t>
                      </a:r>
                    </a:p>
                  </a:txBody>
                  <a:tcPr marL="0" marR="0" marT="91440" marB="36576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60000"/>
                        </a:lnSpc>
                      </a:pPr>
                      <a:r>
                        <a:rPr lang="en-US" sz="2400" dirty="0">
                          <a:solidFill>
                            <a:schemeClr val="accent5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Is overflow Possible?</a:t>
                      </a:r>
                    </a:p>
                  </a:txBody>
                  <a:tcPr marL="0" marR="0" marT="91440" marB="36576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594">
                <a:tc>
                  <a:txBody>
                    <a:bodyPr/>
                    <a:lstStyle/>
                    <a:p>
                      <a:pPr algn="ctr">
                        <a:lnSpc>
                          <a:spcPct val="60000"/>
                        </a:lnSpc>
                      </a:pPr>
                      <a:r>
                        <a:rPr lang="en-US" sz="2400" b="1" i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+</a:t>
                      </a:r>
                    </a:p>
                  </a:txBody>
                  <a:tcPr marL="0" marR="0" marT="9144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60000"/>
                        </a:lnSpc>
                      </a:pPr>
                      <a:r>
                        <a:rPr lang="en-US" sz="2400" b="1" i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+</a:t>
                      </a:r>
                    </a:p>
                  </a:txBody>
                  <a:tcPr marL="0" marR="0" marT="91440" marB="36576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60000"/>
                        </a:lnSpc>
                      </a:pPr>
                      <a:r>
                        <a:rPr lang="en-US" sz="24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YES</a:t>
                      </a:r>
                    </a:p>
                  </a:txBody>
                  <a:tcPr marL="0" marR="0" marT="91440" marB="36576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594">
                <a:tc>
                  <a:txBody>
                    <a:bodyPr/>
                    <a:lstStyle/>
                    <a:p>
                      <a:pPr algn="ctr">
                        <a:lnSpc>
                          <a:spcPct val="60000"/>
                        </a:lnSpc>
                      </a:pPr>
                      <a:r>
                        <a:rPr lang="en-US" sz="2400" b="1" i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</a:t>
                      </a:r>
                    </a:p>
                  </a:txBody>
                  <a:tcPr marL="0" marR="0" marT="9144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60000"/>
                        </a:lnSpc>
                      </a:pPr>
                      <a:r>
                        <a:rPr lang="en-US" sz="2400" b="1" i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</a:t>
                      </a:r>
                    </a:p>
                  </a:txBody>
                  <a:tcPr marL="0" marR="0" marT="91440" marB="36576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60000"/>
                        </a:lnSpc>
                      </a:pPr>
                      <a:r>
                        <a:rPr lang="en-US" sz="24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YES</a:t>
                      </a:r>
                    </a:p>
                  </a:txBody>
                  <a:tcPr marL="0" marR="0" marT="91440" marB="36576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594">
                <a:tc>
                  <a:txBody>
                    <a:bodyPr/>
                    <a:lstStyle/>
                    <a:p>
                      <a:pPr algn="ctr">
                        <a:lnSpc>
                          <a:spcPct val="60000"/>
                        </a:lnSpc>
                      </a:pPr>
                      <a:r>
                        <a:rPr lang="en-US" sz="2400" b="1" i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+</a:t>
                      </a:r>
                    </a:p>
                  </a:txBody>
                  <a:tcPr marL="0" marR="0" marT="9144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60000"/>
                        </a:lnSpc>
                      </a:pPr>
                      <a:r>
                        <a:rPr lang="en-US" sz="2400" b="1" i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</a:t>
                      </a:r>
                    </a:p>
                  </a:txBody>
                  <a:tcPr marL="0" marR="0" marT="91440" marB="36576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60000"/>
                        </a:lnSpc>
                      </a:pPr>
                      <a:r>
                        <a:rPr lang="en-US" sz="24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NO</a:t>
                      </a:r>
                    </a:p>
                  </a:txBody>
                  <a:tcPr marL="0" marR="0" marT="91440" marB="36576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594">
                <a:tc>
                  <a:txBody>
                    <a:bodyPr/>
                    <a:lstStyle/>
                    <a:p>
                      <a:pPr algn="ctr">
                        <a:lnSpc>
                          <a:spcPct val="60000"/>
                        </a:lnSpc>
                      </a:pPr>
                      <a:r>
                        <a:rPr lang="en-US" sz="2400" b="1" i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</a:t>
                      </a:r>
                    </a:p>
                  </a:txBody>
                  <a:tcPr marL="0" marR="0" marT="9144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60000"/>
                        </a:lnSpc>
                      </a:pPr>
                      <a:r>
                        <a:rPr lang="en-US" sz="2400" b="1" i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+</a:t>
                      </a:r>
                    </a:p>
                  </a:txBody>
                  <a:tcPr marL="0" marR="0" marT="91440" marB="36576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60000"/>
                        </a:lnSpc>
                      </a:pPr>
                      <a:r>
                        <a:rPr lang="en-US" sz="24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NO</a:t>
                      </a:r>
                    </a:p>
                  </a:txBody>
                  <a:tcPr marL="0" marR="0" marT="91440" marB="36576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EED67786-7DC3-F542-A52D-B075B3904181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799261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FFAFE97-4A90-1A48-AC61-60A95CC333C9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2346582" y="585551"/>
            <a:ext cx="6815590" cy="1569903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>
                <a:ea typeface="ＭＳ Ｐゴシック" pitchFamily="34" charset="-128"/>
                <a:cs typeface="ＭＳ Ｐゴシック" pitchFamily="34" charset="-128"/>
              </a:rPr>
              <a:t>Convert from smaller to larger integral data types</a:t>
            </a:r>
          </a:p>
          <a:p>
            <a:r>
              <a:rPr lang="en-US" dirty="0">
                <a:ea typeface="ＭＳ Ｐゴシック" pitchFamily="34" charset="-128"/>
                <a:cs typeface="ＭＳ Ｐゴシック" pitchFamily="34" charset="-128"/>
              </a:rPr>
              <a:t>C and Java automatically performs sign extension </a:t>
            </a:r>
          </a:p>
          <a:p>
            <a:r>
              <a:rPr lang="en-US" dirty="0">
                <a:ea typeface="ＭＳ Ｐゴシック" pitchFamily="34" charset="-128"/>
                <a:cs typeface="ＭＳ Ｐゴシック" pitchFamily="34" charset="-128"/>
              </a:rPr>
              <a:t>Example (on pi-cluster with 32-bit int and 16-bit short)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FDFB9CE-2B75-0743-869D-FBF965910B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7" y="79997"/>
            <a:ext cx="10515600" cy="484675"/>
          </a:xfrm>
        </p:spPr>
        <p:txBody>
          <a:bodyPr/>
          <a:lstStyle/>
          <a:p>
            <a:r>
              <a:rPr lang="en-US" dirty="0"/>
              <a:t>Sign Extension in C: Type casts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03A34CE-6C45-1F48-ADAE-77C6C873FD02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36F22B-8714-5255-D9AA-4B91FAC2427A}"/>
              </a:ext>
            </a:extLst>
          </p:cNvPr>
          <p:cNvSpPr txBox="1"/>
          <p:nvPr/>
        </p:nvSpPr>
        <p:spPr>
          <a:xfrm>
            <a:off x="1743654" y="2222516"/>
            <a:ext cx="4336444" cy="452431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stdlib.h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stdio.h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 main(void)</a:t>
            </a:r>
          </a:p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signed char c = -1;</a:t>
            </a:r>
          </a:p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signed int 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c;</a:t>
            </a:r>
          </a:p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unsigned char d = 1;</a:t>
            </a:r>
          </a:p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unsigned int j = d;</a:t>
            </a:r>
          </a:p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("c decimal = %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hd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\n", c);</a:t>
            </a:r>
          </a:p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("c = 0x%hhx\n", c);</a:t>
            </a:r>
          </a:p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("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decimal = %d\n", 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("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0x%x\n", 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("\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nd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decimal = %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hd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\n", d);</a:t>
            </a:r>
          </a:p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("d = 0x%hhx\n", d);</a:t>
            </a:r>
          </a:p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("j decimal = %d\n", j);</a:t>
            </a:r>
          </a:p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("j = 0x%x\n", j);</a:t>
            </a:r>
          </a:p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return EXIT_SUCCESS;</a:t>
            </a:r>
          </a:p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9FEC53A-9565-16F2-06E3-415ED884DE73}"/>
              </a:ext>
            </a:extLst>
          </p:cNvPr>
          <p:cNvSpPr txBox="1"/>
          <p:nvPr/>
        </p:nvSpPr>
        <p:spPr>
          <a:xfrm>
            <a:off x="7510338" y="2899623"/>
            <a:ext cx="2159566" cy="31700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</a:t>
            </a:r>
            <a: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./</a:t>
            </a:r>
            <a:r>
              <a:rPr lang="en-US" sz="20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a.out</a:t>
            </a:r>
            <a:endParaRPr lang="en-US" sz="2000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 decimal = -1</a:t>
            </a:r>
          </a:p>
          <a:p>
            <a: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 = 0xff</a:t>
            </a:r>
          </a:p>
          <a:p>
            <a:r>
              <a:rPr lang="en-US" sz="20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decimal = -1</a:t>
            </a:r>
          </a:p>
          <a:p>
            <a:r>
              <a:rPr lang="en-US" sz="20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0xffffffff</a:t>
            </a:r>
          </a:p>
          <a:p>
            <a:endParaRPr lang="en-US" sz="2000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 decimal = 1</a:t>
            </a:r>
          </a:p>
          <a:p>
            <a: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 = 0x1</a:t>
            </a:r>
          </a:p>
          <a:p>
            <a: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 decimal = 1</a:t>
            </a:r>
          </a:p>
          <a:p>
            <a: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 = 0x1</a:t>
            </a:r>
          </a:p>
        </p:txBody>
      </p:sp>
    </p:spTree>
    <p:extLst>
      <p:ext uri="{BB962C8B-B14F-4D97-AF65-F5344CB8AC3E}">
        <p14:creationId xmlns:p14="http://schemas.microsoft.com/office/powerpoint/2010/main" val="275202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1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528B8720-C364-2E4B-87F6-12979326915F}"/>
                  </a:ext>
                </a:extLst>
              </p:cNvPr>
              <p:cNvSpPr>
                <a:spLocks noGrp="1"/>
              </p:cNvSpPr>
              <p:nvPr>
                <p:ph sz="quarter" idx="15"/>
              </p:nvPr>
            </p:nvSpPr>
            <p:spPr>
              <a:xfrm>
                <a:off x="136240" y="1003963"/>
                <a:ext cx="11886404" cy="5126016"/>
              </a:xfr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 sz="2000" dirty="0"/>
                  <a:t>Sometimes you need to work with integers encoded with different number of bits</a:t>
                </a:r>
              </a:p>
              <a:p>
                <a:pPr marL="0" indent="0">
                  <a:buNone/>
                </a:pPr>
                <a:r>
                  <a:rPr lang="en-US" sz="2000" dirty="0"/>
                  <a:t>	</a:t>
                </a:r>
                <a:r>
                  <a:rPr lang="en-US" sz="2000" b="1" dirty="0"/>
                  <a:t> 8 bits (char)  </a:t>
                </a:r>
                <a:r>
                  <a:rPr lang="en-US" sz="2000" dirty="0"/>
                  <a:t>-&gt; (16 bits) </a:t>
                </a:r>
                <a:r>
                  <a:rPr lang="en-US" sz="2000" b="1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short</a:t>
                </a:r>
                <a:r>
                  <a:rPr lang="en-US" sz="2000" dirty="0"/>
                  <a:t> -&gt; (32 bits) </a:t>
                </a:r>
                <a:r>
                  <a:rPr lang="en-US" sz="2000" b="1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int</a:t>
                </a:r>
                <a:endParaRPr lang="en-US" sz="2000" dirty="0"/>
              </a:p>
              <a:p>
                <a:r>
                  <a:rPr lang="en-US" sz="2000" b="1" dirty="0"/>
                  <a:t>Sign extension increases the number of bits: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sz="2000" b="1" dirty="0"/>
                  <a:t>-bit </a:t>
                </a:r>
                <a:r>
                  <a:rPr lang="en-US" sz="2000" dirty="0"/>
                  <a:t>wide signed integer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dirty="0"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r>
                  <a:rPr lang="en-US" sz="2000" dirty="0"/>
                  <a:t>, </a:t>
                </a:r>
                <a:r>
                  <a:rPr lang="en-US" sz="2000" b="1" i="1" dirty="0">
                    <a:solidFill>
                      <a:srgbClr val="FF0000"/>
                    </a:solidFill>
                  </a:rPr>
                  <a:t>EXPANDS</a:t>
                </a:r>
                <a:r>
                  <a:rPr lang="en-US" sz="2000" dirty="0"/>
                  <a:t> to a </a:t>
                </a:r>
                <a:r>
                  <a:rPr lang="en-US" sz="2000" b="1" i="1" dirty="0">
                    <a:solidFill>
                      <a:srgbClr val="FF0000"/>
                    </a:solidFill>
                  </a:rPr>
                  <a:t>wider</a:t>
                </a:r>
                <a:r>
                  <a:rPr lang="en-US" sz="2000" dirty="0"/>
                  <a:t> n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 dirty="0">
                        <a:solidFill>
                          <a:srgbClr val="0070C0"/>
                        </a:solidFill>
                      </a:rPr>
                      <m:t>−</m:t>
                    </m:r>
                    <m:r>
                      <m:rPr>
                        <m:nor/>
                      </m:rPr>
                      <a:rPr lang="en-US" sz="2000" dirty="0">
                        <a:solidFill>
                          <a:srgbClr val="0070C0"/>
                        </a:solidFill>
                      </a:rPr>
                      <m:t>bit</m:t>
                    </m:r>
                  </m:oMath>
                </a14:m>
                <a:r>
                  <a:rPr lang="en-US" sz="2000" dirty="0">
                    <a:solidFill>
                      <a:srgbClr val="0070C0"/>
                    </a:solidFill>
                  </a:rPr>
                  <a:t> </a:t>
                </a:r>
                <a:r>
                  <a:rPr lang="en-US" sz="2000" dirty="0"/>
                  <a:t>+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000" dirty="0"/>
                  <a:t>-bit signed integer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2000" dirty="0"/>
                  <a:t> where </a:t>
                </a:r>
                <a:r>
                  <a:rPr lang="en-US" sz="2000" i="1" dirty="0">
                    <a:solidFill>
                      <a:srgbClr val="FF0000"/>
                    </a:solidFill>
                  </a:rPr>
                  <a:t>both have the same value</a:t>
                </a:r>
                <a:endParaRPr lang="en-US" sz="2000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r>
                  <a:rPr lang="en-US" sz="2000" b="1" dirty="0">
                    <a:solidFill>
                      <a:srgbClr val="0070C0"/>
                    </a:solidFill>
                  </a:rPr>
                  <a:t>Unsigned</a:t>
                </a:r>
                <a:r>
                  <a:rPr lang="en-US" sz="2000" dirty="0"/>
                  <a:t> </a:t>
                </a:r>
              </a:p>
              <a:p>
                <a:r>
                  <a:rPr lang="en-US" sz="2000" dirty="0"/>
                  <a:t>Just add leading zeroes to the left side</a:t>
                </a:r>
              </a:p>
              <a:p>
                <a:pPr marL="0" indent="0">
                  <a:buNone/>
                </a:pPr>
                <a:r>
                  <a:rPr lang="en-US" sz="2000" b="1" dirty="0">
                    <a:solidFill>
                      <a:srgbClr val="0070C0"/>
                    </a:solidFill>
                  </a:rPr>
                  <a:t>Two’s Complement Signed:</a:t>
                </a:r>
              </a:p>
              <a:p>
                <a:r>
                  <a:rPr lang="en-US" sz="2000" dirty="0">
                    <a:solidFill>
                      <a:schemeClr val="accent1"/>
                    </a:solidFill>
                  </a:rPr>
                  <a:t>If positive</a:t>
                </a:r>
                <a:r>
                  <a:rPr lang="en-US" sz="2000" dirty="0"/>
                  <a:t>, add leading </a:t>
                </a:r>
                <a:r>
                  <a:rPr lang="en-US" sz="2000" dirty="0">
                    <a:solidFill>
                      <a:schemeClr val="accent1"/>
                    </a:solidFill>
                  </a:rPr>
                  <a:t>zeroes on the left</a:t>
                </a:r>
              </a:p>
              <a:p>
                <a:pPr lvl="1"/>
                <a:r>
                  <a:rPr lang="en-US" sz="2000" dirty="0"/>
                  <a:t>Observe: Positive stay positive</a:t>
                </a:r>
              </a:p>
              <a:p>
                <a:r>
                  <a:rPr lang="en-US" sz="2000" dirty="0">
                    <a:solidFill>
                      <a:schemeClr val="accent1"/>
                    </a:solidFill>
                  </a:rPr>
                  <a:t>If negative</a:t>
                </a:r>
                <a:r>
                  <a:rPr lang="en-US" sz="2000" dirty="0"/>
                  <a:t>, add </a:t>
                </a:r>
                <a:r>
                  <a:rPr lang="en-US" sz="2000" dirty="0">
                    <a:solidFill>
                      <a:schemeClr val="accent1"/>
                    </a:solidFill>
                  </a:rPr>
                  <a:t>leading ones on the left</a:t>
                </a:r>
              </a:p>
              <a:p>
                <a:pPr lvl="1"/>
                <a:r>
                  <a:rPr lang="en-US" sz="2000" dirty="0"/>
                  <a:t>Observe: Negative stays negative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528B8720-C364-2E4B-87F6-12979326915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5"/>
              </p:nvPr>
            </p:nvSpPr>
            <p:spPr>
              <a:xfrm>
                <a:off x="136240" y="1003963"/>
                <a:ext cx="11886404" cy="5126016"/>
              </a:xfrm>
              <a:blipFill>
                <a:blip r:embed="rId40"/>
                <a:stretch>
                  <a:fillRect l="-533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48825C65-CB2E-B448-965C-57A3E269D8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538" y="290782"/>
            <a:ext cx="11532240" cy="533017"/>
          </a:xfrm>
        </p:spPr>
        <p:txBody>
          <a:bodyPr/>
          <a:lstStyle/>
          <a:p>
            <a:r>
              <a:rPr lang="en-US" dirty="0"/>
              <a:t>Sign Extension (how type promotion works)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CD9FFE3-5767-6A42-91A9-917451A41F98}"/>
              </a:ext>
            </a:extLst>
          </p:cNvPr>
          <p:cNvGrpSpPr/>
          <p:nvPr/>
        </p:nvGrpSpPr>
        <p:grpSpPr>
          <a:xfrm>
            <a:off x="4892581" y="2463135"/>
            <a:ext cx="7158156" cy="3562522"/>
            <a:chOff x="4728248" y="2986519"/>
            <a:chExt cx="7158156" cy="3562522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327D3C2E-7546-F746-93BE-49FDA3C42D52}"/>
                </a:ext>
              </a:extLst>
            </p:cNvPr>
            <p:cNvGrpSpPr/>
            <p:nvPr/>
          </p:nvGrpSpPr>
          <p:grpSpPr>
            <a:xfrm>
              <a:off x="4728248" y="2986519"/>
              <a:ext cx="7158156" cy="3360378"/>
              <a:chOff x="2578100" y="4450588"/>
              <a:chExt cx="4516438" cy="2012121"/>
            </a:xfrm>
          </p:grpSpPr>
          <p:grpSp>
            <p:nvGrpSpPr>
              <p:cNvPr id="9" name="Group 7">
                <a:extLst>
                  <a:ext uri="{FF2B5EF4-FFF2-40B4-BE49-F238E27FC236}">
                    <a16:creationId xmlns:a16="http://schemas.microsoft.com/office/drawing/2014/main" id="{F1227EB4-36EA-1E47-A4D0-C6147296C26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578100" y="4616449"/>
                <a:ext cx="4508500" cy="1841499"/>
                <a:chOff x="1816" y="2563"/>
                <a:chExt cx="2840" cy="1160"/>
              </a:xfrm>
            </p:grpSpPr>
            <p:grpSp>
              <p:nvGrpSpPr>
                <p:cNvPr id="19" name="Group 8">
                  <a:extLst>
                    <a:ext uri="{FF2B5EF4-FFF2-40B4-BE49-F238E27FC236}">
                      <a16:creationId xmlns:a16="http://schemas.microsoft.com/office/drawing/2014/main" id="{C6E0CC9A-FC77-324F-9EE0-82584F6033C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928" y="2633"/>
                  <a:ext cx="1728" cy="144"/>
                  <a:chOff x="2928" y="2633"/>
                  <a:chExt cx="1728" cy="144"/>
                </a:xfrm>
              </p:grpSpPr>
              <p:sp>
                <p:nvSpPr>
                  <p:cNvPr id="47" name="Rectangle 9">
                    <a:extLst>
                      <a:ext uri="{FF2B5EF4-FFF2-40B4-BE49-F238E27FC236}">
                        <a16:creationId xmlns:a16="http://schemas.microsoft.com/office/drawing/2014/main" id="{18A94C9C-835D-B347-9DB9-6087BE90D6AB}"/>
                      </a:ext>
                    </a:extLst>
                  </p:cNvPr>
                  <p:cNvSpPr>
                    <a:spLocks noChangeArrowheads="1"/>
                  </p:cNvSpPr>
                  <p:nvPr>
                    <p:custDataLst>
                      <p:tags r:id="rId32"/>
                    </p:custDataLst>
                  </p:nvPr>
                </p:nvSpPr>
                <p:spPr bwMode="auto">
                  <a:xfrm>
                    <a:off x="2928" y="2633"/>
                    <a:ext cx="144" cy="144"/>
                  </a:xfrm>
                  <a:prstGeom prst="rect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>
                      <a:lnSpc>
                        <a:spcPct val="100000"/>
                      </a:lnSpc>
                      <a:buFont typeface="Times New Roman" charset="0"/>
                      <a:buNone/>
                      <a:defRPr/>
                    </a:pPr>
                    <a:endParaRPr lang="en-US" dirty="0">
                      <a:latin typeface="Calibri" panose="020F0502020204030204" pitchFamily="34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8" name="Rectangle 10">
                    <a:extLst>
                      <a:ext uri="{FF2B5EF4-FFF2-40B4-BE49-F238E27FC236}">
                        <a16:creationId xmlns:a16="http://schemas.microsoft.com/office/drawing/2014/main" id="{90782C22-A832-4047-AF4C-B20D09A48B6B}"/>
                      </a:ext>
                    </a:extLst>
                  </p:cNvPr>
                  <p:cNvSpPr>
                    <a:spLocks noChangeArrowheads="1"/>
                  </p:cNvSpPr>
                  <p:nvPr>
                    <p:custDataLst>
                      <p:tags r:id="rId33"/>
                    </p:custDataLst>
                  </p:nvPr>
                </p:nvSpPr>
                <p:spPr bwMode="auto">
                  <a:xfrm>
                    <a:off x="3072" y="2633"/>
                    <a:ext cx="144" cy="144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pPr algn="ctr">
                      <a:lnSpc>
                        <a:spcPct val="100000"/>
                      </a:lnSpc>
                    </a:pPr>
                    <a:endParaRPr lang="en-US" dirty="0">
                      <a:latin typeface="Calibri" panose="020F0502020204030204" pitchFamily="34" charset="0"/>
                    </a:endParaRPr>
                  </a:p>
                </p:txBody>
              </p:sp>
              <p:sp>
                <p:nvSpPr>
                  <p:cNvPr id="49" name="Rectangle 11">
                    <a:extLst>
                      <a:ext uri="{FF2B5EF4-FFF2-40B4-BE49-F238E27FC236}">
                        <a16:creationId xmlns:a16="http://schemas.microsoft.com/office/drawing/2014/main" id="{51843E96-AE90-264C-9961-1CD5439B6F0E}"/>
                      </a:ext>
                    </a:extLst>
                  </p:cNvPr>
                  <p:cNvSpPr>
                    <a:spLocks noChangeArrowheads="1"/>
                  </p:cNvSpPr>
                  <p:nvPr>
                    <p:custDataLst>
                      <p:tags r:id="rId34"/>
                    </p:custDataLst>
                  </p:nvPr>
                </p:nvSpPr>
                <p:spPr bwMode="auto">
                  <a:xfrm>
                    <a:off x="3216" y="2633"/>
                    <a:ext cx="144" cy="144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pPr algn="ctr">
                      <a:lnSpc>
                        <a:spcPct val="100000"/>
                      </a:lnSpc>
                    </a:pPr>
                    <a:endParaRPr lang="en-US" dirty="0">
                      <a:latin typeface="Calibri" panose="020F0502020204030204" pitchFamily="34" charset="0"/>
                    </a:endParaRPr>
                  </a:p>
                </p:txBody>
              </p:sp>
              <p:sp>
                <p:nvSpPr>
                  <p:cNvPr id="50" name="Rectangle 12">
                    <a:extLst>
                      <a:ext uri="{FF2B5EF4-FFF2-40B4-BE49-F238E27FC236}">
                        <a16:creationId xmlns:a16="http://schemas.microsoft.com/office/drawing/2014/main" id="{2669631A-BF90-0041-9A89-7541A21D037F}"/>
                      </a:ext>
                    </a:extLst>
                  </p:cNvPr>
                  <p:cNvSpPr>
                    <a:spLocks noChangeArrowheads="1"/>
                  </p:cNvSpPr>
                  <p:nvPr>
                    <p:custDataLst>
                      <p:tags r:id="rId35"/>
                    </p:custDataLst>
                  </p:nvPr>
                </p:nvSpPr>
                <p:spPr bwMode="auto">
                  <a:xfrm>
                    <a:off x="4224" y="2633"/>
                    <a:ext cx="144" cy="144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pPr algn="ctr">
                      <a:lnSpc>
                        <a:spcPct val="100000"/>
                      </a:lnSpc>
                    </a:pPr>
                    <a:endParaRPr lang="en-US" dirty="0">
                      <a:latin typeface="Calibri" panose="020F0502020204030204" pitchFamily="34" charset="0"/>
                    </a:endParaRPr>
                  </a:p>
                </p:txBody>
              </p:sp>
              <p:sp>
                <p:nvSpPr>
                  <p:cNvPr id="51" name="Rectangle 13">
                    <a:extLst>
                      <a:ext uri="{FF2B5EF4-FFF2-40B4-BE49-F238E27FC236}">
                        <a16:creationId xmlns:a16="http://schemas.microsoft.com/office/drawing/2014/main" id="{D5550C62-B664-0046-9087-A0898AD6377F}"/>
                      </a:ext>
                    </a:extLst>
                  </p:cNvPr>
                  <p:cNvSpPr>
                    <a:spLocks noChangeArrowheads="1"/>
                  </p:cNvSpPr>
                  <p:nvPr>
                    <p:custDataLst>
                      <p:tags r:id="rId36"/>
                    </p:custDataLst>
                  </p:nvPr>
                </p:nvSpPr>
                <p:spPr bwMode="auto">
                  <a:xfrm>
                    <a:off x="4368" y="2633"/>
                    <a:ext cx="144" cy="144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pPr algn="ctr">
                      <a:lnSpc>
                        <a:spcPct val="100000"/>
                      </a:lnSpc>
                    </a:pPr>
                    <a:endParaRPr lang="en-US" dirty="0">
                      <a:latin typeface="Calibri" panose="020F0502020204030204" pitchFamily="34" charset="0"/>
                    </a:endParaRPr>
                  </a:p>
                </p:txBody>
              </p:sp>
              <p:sp>
                <p:nvSpPr>
                  <p:cNvPr id="52" name="Rectangle 14">
                    <a:extLst>
                      <a:ext uri="{FF2B5EF4-FFF2-40B4-BE49-F238E27FC236}">
                        <a16:creationId xmlns:a16="http://schemas.microsoft.com/office/drawing/2014/main" id="{B539ABEB-8E28-9347-8B55-ED9C084DC052}"/>
                      </a:ext>
                    </a:extLst>
                  </p:cNvPr>
                  <p:cNvSpPr>
                    <a:spLocks noChangeArrowheads="1"/>
                  </p:cNvSpPr>
                  <p:nvPr>
                    <p:custDataLst>
                      <p:tags r:id="rId37"/>
                    </p:custDataLst>
                  </p:nvPr>
                </p:nvSpPr>
                <p:spPr bwMode="auto">
                  <a:xfrm>
                    <a:off x="4512" y="2633"/>
                    <a:ext cx="144" cy="144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pPr algn="ctr">
                      <a:lnSpc>
                        <a:spcPct val="100000"/>
                      </a:lnSpc>
                    </a:pPr>
                    <a:endParaRPr lang="en-US" dirty="0">
                      <a:latin typeface="Calibri" panose="020F0502020204030204" pitchFamily="34" charset="0"/>
                    </a:endParaRPr>
                  </a:p>
                </p:txBody>
              </p:sp>
              <p:sp>
                <p:nvSpPr>
                  <p:cNvPr id="53" name="Rectangle 15">
                    <a:extLst>
                      <a:ext uri="{FF2B5EF4-FFF2-40B4-BE49-F238E27FC236}">
                        <a16:creationId xmlns:a16="http://schemas.microsoft.com/office/drawing/2014/main" id="{1F14B6E6-9E95-3D43-A5B0-1DB1070FFE53}"/>
                      </a:ext>
                    </a:extLst>
                  </p:cNvPr>
                  <p:cNvSpPr>
                    <a:spLocks noChangeArrowheads="1"/>
                  </p:cNvSpPr>
                  <p:nvPr>
                    <p:custDataLst>
                      <p:tags r:id="rId38"/>
                    </p:custDataLst>
                  </p:nvPr>
                </p:nvSpPr>
                <p:spPr bwMode="auto">
                  <a:xfrm>
                    <a:off x="3360" y="2633"/>
                    <a:ext cx="864" cy="144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pPr algn="ctr">
                      <a:lnSpc>
                        <a:spcPct val="100000"/>
                      </a:lnSpc>
                    </a:pPr>
                    <a:r>
                      <a:rPr lang="en-US" dirty="0">
                        <a:latin typeface="Calibri" panose="020F0502020204030204" pitchFamily="34" charset="0"/>
                      </a:rPr>
                      <a:t>• • •</a:t>
                    </a:r>
                  </a:p>
                </p:txBody>
              </p: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0" name="Rectangle 16">
                      <a:extLst>
                        <a:ext uri="{FF2B5EF4-FFF2-40B4-BE49-F238E27FC236}">
                          <a16:creationId xmlns:a16="http://schemas.microsoft.com/office/drawing/2014/main" id="{0EEFACE2-511B-4C44-9BDB-ABC4FB74AE41}"/>
                        </a:ext>
                      </a:extLst>
                    </p:cNvPr>
                    <p:cNvSpPr>
                      <a:spLocks noChangeArrowheads="1"/>
                    </p:cNvSpPr>
                    <p:nvPr>
                      <p:custDataLst>
                        <p:tags r:id="rId7"/>
                      </p:custDataLst>
                    </p:nvPr>
                  </p:nvSpPr>
                  <p:spPr bwMode="auto">
                    <a:xfrm>
                      <a:off x="2678" y="2563"/>
                      <a:ext cx="264" cy="285"/>
                    </a:xfrm>
                    <a:prstGeom prst="rect">
                      <a:avLst/>
                    </a:prstGeom>
                    <a:noFill/>
                    <a:ln w="25400">
                      <a:noFill/>
                      <a:miter lim="800000"/>
                      <a:headEnd/>
                      <a:tailEnd/>
                    </a:ln>
                  </p:spPr>
                  <p:txBody>
                    <a:bodyPr wrap="none">
                      <a:prstTxWarp prst="textNoShape">
                        <a:avLst/>
                      </a:prstTxWarp>
                      <a:spAutoFit/>
                    </a:bodyPr>
                    <a:lstStyle/>
                    <a:p>
                      <a:pPr algn="ctr">
                        <a:lnSpc>
                          <a:spcPct val="100000"/>
                        </a:lnSpc>
                      </a:pP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sz="2400" i="0" dirty="0" smtClean="0">
                              <a:latin typeface="Cambria Math" panose="02040503050406030204" pitchFamily="18" charset="0"/>
                            </a:rPr>
                            <m:t>X</m:t>
                          </m:r>
                        </m:oMath>
                      </a14:m>
                      <a:r>
                        <a:rPr lang="en-US" dirty="0">
                          <a:latin typeface="Times" pitchFamily="34" charset="0"/>
                        </a:rPr>
                        <a:t> </a:t>
                      </a:r>
                      <a:endParaRPr lang="en-US" dirty="0">
                        <a:latin typeface="Symbol" pitchFamily="34" charset="2"/>
                      </a:endParaRPr>
                    </a:p>
                  </p:txBody>
                </p:sp>
              </mc:Choice>
              <mc:Fallback xmlns="">
                <p:sp>
                  <p:nvSpPr>
                    <p:cNvPr id="56338" name="Rectangle 16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>
                      <p:custDataLst>
                        <p:tags r:id="rId50"/>
                      </p:custDataLst>
                    </p:nvPr>
                  </p:nvSpPr>
                  <p:spPr bwMode="auto">
                    <a:xfrm>
                      <a:off x="2678" y="2563"/>
                      <a:ext cx="264" cy="285"/>
                    </a:xfrm>
                    <a:prstGeom prst="rect">
                      <a:avLst/>
                    </a:prstGeom>
                    <a:blipFill rotWithShape="0">
                      <a:blip r:embed="rId51"/>
                      <a:stretch>
                        <a:fillRect l="-4412"/>
                      </a:stretch>
                    </a:blipFill>
                    <a:ln w="25400">
                      <a:noFill/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1" name="Rectangle 17">
                      <a:extLst>
                        <a:ext uri="{FF2B5EF4-FFF2-40B4-BE49-F238E27FC236}">
                          <a16:creationId xmlns:a16="http://schemas.microsoft.com/office/drawing/2014/main" id="{E396F014-5C6D-9741-821D-9F802AD4CF72}"/>
                        </a:ext>
                      </a:extLst>
                    </p:cNvPr>
                    <p:cNvSpPr>
                      <a:spLocks noChangeArrowheads="1"/>
                    </p:cNvSpPr>
                    <p:nvPr>
                      <p:custDataLst>
                        <p:tags r:id="rId8"/>
                      </p:custDataLst>
                    </p:nvPr>
                  </p:nvSpPr>
                  <p:spPr bwMode="auto">
                    <a:xfrm>
                      <a:off x="1816" y="3432"/>
                      <a:ext cx="317" cy="291"/>
                    </a:xfrm>
                    <a:prstGeom prst="rect">
                      <a:avLst/>
                    </a:prstGeom>
                    <a:noFill/>
                    <a:ln w="25400">
                      <a:noFill/>
                      <a:miter lim="800000"/>
                      <a:headEnd/>
                      <a:tailEnd/>
                    </a:ln>
                  </p:spPr>
                  <p:txBody>
                    <a:bodyPr wrap="none">
                      <a:prstTxWarp prst="textNoShape">
                        <a:avLst/>
                      </a:prstTxWarp>
                      <a:spAutoFit/>
                    </a:bodyPr>
                    <a:lstStyle/>
                    <a:p>
                      <a:pPr>
                        <a:lnSpc>
                          <a:spcPct val="100000"/>
                        </a:lnSpc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m:rPr>
                                <m:sty m:val="p"/>
                              </m:rPr>
                              <a:rPr lang="en-US" sz="2400" i="0" dirty="0" smtClean="0">
                                <a:latin typeface="Cambria Math" panose="02040503050406030204" pitchFamily="18" charset="0"/>
                              </a:rPr>
                              <m:t>X</m:t>
                            </m:r>
                            <m:r>
                              <a:rPr lang="en-US" sz="2400" i="0" dirty="0" smtClean="0">
                                <a:latin typeface="Cambria Math" panose="02040503050406030204" pitchFamily="18" charset="0"/>
                              </a:rPr>
                              <m:t>ʹ</m:t>
                            </m:r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21" name="Rectangle 17">
                      <a:extLst>
                        <a:ext uri="{FF2B5EF4-FFF2-40B4-BE49-F238E27FC236}">
                          <a16:creationId xmlns:a16="http://schemas.microsoft.com/office/drawing/2014/main" id="{E396F014-5C6D-9741-821D-9F802AD4CF72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>
                      <p:custDataLst>
                        <p:tags r:id="rId52"/>
                      </p:custDataLst>
                    </p:nvPr>
                  </p:nvSpPr>
                  <p:spPr bwMode="auto">
                    <a:xfrm>
                      <a:off x="1816" y="3432"/>
                      <a:ext cx="317" cy="291"/>
                    </a:xfrm>
                    <a:prstGeom prst="rect">
                      <a:avLst/>
                    </a:prstGeom>
                    <a:blipFill>
                      <a:blip r:embed="rId53"/>
                      <a:stretch>
                        <a:fillRect/>
                      </a:stretch>
                    </a:blipFill>
                    <a:ln w="25400">
                      <a:noFill/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22" name="Line 18">
                  <a:extLst>
                    <a:ext uri="{FF2B5EF4-FFF2-40B4-BE49-F238E27FC236}">
                      <a16:creationId xmlns:a16="http://schemas.microsoft.com/office/drawing/2014/main" id="{D7348BBF-213F-FD4D-BB38-FBF048410FBE}"/>
                    </a:ext>
                  </a:extLst>
                </p:cNvPr>
                <p:cNvSpPr>
                  <a:spLocks noChangeShapeType="1"/>
                </p:cNvSpPr>
                <p:nvPr>
                  <p:custDataLst>
                    <p:tags r:id="rId9"/>
                  </p:custDataLst>
                </p:nvPr>
              </p:nvSpPr>
              <p:spPr bwMode="auto">
                <a:xfrm>
                  <a:off x="2997" y="2823"/>
                  <a:ext cx="0" cy="576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23" name="Line 19">
                  <a:extLst>
                    <a:ext uri="{FF2B5EF4-FFF2-40B4-BE49-F238E27FC236}">
                      <a16:creationId xmlns:a16="http://schemas.microsoft.com/office/drawing/2014/main" id="{82D6F246-F394-274B-974C-A816BE5578C6}"/>
                    </a:ext>
                  </a:extLst>
                </p:cNvPr>
                <p:cNvSpPr>
                  <a:spLocks noChangeShapeType="1"/>
                </p:cNvSpPr>
                <p:nvPr>
                  <p:custDataLst>
                    <p:tags r:id="rId10"/>
                  </p:custDataLst>
                </p:nvPr>
              </p:nvSpPr>
              <p:spPr bwMode="auto">
                <a:xfrm flipH="1">
                  <a:off x="2870" y="2823"/>
                  <a:ext cx="127" cy="576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Calibri" panose="020F0502020204030204" pitchFamily="34" charset="0"/>
                  </a:endParaRPr>
                </a:p>
              </p:txBody>
            </p:sp>
            <p:grpSp>
              <p:nvGrpSpPr>
                <p:cNvPr id="24" name="Group 20">
                  <a:extLst>
                    <a:ext uri="{FF2B5EF4-FFF2-40B4-BE49-F238E27FC236}">
                      <a16:creationId xmlns:a16="http://schemas.microsoft.com/office/drawing/2014/main" id="{AC7C6F72-5D4B-2842-AE0C-108D1658CEB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064" y="3455"/>
                  <a:ext cx="2592" cy="145"/>
                  <a:chOff x="2064" y="3455"/>
                  <a:chExt cx="2592" cy="145"/>
                </a:xfrm>
              </p:grpSpPr>
              <p:sp>
                <p:nvSpPr>
                  <p:cNvPr id="34" name="Rectangle 21">
                    <a:extLst>
                      <a:ext uri="{FF2B5EF4-FFF2-40B4-BE49-F238E27FC236}">
                        <a16:creationId xmlns:a16="http://schemas.microsoft.com/office/drawing/2014/main" id="{4B7EC5A7-1AD6-AA46-BE2F-D0F9D7DB7CB7}"/>
                      </a:ext>
                    </a:extLst>
                  </p:cNvPr>
                  <p:cNvSpPr>
                    <a:spLocks noChangeArrowheads="1"/>
                  </p:cNvSpPr>
                  <p:nvPr>
                    <p:custDataLst>
                      <p:tags r:id="rId20"/>
                    </p:custDataLst>
                  </p:nvPr>
                </p:nvSpPr>
                <p:spPr bwMode="auto">
                  <a:xfrm>
                    <a:off x="2352" y="3456"/>
                    <a:ext cx="288" cy="144"/>
                  </a:xfrm>
                  <a:prstGeom prst="rect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pPr algn="ctr">
                      <a:lnSpc>
                        <a:spcPct val="100000"/>
                      </a:lnSpc>
                      <a:buFont typeface="Times New Roman" pitchFamily="-109" charset="0"/>
                      <a:buNone/>
                      <a:defRPr/>
                    </a:pPr>
                    <a:r>
                      <a:rPr lang="en-US" dirty="0">
                        <a:latin typeface="Calibri" panose="020F0502020204030204" pitchFamily="34" charset="0"/>
                        <a:ea typeface="DejaVu Sans" charset="0"/>
                        <a:cs typeface="DejaVu Sans" charset="0"/>
                      </a:rPr>
                      <a:t>• • •</a:t>
                    </a:r>
                  </a:p>
                </p:txBody>
              </p:sp>
              <p:sp>
                <p:nvSpPr>
                  <p:cNvPr id="35" name="Rectangle 22">
                    <a:extLst>
                      <a:ext uri="{FF2B5EF4-FFF2-40B4-BE49-F238E27FC236}">
                        <a16:creationId xmlns:a16="http://schemas.microsoft.com/office/drawing/2014/main" id="{209DFD00-D91A-D845-8A65-5905AAE22135}"/>
                      </a:ext>
                    </a:extLst>
                  </p:cNvPr>
                  <p:cNvSpPr>
                    <a:spLocks noChangeArrowheads="1"/>
                  </p:cNvSpPr>
                  <p:nvPr>
                    <p:custDataLst>
                      <p:tags r:id="rId21"/>
                    </p:custDataLst>
                  </p:nvPr>
                </p:nvSpPr>
                <p:spPr bwMode="auto">
                  <a:xfrm>
                    <a:off x="2784" y="3456"/>
                    <a:ext cx="144" cy="144"/>
                  </a:xfrm>
                  <a:prstGeom prst="rect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>
                      <a:lnSpc>
                        <a:spcPct val="100000"/>
                      </a:lnSpc>
                      <a:buFont typeface="Times New Roman" charset="0"/>
                      <a:buNone/>
                      <a:defRPr/>
                    </a:pPr>
                    <a:endParaRPr lang="en-US" dirty="0">
                      <a:latin typeface="Calibri" panose="020F0502020204030204" pitchFamily="34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6" name="Rectangle 23">
                    <a:extLst>
                      <a:ext uri="{FF2B5EF4-FFF2-40B4-BE49-F238E27FC236}">
                        <a16:creationId xmlns:a16="http://schemas.microsoft.com/office/drawing/2014/main" id="{6A79451A-B542-DF48-9451-B0C0343D6666}"/>
                      </a:ext>
                    </a:extLst>
                  </p:cNvPr>
                  <p:cNvSpPr>
                    <a:spLocks noChangeArrowheads="1"/>
                  </p:cNvSpPr>
                  <p:nvPr>
                    <p:custDataLst>
                      <p:tags r:id="rId22"/>
                    </p:custDataLst>
                  </p:nvPr>
                </p:nvSpPr>
                <p:spPr bwMode="auto">
                  <a:xfrm>
                    <a:off x="2640" y="3456"/>
                    <a:ext cx="144" cy="144"/>
                  </a:xfrm>
                  <a:prstGeom prst="rect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>
                      <a:lnSpc>
                        <a:spcPct val="100000"/>
                      </a:lnSpc>
                      <a:buFont typeface="Times New Roman" charset="0"/>
                      <a:buNone/>
                      <a:defRPr/>
                    </a:pPr>
                    <a:endParaRPr lang="en-US" dirty="0">
                      <a:latin typeface="Calibri" panose="020F0502020204030204" pitchFamily="34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7" name="Rectangle 24">
                    <a:extLst>
                      <a:ext uri="{FF2B5EF4-FFF2-40B4-BE49-F238E27FC236}">
                        <a16:creationId xmlns:a16="http://schemas.microsoft.com/office/drawing/2014/main" id="{6FA3E238-07EB-8147-83DC-9D94935E28D2}"/>
                      </a:ext>
                    </a:extLst>
                  </p:cNvPr>
                  <p:cNvSpPr>
                    <a:spLocks noChangeArrowheads="1"/>
                  </p:cNvSpPr>
                  <p:nvPr>
                    <p:custDataLst>
                      <p:tags r:id="rId23"/>
                    </p:custDataLst>
                  </p:nvPr>
                </p:nvSpPr>
                <p:spPr bwMode="auto">
                  <a:xfrm>
                    <a:off x="2208" y="3456"/>
                    <a:ext cx="144" cy="144"/>
                  </a:xfrm>
                  <a:prstGeom prst="rect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>
                      <a:lnSpc>
                        <a:spcPct val="100000"/>
                      </a:lnSpc>
                      <a:buFont typeface="Times New Roman" charset="0"/>
                      <a:buNone/>
                      <a:defRPr/>
                    </a:pPr>
                    <a:endParaRPr lang="en-US" dirty="0">
                      <a:latin typeface="Calibri" panose="020F0502020204030204" pitchFamily="34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8" name="Rectangle 25">
                    <a:extLst>
                      <a:ext uri="{FF2B5EF4-FFF2-40B4-BE49-F238E27FC236}">
                        <a16:creationId xmlns:a16="http://schemas.microsoft.com/office/drawing/2014/main" id="{76580495-F72F-EB41-A8C4-2CFAC793A97F}"/>
                      </a:ext>
                    </a:extLst>
                  </p:cNvPr>
                  <p:cNvSpPr>
                    <a:spLocks noChangeArrowheads="1"/>
                  </p:cNvSpPr>
                  <p:nvPr>
                    <p:custDataLst>
                      <p:tags r:id="rId24"/>
                    </p:custDataLst>
                  </p:nvPr>
                </p:nvSpPr>
                <p:spPr bwMode="auto">
                  <a:xfrm>
                    <a:off x="2064" y="3455"/>
                    <a:ext cx="144" cy="144"/>
                  </a:xfrm>
                  <a:prstGeom prst="rect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>
                      <a:lnSpc>
                        <a:spcPct val="100000"/>
                      </a:lnSpc>
                      <a:buFont typeface="Times New Roman" charset="0"/>
                      <a:buNone/>
                      <a:defRPr/>
                    </a:pPr>
                    <a:endParaRPr lang="en-US" dirty="0">
                      <a:latin typeface="Calibri" panose="020F0502020204030204" pitchFamily="34" charset="0"/>
                      <a:ea typeface="+mn-ea"/>
                      <a:cs typeface="+mn-cs"/>
                    </a:endParaRPr>
                  </a:p>
                </p:txBody>
              </p:sp>
              <p:grpSp>
                <p:nvGrpSpPr>
                  <p:cNvPr id="39" name="Group 26">
                    <a:extLst>
                      <a:ext uri="{FF2B5EF4-FFF2-40B4-BE49-F238E27FC236}">
                        <a16:creationId xmlns:a16="http://schemas.microsoft.com/office/drawing/2014/main" id="{B326BCC9-01B6-9E41-A997-BED0F223CA29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2928" y="3456"/>
                    <a:ext cx="1728" cy="144"/>
                    <a:chOff x="2928" y="3456"/>
                    <a:chExt cx="1728" cy="144"/>
                  </a:xfrm>
                </p:grpSpPr>
                <p:sp>
                  <p:nvSpPr>
                    <p:cNvPr id="40" name="Rectangle 27">
                      <a:extLst>
                        <a:ext uri="{FF2B5EF4-FFF2-40B4-BE49-F238E27FC236}">
                          <a16:creationId xmlns:a16="http://schemas.microsoft.com/office/drawing/2014/main" id="{330755B0-AFC0-BD4D-90D8-D879706A86E5}"/>
                        </a:ext>
                      </a:extLst>
                    </p:cNvPr>
                    <p:cNvSpPr>
                      <a:spLocks noChangeArrowheads="1"/>
                    </p:cNvSpPr>
                    <p:nvPr>
                      <p:custDataLst>
                        <p:tags r:id="rId25"/>
                      </p:custDataLst>
                    </p:nvPr>
                  </p:nvSpPr>
                  <p:spPr bwMode="auto">
                    <a:xfrm>
                      <a:off x="2928" y="3456"/>
                      <a:ext cx="144" cy="144"/>
                    </a:xfrm>
                    <a:prstGeom prst="rect">
                      <a:avLst/>
                    </a:prstGeom>
                    <a:solidFill>
                      <a:schemeClr val="accent2">
                        <a:lumMod val="40000"/>
                        <a:lumOff val="60000"/>
                      </a:schemeClr>
                    </a:solidFill>
                    <a:ln w="254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algn="ctr">
                        <a:lnSpc>
                          <a:spcPct val="100000"/>
                        </a:lnSpc>
                        <a:buFont typeface="Times New Roman" charset="0"/>
                        <a:buNone/>
                        <a:defRPr/>
                      </a:pPr>
                      <a:endParaRPr lang="en-US" dirty="0"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1" name="Rectangle 28">
                      <a:extLst>
                        <a:ext uri="{FF2B5EF4-FFF2-40B4-BE49-F238E27FC236}">
                          <a16:creationId xmlns:a16="http://schemas.microsoft.com/office/drawing/2014/main" id="{DD5877C7-B823-5D47-A029-69E4A5D7EB80}"/>
                        </a:ext>
                      </a:extLst>
                    </p:cNvPr>
                    <p:cNvSpPr>
                      <a:spLocks noChangeArrowheads="1"/>
                    </p:cNvSpPr>
                    <p:nvPr>
                      <p:custDataLst>
                        <p:tags r:id="rId26"/>
                      </p:custDataLst>
                    </p:nvPr>
                  </p:nvSpPr>
                  <p:spPr bwMode="auto">
                    <a:xfrm>
                      <a:off x="3072" y="3456"/>
                      <a:ext cx="144" cy="144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254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>
                      <a:prstTxWarp prst="textNoShape">
                        <a:avLst/>
                      </a:prstTxWarp>
                    </a:bodyPr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dirty="0">
                        <a:latin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42" name="Rectangle 29">
                      <a:extLst>
                        <a:ext uri="{FF2B5EF4-FFF2-40B4-BE49-F238E27FC236}">
                          <a16:creationId xmlns:a16="http://schemas.microsoft.com/office/drawing/2014/main" id="{6A4E7158-1F33-394C-A8DF-C35213A4F097}"/>
                        </a:ext>
                      </a:extLst>
                    </p:cNvPr>
                    <p:cNvSpPr>
                      <a:spLocks noChangeArrowheads="1"/>
                    </p:cNvSpPr>
                    <p:nvPr>
                      <p:custDataLst>
                        <p:tags r:id="rId27"/>
                      </p:custDataLst>
                    </p:nvPr>
                  </p:nvSpPr>
                  <p:spPr bwMode="auto">
                    <a:xfrm>
                      <a:off x="3216" y="3456"/>
                      <a:ext cx="144" cy="144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254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>
                      <a:prstTxWarp prst="textNoShape">
                        <a:avLst/>
                      </a:prstTxWarp>
                    </a:bodyPr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dirty="0">
                        <a:latin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43" name="Rectangle 30">
                      <a:extLst>
                        <a:ext uri="{FF2B5EF4-FFF2-40B4-BE49-F238E27FC236}">
                          <a16:creationId xmlns:a16="http://schemas.microsoft.com/office/drawing/2014/main" id="{7C135F6A-958C-074C-9F25-95B35B4F805B}"/>
                        </a:ext>
                      </a:extLst>
                    </p:cNvPr>
                    <p:cNvSpPr>
                      <a:spLocks noChangeArrowheads="1"/>
                    </p:cNvSpPr>
                    <p:nvPr>
                      <p:custDataLst>
                        <p:tags r:id="rId28"/>
                      </p:custDataLst>
                    </p:nvPr>
                  </p:nvSpPr>
                  <p:spPr bwMode="auto">
                    <a:xfrm>
                      <a:off x="4224" y="3456"/>
                      <a:ext cx="144" cy="144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254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>
                      <a:prstTxWarp prst="textNoShape">
                        <a:avLst/>
                      </a:prstTxWarp>
                    </a:bodyPr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dirty="0">
                        <a:latin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44" name="Rectangle 31">
                      <a:extLst>
                        <a:ext uri="{FF2B5EF4-FFF2-40B4-BE49-F238E27FC236}">
                          <a16:creationId xmlns:a16="http://schemas.microsoft.com/office/drawing/2014/main" id="{63A3A450-F42D-6B46-A101-4FE94368316E}"/>
                        </a:ext>
                      </a:extLst>
                    </p:cNvPr>
                    <p:cNvSpPr>
                      <a:spLocks noChangeArrowheads="1"/>
                    </p:cNvSpPr>
                    <p:nvPr>
                      <p:custDataLst>
                        <p:tags r:id="rId29"/>
                      </p:custDataLst>
                    </p:nvPr>
                  </p:nvSpPr>
                  <p:spPr bwMode="auto">
                    <a:xfrm>
                      <a:off x="4368" y="3456"/>
                      <a:ext cx="144" cy="144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254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>
                      <a:prstTxWarp prst="textNoShape">
                        <a:avLst/>
                      </a:prstTxWarp>
                    </a:bodyPr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dirty="0">
                        <a:latin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45" name="Rectangle 32">
                      <a:extLst>
                        <a:ext uri="{FF2B5EF4-FFF2-40B4-BE49-F238E27FC236}">
                          <a16:creationId xmlns:a16="http://schemas.microsoft.com/office/drawing/2014/main" id="{CA0EC9F8-0EE2-A448-9F76-9EFAFB5DE56D}"/>
                        </a:ext>
                      </a:extLst>
                    </p:cNvPr>
                    <p:cNvSpPr>
                      <a:spLocks noChangeArrowheads="1"/>
                    </p:cNvSpPr>
                    <p:nvPr>
                      <p:custDataLst>
                        <p:tags r:id="rId30"/>
                      </p:custDataLst>
                    </p:nvPr>
                  </p:nvSpPr>
                  <p:spPr bwMode="auto">
                    <a:xfrm>
                      <a:off x="4512" y="3456"/>
                      <a:ext cx="144" cy="144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254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>
                      <a:prstTxWarp prst="textNoShape">
                        <a:avLst/>
                      </a:prstTxWarp>
                    </a:bodyPr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dirty="0">
                        <a:latin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46" name="Rectangle 33">
                      <a:extLst>
                        <a:ext uri="{FF2B5EF4-FFF2-40B4-BE49-F238E27FC236}">
                          <a16:creationId xmlns:a16="http://schemas.microsoft.com/office/drawing/2014/main" id="{06FC225B-107F-0742-A397-FB805DB7FB03}"/>
                        </a:ext>
                      </a:extLst>
                    </p:cNvPr>
                    <p:cNvSpPr>
                      <a:spLocks noChangeArrowheads="1"/>
                    </p:cNvSpPr>
                    <p:nvPr>
                      <p:custDataLst>
                        <p:tags r:id="rId31"/>
                      </p:custDataLst>
                    </p:nvPr>
                  </p:nvSpPr>
                  <p:spPr bwMode="auto">
                    <a:xfrm>
                      <a:off x="3360" y="3456"/>
                      <a:ext cx="864" cy="144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254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>
                      <a:prstTxWarp prst="textNoShape">
                        <a:avLst/>
                      </a:prstTxWarp>
                    </a:bodyPr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dirty="0">
                          <a:latin typeface="Calibri" panose="020F0502020204030204" pitchFamily="34" charset="0"/>
                        </a:rPr>
                        <a:t>• • •</a:t>
                      </a:r>
                    </a:p>
                  </p:txBody>
                </p:sp>
              </p:grpSp>
            </p:grpSp>
            <p:sp>
              <p:nvSpPr>
                <p:cNvPr id="25" name="Line 34">
                  <a:extLst>
                    <a:ext uri="{FF2B5EF4-FFF2-40B4-BE49-F238E27FC236}">
                      <a16:creationId xmlns:a16="http://schemas.microsoft.com/office/drawing/2014/main" id="{6B6097F2-8E59-0146-A37E-CF44F0399980}"/>
                    </a:ext>
                  </a:extLst>
                </p:cNvPr>
                <p:cNvSpPr>
                  <a:spLocks noChangeShapeType="1"/>
                </p:cNvSpPr>
                <p:nvPr>
                  <p:custDataLst>
                    <p:tags r:id="rId11"/>
                  </p:custDataLst>
                </p:nvPr>
              </p:nvSpPr>
              <p:spPr bwMode="auto">
                <a:xfrm flipH="1">
                  <a:off x="2726" y="2823"/>
                  <a:ext cx="271" cy="576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26" name="Line 35">
                  <a:extLst>
                    <a:ext uri="{FF2B5EF4-FFF2-40B4-BE49-F238E27FC236}">
                      <a16:creationId xmlns:a16="http://schemas.microsoft.com/office/drawing/2014/main" id="{BE865F3B-804F-1743-8462-AB052A4031E2}"/>
                    </a:ext>
                  </a:extLst>
                </p:cNvPr>
                <p:cNvSpPr>
                  <a:spLocks noChangeShapeType="1"/>
                </p:cNvSpPr>
                <p:nvPr>
                  <p:custDataLst>
                    <p:tags r:id="rId12"/>
                  </p:custDataLst>
                </p:nvPr>
              </p:nvSpPr>
              <p:spPr bwMode="auto">
                <a:xfrm flipH="1">
                  <a:off x="2236" y="2823"/>
                  <a:ext cx="761" cy="632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27" name="Line 36">
                  <a:extLst>
                    <a:ext uri="{FF2B5EF4-FFF2-40B4-BE49-F238E27FC236}">
                      <a16:creationId xmlns:a16="http://schemas.microsoft.com/office/drawing/2014/main" id="{539DBF24-6589-BE48-9459-3FDF07F4C73B}"/>
                    </a:ext>
                  </a:extLst>
                </p:cNvPr>
                <p:cNvSpPr>
                  <a:spLocks noChangeShapeType="1"/>
                </p:cNvSpPr>
                <p:nvPr>
                  <p:custDataLst>
                    <p:tags r:id="rId13"/>
                  </p:custDataLst>
                </p:nvPr>
              </p:nvSpPr>
              <p:spPr bwMode="auto">
                <a:xfrm flipH="1">
                  <a:off x="2142" y="2823"/>
                  <a:ext cx="855" cy="609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28" name="Line 37">
                  <a:extLst>
                    <a:ext uri="{FF2B5EF4-FFF2-40B4-BE49-F238E27FC236}">
                      <a16:creationId xmlns:a16="http://schemas.microsoft.com/office/drawing/2014/main" id="{6290C9BB-8A93-184A-A79A-7E3C12DC6829}"/>
                    </a:ext>
                  </a:extLst>
                </p:cNvPr>
                <p:cNvSpPr>
                  <a:spLocks noChangeShapeType="1"/>
                </p:cNvSpPr>
                <p:nvPr>
                  <p:custDataLst>
                    <p:tags r:id="rId14"/>
                  </p:custDataLst>
                </p:nvPr>
              </p:nvSpPr>
              <p:spPr bwMode="auto">
                <a:xfrm>
                  <a:off x="3144" y="2823"/>
                  <a:ext cx="0" cy="576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29" name="Line 38">
                  <a:extLst>
                    <a:ext uri="{FF2B5EF4-FFF2-40B4-BE49-F238E27FC236}">
                      <a16:creationId xmlns:a16="http://schemas.microsoft.com/office/drawing/2014/main" id="{8B7A86F4-2CDE-3E4C-B2D0-15E256A41C14}"/>
                    </a:ext>
                  </a:extLst>
                </p:cNvPr>
                <p:cNvSpPr>
                  <a:spLocks noChangeShapeType="1"/>
                </p:cNvSpPr>
                <p:nvPr>
                  <p:custDataLst>
                    <p:tags r:id="rId15"/>
                  </p:custDataLst>
                </p:nvPr>
              </p:nvSpPr>
              <p:spPr bwMode="auto">
                <a:xfrm>
                  <a:off x="3294" y="2823"/>
                  <a:ext cx="0" cy="576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30" name="Line 39">
                  <a:extLst>
                    <a:ext uri="{FF2B5EF4-FFF2-40B4-BE49-F238E27FC236}">
                      <a16:creationId xmlns:a16="http://schemas.microsoft.com/office/drawing/2014/main" id="{9BF804B4-342C-D848-B17D-05D230BC69B1}"/>
                    </a:ext>
                  </a:extLst>
                </p:cNvPr>
                <p:cNvSpPr>
                  <a:spLocks noChangeShapeType="1"/>
                </p:cNvSpPr>
                <p:nvPr>
                  <p:custDataLst>
                    <p:tags r:id="rId16"/>
                  </p:custDataLst>
                </p:nvPr>
              </p:nvSpPr>
              <p:spPr bwMode="auto">
                <a:xfrm>
                  <a:off x="4296" y="2823"/>
                  <a:ext cx="0" cy="576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31" name="Line 40">
                  <a:extLst>
                    <a:ext uri="{FF2B5EF4-FFF2-40B4-BE49-F238E27FC236}">
                      <a16:creationId xmlns:a16="http://schemas.microsoft.com/office/drawing/2014/main" id="{8EF0A06F-8466-8444-8EE6-BF37EFB6FD56}"/>
                    </a:ext>
                  </a:extLst>
                </p:cNvPr>
                <p:cNvSpPr>
                  <a:spLocks noChangeShapeType="1"/>
                </p:cNvSpPr>
                <p:nvPr>
                  <p:custDataLst>
                    <p:tags r:id="rId17"/>
                  </p:custDataLst>
                </p:nvPr>
              </p:nvSpPr>
              <p:spPr bwMode="auto">
                <a:xfrm>
                  <a:off x="4440" y="2823"/>
                  <a:ext cx="0" cy="576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32" name="Line 41">
                  <a:extLst>
                    <a:ext uri="{FF2B5EF4-FFF2-40B4-BE49-F238E27FC236}">
                      <a16:creationId xmlns:a16="http://schemas.microsoft.com/office/drawing/2014/main" id="{68AE8901-90CE-A340-82DE-7F810DB1CFBB}"/>
                    </a:ext>
                  </a:extLst>
                </p:cNvPr>
                <p:cNvSpPr>
                  <a:spLocks noChangeShapeType="1"/>
                </p:cNvSpPr>
                <p:nvPr>
                  <p:custDataLst>
                    <p:tags r:id="rId18"/>
                  </p:custDataLst>
                </p:nvPr>
              </p:nvSpPr>
              <p:spPr bwMode="auto">
                <a:xfrm>
                  <a:off x="4584" y="2823"/>
                  <a:ext cx="0" cy="576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33" name="Rectangle 42">
                  <a:extLst>
                    <a:ext uri="{FF2B5EF4-FFF2-40B4-BE49-F238E27FC236}">
                      <a16:creationId xmlns:a16="http://schemas.microsoft.com/office/drawing/2014/main" id="{52BDAD0F-DB33-C140-994C-37AFF0AA6786}"/>
                    </a:ext>
                  </a:extLst>
                </p:cNvPr>
                <p:cNvSpPr>
                  <a:spLocks noChangeArrowheads="1"/>
                </p:cNvSpPr>
                <p:nvPr>
                  <p:custDataLst>
                    <p:tags r:id="rId19"/>
                  </p:custDataLst>
                </p:nvPr>
              </p:nvSpPr>
              <p:spPr bwMode="auto">
                <a:xfrm>
                  <a:off x="2588" y="3117"/>
                  <a:ext cx="336" cy="194"/>
                </a:xfrm>
                <a:prstGeom prst="rect">
                  <a:avLst/>
                </a:prstGeom>
                <a:noFill/>
                <a:ln w="25400">
                  <a:noFill/>
                  <a:miter lim="800000"/>
                  <a:headEnd/>
                  <a:tailEnd/>
                </a:ln>
              </p:spPr>
              <p:txBody>
                <a:bodyPr wrap="none">
                  <a:prstTxWarp prst="textNoShape">
                    <a:avLst/>
                  </a:prstTxWarp>
                  <a:spAutoFit/>
                </a:bodyPr>
                <a:lstStyle/>
                <a:p>
                  <a:pPr>
                    <a:lnSpc>
                      <a:spcPct val="100000"/>
                    </a:lnSpc>
                  </a:pPr>
                  <a:r>
                    <a:rPr lang="en-US" sz="1400" dirty="0">
                      <a:latin typeface="Calibri" panose="020F0502020204030204" pitchFamily="34" charset="0"/>
                    </a:rPr>
                    <a:t>• • •</a:t>
                  </a:r>
                </a:p>
              </p:txBody>
            </p:sp>
          </p:grp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43BA538D-64C1-3A4E-9EFE-FB49DF49FEE4}"/>
                  </a:ext>
                </a:extLst>
              </p:cNvPr>
              <p:cNvGrpSpPr/>
              <p:nvPr/>
            </p:nvGrpSpPr>
            <p:grpSpPr>
              <a:xfrm>
                <a:off x="4351338" y="4450588"/>
                <a:ext cx="2743200" cy="165861"/>
                <a:chOff x="4351338" y="4450588"/>
                <a:chExt cx="2743200" cy="165861"/>
              </a:xfrm>
            </p:grpSpPr>
            <p:sp>
              <p:nvSpPr>
                <p:cNvPr id="17" name="Line 43">
                  <a:extLst>
                    <a:ext uri="{FF2B5EF4-FFF2-40B4-BE49-F238E27FC236}">
                      <a16:creationId xmlns:a16="http://schemas.microsoft.com/office/drawing/2014/main" id="{68E0715E-A245-6A4E-9A7C-891064E2B07A}"/>
                    </a:ext>
                  </a:extLst>
                </p:cNvPr>
                <p:cNvSpPr>
                  <a:spLocks noChangeShapeType="1"/>
                </p:cNvSpPr>
                <p:nvPr>
                  <p:custDataLst>
                    <p:tags r:id="rId5"/>
                  </p:custDataLst>
                </p:nvPr>
              </p:nvSpPr>
              <p:spPr bwMode="auto">
                <a:xfrm>
                  <a:off x="4351338" y="4540250"/>
                  <a:ext cx="2743200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 type="arrow" w="med" len="med"/>
                  <a:tailEnd type="arrow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Calibri" panose="020F0502020204030204" pitchFamily="34" charset="0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8" name="Rectangle 44">
                      <a:extLst>
                        <a:ext uri="{FF2B5EF4-FFF2-40B4-BE49-F238E27FC236}">
                          <a16:creationId xmlns:a16="http://schemas.microsoft.com/office/drawing/2014/main" id="{6E8FF3B4-6CB8-6949-A821-219F27C65624}"/>
                        </a:ext>
                      </a:extLst>
                    </p:cNvPr>
                    <p:cNvSpPr>
                      <a:spLocks noChangeArrowheads="1"/>
                    </p:cNvSpPr>
                    <p:nvPr>
                      <p:custDataLst>
                        <p:tags r:id="rId6"/>
                      </p:custDataLst>
                    </p:nvPr>
                  </p:nvSpPr>
                  <p:spPr bwMode="auto">
                    <a:xfrm>
                      <a:off x="5427265" y="4450588"/>
                      <a:ext cx="529172" cy="16586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25400">
                      <a:noFill/>
                      <a:miter lim="800000"/>
                      <a:headEnd/>
                      <a:tailEnd/>
                    </a:ln>
                  </p:spPr>
                  <p:txBody>
                    <a:bodyPr wrap="none" tIns="0" bIns="0">
                      <a:prstTxWarp prst="textNoShape">
                        <a:avLst/>
                      </a:prstTxWarp>
                      <a:spAutoFit/>
                    </a:bodyPr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b="1" dirty="0">
                          <a:solidFill>
                            <a:schemeClr val="accent5"/>
                          </a:solidFill>
                        </a:rPr>
                        <a:t>n</a:t>
                      </a:r>
                      <a14:m>
                        <m:oMath xmlns:m="http://schemas.openxmlformats.org/officeDocument/2006/math">
                          <m:r>
                            <a:rPr lang="en-US" b="1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 dirty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𝒃𝒊𝒕𝒔</m:t>
                          </m:r>
                        </m:oMath>
                      </a14:m>
                      <a:endParaRPr lang="en-US" b="1" dirty="0">
                        <a:solidFill>
                          <a:schemeClr val="accent5"/>
                        </a:solidFill>
                        <a:latin typeface="Roboto" panose="02000000000000000000" pitchFamily="2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18" name="Rectangle 44">
                      <a:extLst>
                        <a:ext uri="{FF2B5EF4-FFF2-40B4-BE49-F238E27FC236}">
                          <a16:creationId xmlns:a16="http://schemas.microsoft.com/office/drawing/2014/main" id="{6E8FF3B4-6CB8-6949-A821-219F27C65624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>
                      <p:custDataLst>
                        <p:tags r:id="rId54"/>
                      </p:custDataLst>
                    </p:nvPr>
                  </p:nvSpPr>
                  <p:spPr bwMode="auto">
                    <a:xfrm>
                      <a:off x="5427265" y="4450588"/>
                      <a:ext cx="529172" cy="165861"/>
                    </a:xfrm>
                    <a:prstGeom prst="rect">
                      <a:avLst/>
                    </a:prstGeom>
                    <a:blipFill>
                      <a:blip r:embed="rId55"/>
                      <a:stretch>
                        <a:fillRect l="-7576" t="-26087" b="-47826"/>
                      </a:stretch>
                    </a:blipFill>
                    <a:ln w="25400">
                      <a:noFill/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15" name="Line 47">
                <a:extLst>
                  <a:ext uri="{FF2B5EF4-FFF2-40B4-BE49-F238E27FC236}">
                    <a16:creationId xmlns:a16="http://schemas.microsoft.com/office/drawing/2014/main" id="{32715A5A-D2CF-D24A-A50C-3B66015281C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"/>
                </p:custDataLst>
              </p:nvPr>
            </p:nvSpPr>
            <p:spPr bwMode="auto">
              <a:xfrm flipV="1">
                <a:off x="2971800" y="6459535"/>
                <a:ext cx="1600200" cy="317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arrow" w="med" len="med"/>
                <a:tailEnd type="arrow" w="med" len="med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13" name="Line 43">
                <a:extLst>
                  <a:ext uri="{FF2B5EF4-FFF2-40B4-BE49-F238E27FC236}">
                    <a16:creationId xmlns:a16="http://schemas.microsoft.com/office/drawing/2014/main" id="{D22E4775-9D7B-384F-A18A-937B9F0E456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"/>
                </p:custDataLst>
              </p:nvPr>
            </p:nvSpPr>
            <p:spPr bwMode="auto">
              <a:xfrm>
                <a:off x="4572000" y="6457728"/>
                <a:ext cx="2514600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arrow" w="med" len="med"/>
                <a:tailEnd type="arrow" w="med" len="med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ectangle 5">
                  <a:extLst>
                    <a:ext uri="{FF2B5EF4-FFF2-40B4-BE49-F238E27FC236}">
                      <a16:creationId xmlns:a16="http://schemas.microsoft.com/office/drawing/2014/main" id="{268C27BF-B6FD-A343-BFBA-B280A151C96E}"/>
                    </a:ext>
                  </a:extLst>
                </p:cNvPr>
                <p:cNvSpPr>
                  <a:spLocks noChangeArrowheads="1"/>
                </p:cNvSpPr>
                <p:nvPr>
                  <p:custDataLst>
                    <p:tags r:id="rId1"/>
                  </p:custDataLst>
                </p:nvPr>
              </p:nvSpPr>
              <p:spPr bwMode="auto">
                <a:xfrm>
                  <a:off x="8930994" y="6182274"/>
                  <a:ext cx="1809790" cy="366767"/>
                </a:xfrm>
                <a:prstGeom prst="rect">
                  <a:avLst/>
                </a:prstGeom>
                <a:solidFill>
                  <a:schemeClr val="bg1"/>
                </a:solidFill>
                <a:ln w="25400">
                  <a:noFill/>
                  <a:miter lim="800000"/>
                  <a:headEnd/>
                  <a:tailEnd/>
                </a:ln>
              </p:spPr>
              <p:txBody>
                <a:bodyPr wrap="none" lIns="90487" tIns="44450" rIns="90487" bIns="44450">
                  <a:prstTxWarp prst="textNoShape">
                    <a:avLst/>
                  </a:prstTxWarp>
                  <a:spAutoFit/>
                </a:bodyPr>
                <a:lstStyle/>
                <a:p>
                  <a:pPr algn="ctr">
                    <a:lnSpc>
                      <a:spcPct val="100000"/>
                    </a:lnSpc>
                  </a:pPr>
                  <a:r>
                    <a:rPr lang="en-US" sz="1600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original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X</m:t>
                      </m:r>
                      <m:r>
                        <a:rPr lang="en-US" b="0" i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  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n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rgbClr val="0070C0"/>
                          </a:solidFill>
                        </a:rPr>
                        <m:t>−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rgbClr val="0070C0"/>
                          </a:solidFill>
                        </a:rPr>
                        <m:t>bits</m:t>
                      </m:r>
                    </m:oMath>
                  </a14:m>
                  <a:endParaRPr lang="en-US" sz="160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7" name="Rectangle 5">
                  <a:extLst>
                    <a:ext uri="{FF2B5EF4-FFF2-40B4-BE49-F238E27FC236}">
                      <a16:creationId xmlns:a16="http://schemas.microsoft.com/office/drawing/2014/main" id="{268C27BF-B6FD-A343-BFBA-B280A151C96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>
                  <p:custDataLst>
                    <p:tags r:id="rId56"/>
                  </p:custDataLst>
                </p:nvPr>
              </p:nvSpPr>
              <p:spPr bwMode="auto">
                <a:xfrm>
                  <a:off x="8930994" y="6182274"/>
                  <a:ext cx="1809790" cy="366767"/>
                </a:xfrm>
                <a:prstGeom prst="rect">
                  <a:avLst/>
                </a:prstGeom>
                <a:blipFill>
                  <a:blip r:embed="rId57"/>
                  <a:stretch>
                    <a:fillRect l="-1399" b="-20690"/>
                  </a:stretch>
                </a:blipFill>
                <a:ln w="25400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Rectangle 5">
                  <a:extLst>
                    <a:ext uri="{FF2B5EF4-FFF2-40B4-BE49-F238E27FC236}">
                      <a16:creationId xmlns:a16="http://schemas.microsoft.com/office/drawing/2014/main" id="{1FDDE8A9-A3EB-5846-97C4-9A65F67433A1}"/>
                    </a:ext>
                  </a:extLst>
                </p:cNvPr>
                <p:cNvSpPr>
                  <a:spLocks noChangeArrowheads="1"/>
                </p:cNvSpPr>
                <p:nvPr>
                  <p:custDataLst>
                    <p:tags r:id="rId2"/>
                  </p:custDataLst>
                </p:nvPr>
              </p:nvSpPr>
              <p:spPr bwMode="auto">
                <a:xfrm>
                  <a:off x="5889031" y="6122522"/>
                  <a:ext cx="1554271" cy="390428"/>
                </a:xfrm>
                <a:prstGeom prst="rect">
                  <a:avLst/>
                </a:prstGeom>
                <a:solidFill>
                  <a:schemeClr val="bg1"/>
                </a:solidFill>
                <a:ln w="25400">
                  <a:noFill/>
                  <a:miter lim="800000"/>
                  <a:headEnd/>
                  <a:tailEnd/>
                </a:ln>
              </p:spPr>
              <p:txBody>
                <a:bodyPr wrap="none" lIns="90487" tIns="44450" rIns="90487" bIns="44450">
                  <a:prstTxWarp prst="textNoShape">
                    <a:avLst/>
                  </a:prstTxWarp>
                  <a:spAutoFit/>
                </a:bodyPr>
                <a:lstStyle/>
                <a:p>
                  <a:pPr>
                    <a:lnSpc>
                      <a:spcPct val="100000"/>
                    </a:lnSpc>
                  </a:pPr>
                  <a14:m>
                    <m:oMath xmlns:m="http://schemas.openxmlformats.org/officeDocument/2006/math">
                      <m:r>
                        <a:rPr lang="en-US" sz="200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𝑘</m:t>
                      </m:r>
                    </m:oMath>
                  </a14:m>
                  <a:r>
                    <a:rPr lang="en-US" sz="1600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 copies of MSB</a:t>
                  </a:r>
                </a:p>
              </p:txBody>
            </p:sp>
          </mc:Choice>
          <mc:Fallback xmlns="">
            <p:sp>
              <p:nvSpPr>
                <p:cNvPr id="4" name="Rectangle 5">
                  <a:extLst>
                    <a:ext uri="{FF2B5EF4-FFF2-40B4-BE49-F238E27FC236}">
                      <a16:creationId xmlns:a16="http://schemas.microsoft.com/office/drawing/2014/main" id="{1FDDE8A9-A3EB-5846-97C4-9A65F67433A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>
                  <p:custDataLst>
                    <p:tags r:id="rId58"/>
                  </p:custDataLst>
                </p:nvPr>
              </p:nvSpPr>
              <p:spPr bwMode="auto">
                <a:xfrm>
                  <a:off x="5889031" y="6122522"/>
                  <a:ext cx="1554271" cy="390428"/>
                </a:xfrm>
                <a:prstGeom prst="rect">
                  <a:avLst/>
                </a:prstGeom>
                <a:blipFill>
                  <a:blip r:embed="rId59"/>
                  <a:stretch>
                    <a:fillRect r="-1626" b="-15625"/>
                  </a:stretch>
                </a:blipFill>
                <a:ln w="25400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6FB384ED-E589-B349-A2BD-59B9FA299888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487896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5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BDD1FD9-228C-4B46-B910-914913FB1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069" y="0"/>
            <a:ext cx="10515600" cy="715294"/>
          </a:xfrm>
        </p:spPr>
        <p:txBody>
          <a:bodyPr/>
          <a:lstStyle/>
          <a:p>
            <a:r>
              <a:rPr lang="en-US" dirty="0"/>
              <a:t>Example: Two’s Complement Sign or bit Extension - 1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94FECF85-C747-97A8-38CD-96BCABA3B264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2190244" y="1648597"/>
            <a:ext cx="8393673" cy="513495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Adding 0's in front of a positive numbers does not change its value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A5178B21-FCAA-8B4A-BEDC-93986B31F582}"/>
              </a:ext>
            </a:extLst>
          </p:cNvPr>
          <p:cNvGrpSpPr/>
          <p:nvPr/>
        </p:nvGrpSpPr>
        <p:grpSpPr>
          <a:xfrm>
            <a:off x="1632977" y="2757560"/>
            <a:ext cx="3930884" cy="2246769"/>
            <a:chOff x="2108096" y="4077010"/>
            <a:chExt cx="3930884" cy="2246769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CFDE106-8497-184F-A937-735931CDE485}"/>
                </a:ext>
              </a:extLst>
            </p:cNvPr>
            <p:cNvSpPr txBox="1"/>
            <p:nvPr/>
          </p:nvSpPr>
          <p:spPr>
            <a:xfrm>
              <a:off x="2108096" y="4077010"/>
              <a:ext cx="3930884" cy="2246769"/>
            </a:xfrm>
            <a:prstGeom prst="rect">
              <a:avLst/>
            </a:prstGeom>
            <a:noFill/>
            <a:ln w="34925">
              <a:solidFill>
                <a:srgbClr val="00B050">
                  <a:alpha val="95000"/>
                </a:srgb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     7    = </a:t>
              </a:r>
              <a:r>
                <a:rPr lang="en-US" sz="28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r>
                <a:rPr lang="en-US" sz="2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0111</a:t>
              </a:r>
            </a:p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extend to</a:t>
              </a:r>
            </a:p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8 bits     </a:t>
              </a:r>
            </a:p>
            <a:p>
              <a:r>
                <a:rPr lang="en-US" sz="28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    0000</a:t>
              </a:r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0111</a:t>
              </a:r>
            </a:p>
            <a:p>
              <a:r>
                <a:rPr lang="en-US" sz="28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Number is still 7 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E1CF5F46-4FA2-5444-88F6-56C64A4E10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36327" y="4421733"/>
              <a:ext cx="197964" cy="1123501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D99F0610-5007-F847-AC4E-51C02F0A57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23017" y="4421733"/>
              <a:ext cx="413688" cy="1123501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AFC229A8-F3B5-164D-9FF0-89648B5A2B7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23481" y="4421733"/>
              <a:ext cx="610809" cy="1123501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8FE90225-4A82-BC49-808D-FAB9646567D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92891" y="4421733"/>
              <a:ext cx="841399" cy="1123501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473B3D6E-8D83-934F-9B0C-871C7E737511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EE096B55-1B88-1C47-FFB2-FAE5C17EBEC5}"/>
              </a:ext>
            </a:extLst>
          </p:cNvPr>
          <p:cNvGrpSpPr/>
          <p:nvPr/>
        </p:nvGrpSpPr>
        <p:grpSpPr>
          <a:xfrm>
            <a:off x="6516414" y="2759921"/>
            <a:ext cx="3930884" cy="2246769"/>
            <a:chOff x="2108096" y="4077010"/>
            <a:chExt cx="3930884" cy="2246769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63B760C-C304-2D85-CAAD-53C87678D092}"/>
                </a:ext>
              </a:extLst>
            </p:cNvPr>
            <p:cNvSpPr txBox="1"/>
            <p:nvPr/>
          </p:nvSpPr>
          <p:spPr>
            <a:xfrm>
              <a:off x="2108096" y="4077010"/>
              <a:ext cx="3930884" cy="2246769"/>
            </a:xfrm>
            <a:prstGeom prst="rect">
              <a:avLst/>
            </a:prstGeom>
            <a:noFill/>
            <a:ln w="34925">
              <a:solidFill>
                <a:srgbClr val="00B050">
                  <a:alpha val="95000"/>
                </a:srgb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     1    = </a:t>
              </a:r>
              <a:r>
                <a:rPr lang="en-US" sz="28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r>
                <a:rPr lang="en-US" sz="2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0001</a:t>
              </a:r>
            </a:p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extend to</a:t>
              </a:r>
            </a:p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8 bits     </a:t>
              </a:r>
            </a:p>
            <a:p>
              <a:r>
                <a:rPr lang="en-US" sz="28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    0000</a:t>
              </a:r>
              <a:r>
                <a:rPr lang="en-US" sz="2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0001</a:t>
              </a:r>
            </a:p>
            <a:p>
              <a:r>
                <a:rPr lang="en-US" sz="28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Number is still 1 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53CE921A-C05C-EB86-8543-E5C8875889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36327" y="4421733"/>
              <a:ext cx="197964" cy="1123501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488A1035-C80C-CF79-71F4-89DE453610A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23017" y="4421733"/>
              <a:ext cx="413688" cy="1123501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A21B58A5-5C88-2D86-D703-36B5A6F9820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23481" y="4421733"/>
              <a:ext cx="610809" cy="1123501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1690912D-76F4-AE0D-1085-00F994436EA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92891" y="4421733"/>
              <a:ext cx="841399" cy="1123501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19526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BDD1FD9-228C-4B46-B910-914913FB1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069" y="0"/>
            <a:ext cx="10515600" cy="715294"/>
          </a:xfrm>
        </p:spPr>
        <p:txBody>
          <a:bodyPr/>
          <a:lstStyle/>
          <a:p>
            <a:r>
              <a:rPr lang="en-US" dirty="0"/>
              <a:t>Example: Two’s Complement Sign or bit Extension -2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94FECF85-C747-97A8-38CD-96BCABA3B264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77973" y="894361"/>
            <a:ext cx="8739405" cy="539940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Adding 1's if front of a negative number does not change its value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3A29F80-ED54-2A45-BF5B-2D3AC4CF7177}"/>
              </a:ext>
            </a:extLst>
          </p:cNvPr>
          <p:cNvGrpSpPr/>
          <p:nvPr/>
        </p:nvGrpSpPr>
        <p:grpSpPr>
          <a:xfrm>
            <a:off x="2212275" y="1718328"/>
            <a:ext cx="2945037" cy="2246769"/>
            <a:chOff x="808264" y="1020535"/>
            <a:chExt cx="2945037" cy="224676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96F6D48-9B6F-5749-92C4-C6FBCE1530C3}"/>
                </a:ext>
              </a:extLst>
            </p:cNvPr>
            <p:cNvSpPr txBox="1"/>
            <p:nvPr/>
          </p:nvSpPr>
          <p:spPr>
            <a:xfrm>
              <a:off x="808264" y="1020535"/>
              <a:ext cx="2945037" cy="2246769"/>
            </a:xfrm>
            <a:prstGeom prst="rect">
              <a:avLst/>
            </a:prstGeom>
            <a:noFill/>
            <a:ln w="34925">
              <a:solidFill>
                <a:schemeClr val="accent5">
                  <a:alpha val="9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     7 = 0111</a:t>
              </a:r>
            </a:p>
            <a:p>
              <a:endParaRPr lang="en-US" sz="28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invert = 1000</a:t>
              </a:r>
            </a:p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add 1  +    1</a:t>
              </a:r>
            </a:p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    -7  </a:t>
              </a:r>
              <a:r>
                <a:rPr lang="en-US" sz="2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1001 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82804C7D-A3DF-FF4B-AA89-CC29BB68280F}"/>
                </a:ext>
              </a:extLst>
            </p:cNvPr>
            <p:cNvCxnSpPr>
              <a:cxnSpLocks/>
            </p:cNvCxnSpPr>
            <p:nvPr/>
          </p:nvCxnSpPr>
          <p:spPr>
            <a:xfrm>
              <a:off x="3347357" y="1469572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9F7327D4-C16C-5C45-B2FC-791E0C3282D2}"/>
                </a:ext>
              </a:extLst>
            </p:cNvPr>
            <p:cNvCxnSpPr>
              <a:cxnSpLocks/>
            </p:cNvCxnSpPr>
            <p:nvPr/>
          </p:nvCxnSpPr>
          <p:spPr>
            <a:xfrm>
              <a:off x="3132364" y="1469572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0A1F4D0B-7347-2948-AA2C-E2DE8E51C3D2}"/>
                </a:ext>
              </a:extLst>
            </p:cNvPr>
            <p:cNvCxnSpPr>
              <a:cxnSpLocks/>
            </p:cNvCxnSpPr>
            <p:nvPr/>
          </p:nvCxnSpPr>
          <p:spPr>
            <a:xfrm>
              <a:off x="2936421" y="1469572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C4701E87-E1B2-A24A-B871-119B5B9D1982}"/>
                </a:ext>
              </a:extLst>
            </p:cNvPr>
            <p:cNvCxnSpPr>
              <a:cxnSpLocks/>
            </p:cNvCxnSpPr>
            <p:nvPr/>
          </p:nvCxnSpPr>
          <p:spPr>
            <a:xfrm>
              <a:off x="2740479" y="1469572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A53AC3B4-5BA5-6647-ADFB-7A8D2E5F41BC}"/>
                </a:ext>
              </a:extLst>
            </p:cNvPr>
            <p:cNvCxnSpPr>
              <a:cxnSpLocks/>
            </p:cNvCxnSpPr>
            <p:nvPr/>
          </p:nvCxnSpPr>
          <p:spPr>
            <a:xfrm>
              <a:off x="2411573" y="2784022"/>
              <a:ext cx="1049696" cy="0"/>
            </a:xfrm>
            <a:prstGeom prst="line">
              <a:avLst/>
            </a:prstGeom>
            <a:ln w="28575">
              <a:solidFill>
                <a:schemeClr val="accent5">
                  <a:alpha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E3A5A3F8-67E0-9F4C-850F-0294E9C73B4E}"/>
              </a:ext>
            </a:extLst>
          </p:cNvPr>
          <p:cNvGrpSpPr/>
          <p:nvPr/>
        </p:nvGrpSpPr>
        <p:grpSpPr>
          <a:xfrm>
            <a:off x="6886527" y="4500062"/>
            <a:ext cx="3733714" cy="2246769"/>
            <a:chOff x="6290551" y="1270198"/>
            <a:chExt cx="3733714" cy="2246769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91DBB56-89D1-A645-A87A-5FB97FDD3689}"/>
                </a:ext>
              </a:extLst>
            </p:cNvPr>
            <p:cNvSpPr txBox="1"/>
            <p:nvPr/>
          </p:nvSpPr>
          <p:spPr>
            <a:xfrm>
              <a:off x="6290551" y="1270198"/>
              <a:ext cx="3733714" cy="2246769"/>
            </a:xfrm>
            <a:prstGeom prst="rect">
              <a:avLst/>
            </a:prstGeom>
            <a:noFill/>
            <a:ln w="34925">
              <a:solidFill>
                <a:schemeClr val="accent5">
                  <a:alpha val="9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     7 = </a:t>
              </a:r>
              <a:r>
                <a:rPr lang="en-US" sz="28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0000</a:t>
              </a:r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0111</a:t>
              </a:r>
            </a:p>
            <a:p>
              <a:endParaRPr lang="en-US" sz="28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invert = 11111000</a:t>
              </a:r>
            </a:p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add 1  +        1</a:t>
              </a:r>
            </a:p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    -7   </a:t>
              </a:r>
              <a:r>
                <a:rPr lang="en-US" sz="28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1111</a:t>
              </a:r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1001 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252E4DE6-010E-3D4F-B881-B6921949FDFF}"/>
                </a:ext>
              </a:extLst>
            </p:cNvPr>
            <p:cNvCxnSpPr>
              <a:cxnSpLocks/>
            </p:cNvCxnSpPr>
            <p:nvPr/>
          </p:nvCxnSpPr>
          <p:spPr>
            <a:xfrm>
              <a:off x="8829644" y="1719235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4BA1355A-6A3F-D341-8120-DED737F6EE67}"/>
                </a:ext>
              </a:extLst>
            </p:cNvPr>
            <p:cNvCxnSpPr>
              <a:cxnSpLocks/>
            </p:cNvCxnSpPr>
            <p:nvPr/>
          </p:nvCxnSpPr>
          <p:spPr>
            <a:xfrm>
              <a:off x="8614651" y="1719235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3248CE6F-F7A5-294A-84AA-EF815FA0DB03}"/>
                </a:ext>
              </a:extLst>
            </p:cNvPr>
            <p:cNvCxnSpPr>
              <a:cxnSpLocks/>
            </p:cNvCxnSpPr>
            <p:nvPr/>
          </p:nvCxnSpPr>
          <p:spPr>
            <a:xfrm>
              <a:off x="8418708" y="1719235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F0C86649-FF73-914B-9C4F-0EF92A9C8050}"/>
                </a:ext>
              </a:extLst>
            </p:cNvPr>
            <p:cNvCxnSpPr>
              <a:cxnSpLocks/>
            </p:cNvCxnSpPr>
            <p:nvPr/>
          </p:nvCxnSpPr>
          <p:spPr>
            <a:xfrm>
              <a:off x="8222766" y="1719235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B98AF061-D2F5-484B-A356-6A28805F9382}"/>
                </a:ext>
              </a:extLst>
            </p:cNvPr>
            <p:cNvCxnSpPr>
              <a:cxnSpLocks/>
            </p:cNvCxnSpPr>
            <p:nvPr/>
          </p:nvCxnSpPr>
          <p:spPr>
            <a:xfrm>
              <a:off x="7893860" y="3033685"/>
              <a:ext cx="1833128" cy="0"/>
            </a:xfrm>
            <a:prstGeom prst="line">
              <a:avLst/>
            </a:prstGeom>
            <a:ln w="28575">
              <a:solidFill>
                <a:schemeClr val="accent5">
                  <a:alpha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7DB2CD91-02CF-5549-9A48-05EDB0FBF98D}"/>
                </a:ext>
              </a:extLst>
            </p:cNvPr>
            <p:cNvCxnSpPr>
              <a:cxnSpLocks/>
            </p:cNvCxnSpPr>
            <p:nvPr/>
          </p:nvCxnSpPr>
          <p:spPr>
            <a:xfrm>
              <a:off x="9019751" y="1719235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8E57EBED-1FF7-8943-800D-A620794006AB}"/>
                </a:ext>
              </a:extLst>
            </p:cNvPr>
            <p:cNvCxnSpPr>
              <a:cxnSpLocks/>
            </p:cNvCxnSpPr>
            <p:nvPr/>
          </p:nvCxnSpPr>
          <p:spPr>
            <a:xfrm>
              <a:off x="9200432" y="1719235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6F0B3F7B-4038-D542-8C39-FB517B2F0CAB}"/>
                </a:ext>
              </a:extLst>
            </p:cNvPr>
            <p:cNvCxnSpPr>
              <a:cxnSpLocks/>
            </p:cNvCxnSpPr>
            <p:nvPr/>
          </p:nvCxnSpPr>
          <p:spPr>
            <a:xfrm>
              <a:off x="9409393" y="1719235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A46FE1B5-0BEA-5D40-AB3C-855472008983}"/>
                </a:ext>
              </a:extLst>
            </p:cNvPr>
            <p:cNvCxnSpPr>
              <a:cxnSpLocks/>
            </p:cNvCxnSpPr>
            <p:nvPr/>
          </p:nvCxnSpPr>
          <p:spPr>
            <a:xfrm>
              <a:off x="9599500" y="1719235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33AB31B3-D3A8-624A-85F6-634A9113BF14}"/>
              </a:ext>
            </a:extLst>
          </p:cNvPr>
          <p:cNvGrpSpPr/>
          <p:nvPr/>
        </p:nvGrpSpPr>
        <p:grpSpPr>
          <a:xfrm>
            <a:off x="6689357" y="1781938"/>
            <a:ext cx="4128053" cy="1815882"/>
            <a:chOff x="2108096" y="4077010"/>
            <a:chExt cx="4128053" cy="1815882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C489F60-ED07-734E-88EE-DA471B4C14A6}"/>
                </a:ext>
              </a:extLst>
            </p:cNvPr>
            <p:cNvSpPr txBox="1"/>
            <p:nvPr/>
          </p:nvSpPr>
          <p:spPr>
            <a:xfrm>
              <a:off x="2108096" y="4077010"/>
              <a:ext cx="4128053" cy="1815882"/>
            </a:xfrm>
            <a:prstGeom prst="rect">
              <a:avLst/>
            </a:prstGeom>
            <a:noFill/>
            <a:ln w="34925">
              <a:solidFill>
                <a:schemeClr val="accent5">
                  <a:alpha val="9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    -7    = </a:t>
              </a:r>
              <a:r>
                <a:rPr lang="en-US" sz="28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r>
                <a:rPr lang="en-US" sz="2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1001</a:t>
              </a:r>
            </a:p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extend to</a:t>
              </a:r>
            </a:p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8 bits     </a:t>
              </a:r>
            </a:p>
            <a:p>
              <a:r>
                <a:rPr lang="en-US" sz="28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    1111</a:t>
              </a:r>
              <a:r>
                <a:rPr lang="en-US" sz="2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1001</a:t>
              </a:r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451D932A-B65D-BB41-A632-6FC505E333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36327" y="4421733"/>
              <a:ext cx="197964" cy="1123501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C78C32C6-D80C-4948-87E5-C6159197EB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23017" y="4421733"/>
              <a:ext cx="413688" cy="1123501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109A0A7A-36FF-3E4F-942A-35966F7E637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23481" y="4421733"/>
              <a:ext cx="610809" cy="1123501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0842C55C-851C-AD41-AC4A-4A8B5B1A590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92891" y="4421733"/>
              <a:ext cx="841399" cy="1123501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473B3D6E-8D83-934F-9B0C-871C7E737511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CC6A5D9E-063A-0019-85E3-CB3C4542562A}"/>
              </a:ext>
            </a:extLst>
          </p:cNvPr>
          <p:cNvSpPr/>
          <p:nvPr/>
        </p:nvSpPr>
        <p:spPr>
          <a:xfrm rot="5400000">
            <a:off x="8125305" y="3806625"/>
            <a:ext cx="902241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431214A-07F9-E7CE-C4C3-E3BC4DEBFE40}"/>
              </a:ext>
            </a:extLst>
          </p:cNvPr>
          <p:cNvSpPr txBox="1"/>
          <p:nvPr/>
        </p:nvSpPr>
        <p:spPr>
          <a:xfrm>
            <a:off x="392906" y="4453366"/>
            <a:ext cx="6068857" cy="1815882"/>
          </a:xfrm>
          <a:prstGeom prst="rect">
            <a:avLst/>
          </a:prstGeom>
          <a:noFill/>
          <a:ln w="34925">
            <a:solidFill>
              <a:schemeClr val="accent5">
                <a:alpha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1001 = -8 + 1 = -7</a:t>
            </a:r>
            <a:endParaRPr lang="en-US" sz="28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1111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1001 =</a:t>
            </a:r>
          </a:p>
          <a:p>
            <a:r>
              <a:rPr lang="en-US" sz="28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(-128 + 64 + 32 + 16 + 8) 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+ 1 = </a:t>
            </a:r>
            <a:r>
              <a:rPr lang="en-US" sz="28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-8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+ 1 = -7 </a:t>
            </a:r>
          </a:p>
        </p:txBody>
      </p:sp>
    </p:spTree>
    <p:extLst>
      <p:ext uri="{BB962C8B-B14F-4D97-AF65-F5344CB8AC3E}">
        <p14:creationId xmlns:p14="http://schemas.microsoft.com/office/powerpoint/2010/main" val="2495127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22" grpId="0" animBg="1"/>
      <p:bldP spid="24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F3A75E9-DE41-4E4B-B634-295C9E04AC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106" y="79997"/>
            <a:ext cx="11576559" cy="552617"/>
          </a:xfrm>
        </p:spPr>
        <p:txBody>
          <a:bodyPr/>
          <a:lstStyle/>
          <a:p>
            <a:r>
              <a:rPr lang="en-US" dirty="0"/>
              <a:t>Sign Extension Under Different representations</a:t>
            </a:r>
          </a:p>
        </p:txBody>
      </p:sp>
      <p:graphicFrame>
        <p:nvGraphicFramePr>
          <p:cNvPr id="8" name="Table 12">
            <a:extLst>
              <a:ext uri="{FF2B5EF4-FFF2-40B4-BE49-F238E27FC236}">
                <a16:creationId xmlns:a16="http://schemas.microsoft.com/office/drawing/2014/main" id="{EFB2DC40-2E86-3C41-B105-2F9A42BB4F8A}"/>
              </a:ext>
            </a:extLst>
          </p:cNvPr>
          <p:cNvGraphicFramePr>
            <a:graphicFrameLocks noGrp="1"/>
          </p:cNvGraphicFramePr>
          <p:nvPr/>
        </p:nvGraphicFramePr>
        <p:xfrm>
          <a:off x="5534858" y="855246"/>
          <a:ext cx="5113168" cy="43907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9573">
                  <a:extLst>
                    <a:ext uri="{9D8B030D-6E8A-4147-A177-3AD203B41FA5}">
                      <a16:colId xmlns:a16="http://schemas.microsoft.com/office/drawing/2014/main" val="2269528490"/>
                    </a:ext>
                  </a:extLst>
                </a:gridCol>
                <a:gridCol w="319573">
                  <a:extLst>
                    <a:ext uri="{9D8B030D-6E8A-4147-A177-3AD203B41FA5}">
                      <a16:colId xmlns:a16="http://schemas.microsoft.com/office/drawing/2014/main" val="3265448225"/>
                    </a:ext>
                  </a:extLst>
                </a:gridCol>
                <a:gridCol w="319573">
                  <a:extLst>
                    <a:ext uri="{9D8B030D-6E8A-4147-A177-3AD203B41FA5}">
                      <a16:colId xmlns:a16="http://schemas.microsoft.com/office/drawing/2014/main" val="2205633891"/>
                    </a:ext>
                  </a:extLst>
                </a:gridCol>
                <a:gridCol w="319573">
                  <a:extLst>
                    <a:ext uri="{9D8B030D-6E8A-4147-A177-3AD203B41FA5}">
                      <a16:colId xmlns:a16="http://schemas.microsoft.com/office/drawing/2014/main" val="3451998927"/>
                    </a:ext>
                  </a:extLst>
                </a:gridCol>
                <a:gridCol w="319573">
                  <a:extLst>
                    <a:ext uri="{9D8B030D-6E8A-4147-A177-3AD203B41FA5}">
                      <a16:colId xmlns:a16="http://schemas.microsoft.com/office/drawing/2014/main" val="3005866860"/>
                    </a:ext>
                  </a:extLst>
                </a:gridCol>
                <a:gridCol w="319573">
                  <a:extLst>
                    <a:ext uri="{9D8B030D-6E8A-4147-A177-3AD203B41FA5}">
                      <a16:colId xmlns:a16="http://schemas.microsoft.com/office/drawing/2014/main" val="3247985748"/>
                    </a:ext>
                  </a:extLst>
                </a:gridCol>
                <a:gridCol w="319573">
                  <a:extLst>
                    <a:ext uri="{9D8B030D-6E8A-4147-A177-3AD203B41FA5}">
                      <a16:colId xmlns:a16="http://schemas.microsoft.com/office/drawing/2014/main" val="19840113"/>
                    </a:ext>
                  </a:extLst>
                </a:gridCol>
                <a:gridCol w="319573">
                  <a:extLst>
                    <a:ext uri="{9D8B030D-6E8A-4147-A177-3AD203B41FA5}">
                      <a16:colId xmlns:a16="http://schemas.microsoft.com/office/drawing/2014/main" val="4281906542"/>
                    </a:ext>
                  </a:extLst>
                </a:gridCol>
                <a:gridCol w="319573">
                  <a:extLst>
                    <a:ext uri="{9D8B030D-6E8A-4147-A177-3AD203B41FA5}">
                      <a16:colId xmlns:a16="http://schemas.microsoft.com/office/drawing/2014/main" val="189282750"/>
                    </a:ext>
                  </a:extLst>
                </a:gridCol>
                <a:gridCol w="319573">
                  <a:extLst>
                    <a:ext uri="{9D8B030D-6E8A-4147-A177-3AD203B41FA5}">
                      <a16:colId xmlns:a16="http://schemas.microsoft.com/office/drawing/2014/main" val="1288144578"/>
                    </a:ext>
                  </a:extLst>
                </a:gridCol>
                <a:gridCol w="319573">
                  <a:extLst>
                    <a:ext uri="{9D8B030D-6E8A-4147-A177-3AD203B41FA5}">
                      <a16:colId xmlns:a16="http://schemas.microsoft.com/office/drawing/2014/main" val="14742321"/>
                    </a:ext>
                  </a:extLst>
                </a:gridCol>
                <a:gridCol w="319573">
                  <a:extLst>
                    <a:ext uri="{9D8B030D-6E8A-4147-A177-3AD203B41FA5}">
                      <a16:colId xmlns:a16="http://schemas.microsoft.com/office/drawing/2014/main" val="4285818931"/>
                    </a:ext>
                  </a:extLst>
                </a:gridCol>
                <a:gridCol w="319573">
                  <a:extLst>
                    <a:ext uri="{9D8B030D-6E8A-4147-A177-3AD203B41FA5}">
                      <a16:colId xmlns:a16="http://schemas.microsoft.com/office/drawing/2014/main" val="576615501"/>
                    </a:ext>
                  </a:extLst>
                </a:gridCol>
                <a:gridCol w="319573">
                  <a:extLst>
                    <a:ext uri="{9D8B030D-6E8A-4147-A177-3AD203B41FA5}">
                      <a16:colId xmlns:a16="http://schemas.microsoft.com/office/drawing/2014/main" val="2579200616"/>
                    </a:ext>
                  </a:extLst>
                </a:gridCol>
                <a:gridCol w="319573">
                  <a:extLst>
                    <a:ext uri="{9D8B030D-6E8A-4147-A177-3AD203B41FA5}">
                      <a16:colId xmlns:a16="http://schemas.microsoft.com/office/drawing/2014/main" val="1721946260"/>
                    </a:ext>
                  </a:extLst>
                </a:gridCol>
                <a:gridCol w="319573">
                  <a:extLst>
                    <a:ext uri="{9D8B030D-6E8A-4147-A177-3AD203B41FA5}">
                      <a16:colId xmlns:a16="http://schemas.microsoft.com/office/drawing/2014/main" val="2194256912"/>
                    </a:ext>
                  </a:extLst>
                </a:gridCol>
              </a:tblGrid>
              <a:tr h="43907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3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7087418"/>
                  </a:ext>
                </a:extLst>
              </a:tr>
            </a:tbl>
          </a:graphicData>
        </a:graphic>
      </p:graphicFrame>
      <p:graphicFrame>
        <p:nvGraphicFramePr>
          <p:cNvPr id="9" name="Table 12">
            <a:extLst>
              <a:ext uri="{FF2B5EF4-FFF2-40B4-BE49-F238E27FC236}">
                <a16:creationId xmlns:a16="http://schemas.microsoft.com/office/drawing/2014/main" id="{CFD08202-A98A-3E4F-BFB9-38AA8DBB79E0}"/>
              </a:ext>
            </a:extLst>
          </p:cNvPr>
          <p:cNvGraphicFramePr>
            <a:graphicFrameLocks noGrp="1"/>
          </p:cNvGraphicFramePr>
          <p:nvPr/>
        </p:nvGraphicFramePr>
        <p:xfrm>
          <a:off x="5534873" y="1294316"/>
          <a:ext cx="5113168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59883">
                  <a:extLst>
                    <a:ext uri="{9D8B030D-6E8A-4147-A177-3AD203B41FA5}">
                      <a16:colId xmlns:a16="http://schemas.microsoft.com/office/drawing/2014/main" val="4281906542"/>
                    </a:ext>
                  </a:extLst>
                </a:gridCol>
                <a:gridCol w="2553285">
                  <a:extLst>
                    <a:ext uri="{9D8B030D-6E8A-4147-A177-3AD203B41FA5}">
                      <a16:colId xmlns:a16="http://schemas.microsoft.com/office/drawing/2014/main" val="1892827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zeroed</a:t>
                      </a: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original bits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7087418"/>
                  </a:ext>
                </a:extLst>
              </a:tr>
            </a:tbl>
          </a:graphicData>
        </a:graphic>
      </p:graphicFrame>
      <p:graphicFrame>
        <p:nvGraphicFramePr>
          <p:cNvPr id="10" name="Table 12">
            <a:extLst>
              <a:ext uri="{FF2B5EF4-FFF2-40B4-BE49-F238E27FC236}">
                <a16:creationId xmlns:a16="http://schemas.microsoft.com/office/drawing/2014/main" id="{FD0FC101-50EA-DA4B-A5DE-D794AF5EC079}"/>
              </a:ext>
            </a:extLst>
          </p:cNvPr>
          <p:cNvGraphicFramePr>
            <a:graphicFrameLocks noGrp="1"/>
          </p:cNvGraphicFramePr>
          <p:nvPr/>
        </p:nvGraphicFramePr>
        <p:xfrm>
          <a:off x="5534889" y="3043283"/>
          <a:ext cx="5113152" cy="43907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9572">
                  <a:extLst>
                    <a:ext uri="{9D8B030D-6E8A-4147-A177-3AD203B41FA5}">
                      <a16:colId xmlns:a16="http://schemas.microsoft.com/office/drawing/2014/main" val="2269528490"/>
                    </a:ext>
                  </a:extLst>
                </a:gridCol>
                <a:gridCol w="319572">
                  <a:extLst>
                    <a:ext uri="{9D8B030D-6E8A-4147-A177-3AD203B41FA5}">
                      <a16:colId xmlns:a16="http://schemas.microsoft.com/office/drawing/2014/main" val="3265448225"/>
                    </a:ext>
                  </a:extLst>
                </a:gridCol>
                <a:gridCol w="319572">
                  <a:extLst>
                    <a:ext uri="{9D8B030D-6E8A-4147-A177-3AD203B41FA5}">
                      <a16:colId xmlns:a16="http://schemas.microsoft.com/office/drawing/2014/main" val="2205633891"/>
                    </a:ext>
                  </a:extLst>
                </a:gridCol>
                <a:gridCol w="319572">
                  <a:extLst>
                    <a:ext uri="{9D8B030D-6E8A-4147-A177-3AD203B41FA5}">
                      <a16:colId xmlns:a16="http://schemas.microsoft.com/office/drawing/2014/main" val="3451998927"/>
                    </a:ext>
                  </a:extLst>
                </a:gridCol>
                <a:gridCol w="319572">
                  <a:extLst>
                    <a:ext uri="{9D8B030D-6E8A-4147-A177-3AD203B41FA5}">
                      <a16:colId xmlns:a16="http://schemas.microsoft.com/office/drawing/2014/main" val="3005866860"/>
                    </a:ext>
                  </a:extLst>
                </a:gridCol>
                <a:gridCol w="319572">
                  <a:extLst>
                    <a:ext uri="{9D8B030D-6E8A-4147-A177-3AD203B41FA5}">
                      <a16:colId xmlns:a16="http://schemas.microsoft.com/office/drawing/2014/main" val="3247985748"/>
                    </a:ext>
                  </a:extLst>
                </a:gridCol>
                <a:gridCol w="319572">
                  <a:extLst>
                    <a:ext uri="{9D8B030D-6E8A-4147-A177-3AD203B41FA5}">
                      <a16:colId xmlns:a16="http://schemas.microsoft.com/office/drawing/2014/main" val="19840113"/>
                    </a:ext>
                  </a:extLst>
                </a:gridCol>
                <a:gridCol w="319572">
                  <a:extLst>
                    <a:ext uri="{9D8B030D-6E8A-4147-A177-3AD203B41FA5}">
                      <a16:colId xmlns:a16="http://schemas.microsoft.com/office/drawing/2014/main" val="4258187596"/>
                    </a:ext>
                  </a:extLst>
                </a:gridCol>
                <a:gridCol w="319572">
                  <a:extLst>
                    <a:ext uri="{9D8B030D-6E8A-4147-A177-3AD203B41FA5}">
                      <a16:colId xmlns:a16="http://schemas.microsoft.com/office/drawing/2014/main" val="4281906542"/>
                    </a:ext>
                  </a:extLst>
                </a:gridCol>
                <a:gridCol w="319572">
                  <a:extLst>
                    <a:ext uri="{9D8B030D-6E8A-4147-A177-3AD203B41FA5}">
                      <a16:colId xmlns:a16="http://schemas.microsoft.com/office/drawing/2014/main" val="1288144578"/>
                    </a:ext>
                  </a:extLst>
                </a:gridCol>
                <a:gridCol w="319572">
                  <a:extLst>
                    <a:ext uri="{9D8B030D-6E8A-4147-A177-3AD203B41FA5}">
                      <a16:colId xmlns:a16="http://schemas.microsoft.com/office/drawing/2014/main" val="14742321"/>
                    </a:ext>
                  </a:extLst>
                </a:gridCol>
                <a:gridCol w="319572">
                  <a:extLst>
                    <a:ext uri="{9D8B030D-6E8A-4147-A177-3AD203B41FA5}">
                      <a16:colId xmlns:a16="http://schemas.microsoft.com/office/drawing/2014/main" val="4285818931"/>
                    </a:ext>
                  </a:extLst>
                </a:gridCol>
                <a:gridCol w="319572">
                  <a:extLst>
                    <a:ext uri="{9D8B030D-6E8A-4147-A177-3AD203B41FA5}">
                      <a16:colId xmlns:a16="http://schemas.microsoft.com/office/drawing/2014/main" val="576615501"/>
                    </a:ext>
                  </a:extLst>
                </a:gridCol>
                <a:gridCol w="319572">
                  <a:extLst>
                    <a:ext uri="{9D8B030D-6E8A-4147-A177-3AD203B41FA5}">
                      <a16:colId xmlns:a16="http://schemas.microsoft.com/office/drawing/2014/main" val="2579200616"/>
                    </a:ext>
                  </a:extLst>
                </a:gridCol>
                <a:gridCol w="319572">
                  <a:extLst>
                    <a:ext uri="{9D8B030D-6E8A-4147-A177-3AD203B41FA5}">
                      <a16:colId xmlns:a16="http://schemas.microsoft.com/office/drawing/2014/main" val="1721946260"/>
                    </a:ext>
                  </a:extLst>
                </a:gridCol>
                <a:gridCol w="319572">
                  <a:extLst>
                    <a:ext uri="{9D8B030D-6E8A-4147-A177-3AD203B41FA5}">
                      <a16:colId xmlns:a16="http://schemas.microsoft.com/office/drawing/2014/main" val="2194256912"/>
                    </a:ext>
                  </a:extLst>
                </a:gridCol>
              </a:tblGrid>
              <a:tr h="43907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FCA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7087418"/>
                  </a:ext>
                </a:extLst>
              </a:tr>
            </a:tbl>
          </a:graphicData>
        </a:graphic>
      </p:graphicFrame>
      <p:graphicFrame>
        <p:nvGraphicFramePr>
          <p:cNvPr id="11" name="Table 12">
            <a:extLst>
              <a:ext uri="{FF2B5EF4-FFF2-40B4-BE49-F238E27FC236}">
                <a16:creationId xmlns:a16="http://schemas.microsoft.com/office/drawing/2014/main" id="{FE4F745F-56FC-E34E-8B81-B71F84F6E2C8}"/>
              </a:ext>
            </a:extLst>
          </p:cNvPr>
          <p:cNvGraphicFramePr>
            <a:graphicFrameLocks noGrp="1"/>
          </p:cNvGraphicFramePr>
          <p:nvPr/>
        </p:nvGraphicFramePr>
        <p:xfrm>
          <a:off x="5534890" y="3482353"/>
          <a:ext cx="5113168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9883">
                  <a:extLst>
                    <a:ext uri="{9D8B030D-6E8A-4147-A177-3AD203B41FA5}">
                      <a16:colId xmlns:a16="http://schemas.microsoft.com/office/drawing/2014/main" val="3363835431"/>
                    </a:ext>
                  </a:extLst>
                </a:gridCol>
                <a:gridCol w="2555893">
                  <a:extLst>
                    <a:ext uri="{9D8B030D-6E8A-4147-A177-3AD203B41FA5}">
                      <a16:colId xmlns:a16="http://schemas.microsoft.com/office/drawing/2014/main" val="4281906542"/>
                    </a:ext>
                  </a:extLst>
                </a:gridCol>
                <a:gridCol w="2227392">
                  <a:extLst>
                    <a:ext uri="{9D8B030D-6E8A-4147-A177-3AD203B41FA5}">
                      <a16:colId xmlns:a16="http://schemas.microsoft.com/office/drawing/2014/main" val="1892827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</a:t>
                      </a: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zeroed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magnitude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7087418"/>
                  </a:ext>
                </a:extLst>
              </a:tr>
            </a:tbl>
          </a:graphicData>
        </a:graphic>
      </p:graphicFrame>
      <p:graphicFrame>
        <p:nvGraphicFramePr>
          <p:cNvPr id="12" name="Table 12">
            <a:extLst>
              <a:ext uri="{FF2B5EF4-FFF2-40B4-BE49-F238E27FC236}">
                <a16:creationId xmlns:a16="http://schemas.microsoft.com/office/drawing/2014/main" id="{21E8E2DE-504B-F54F-895D-AFE25163E102}"/>
              </a:ext>
            </a:extLst>
          </p:cNvPr>
          <p:cNvGraphicFramePr>
            <a:graphicFrameLocks noGrp="1"/>
          </p:cNvGraphicFramePr>
          <p:nvPr/>
        </p:nvGraphicFramePr>
        <p:xfrm>
          <a:off x="5534889" y="5382041"/>
          <a:ext cx="5113168" cy="43907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9573">
                  <a:extLst>
                    <a:ext uri="{9D8B030D-6E8A-4147-A177-3AD203B41FA5}">
                      <a16:colId xmlns:a16="http://schemas.microsoft.com/office/drawing/2014/main" val="2269528490"/>
                    </a:ext>
                  </a:extLst>
                </a:gridCol>
                <a:gridCol w="319573">
                  <a:extLst>
                    <a:ext uri="{9D8B030D-6E8A-4147-A177-3AD203B41FA5}">
                      <a16:colId xmlns:a16="http://schemas.microsoft.com/office/drawing/2014/main" val="3265448225"/>
                    </a:ext>
                  </a:extLst>
                </a:gridCol>
                <a:gridCol w="319573">
                  <a:extLst>
                    <a:ext uri="{9D8B030D-6E8A-4147-A177-3AD203B41FA5}">
                      <a16:colId xmlns:a16="http://schemas.microsoft.com/office/drawing/2014/main" val="2205633891"/>
                    </a:ext>
                  </a:extLst>
                </a:gridCol>
                <a:gridCol w="319573">
                  <a:extLst>
                    <a:ext uri="{9D8B030D-6E8A-4147-A177-3AD203B41FA5}">
                      <a16:colId xmlns:a16="http://schemas.microsoft.com/office/drawing/2014/main" val="3451998927"/>
                    </a:ext>
                  </a:extLst>
                </a:gridCol>
                <a:gridCol w="319573">
                  <a:extLst>
                    <a:ext uri="{9D8B030D-6E8A-4147-A177-3AD203B41FA5}">
                      <a16:colId xmlns:a16="http://schemas.microsoft.com/office/drawing/2014/main" val="3005866860"/>
                    </a:ext>
                  </a:extLst>
                </a:gridCol>
                <a:gridCol w="319573">
                  <a:extLst>
                    <a:ext uri="{9D8B030D-6E8A-4147-A177-3AD203B41FA5}">
                      <a16:colId xmlns:a16="http://schemas.microsoft.com/office/drawing/2014/main" val="3247985748"/>
                    </a:ext>
                  </a:extLst>
                </a:gridCol>
                <a:gridCol w="319573">
                  <a:extLst>
                    <a:ext uri="{9D8B030D-6E8A-4147-A177-3AD203B41FA5}">
                      <a16:colId xmlns:a16="http://schemas.microsoft.com/office/drawing/2014/main" val="19840113"/>
                    </a:ext>
                  </a:extLst>
                </a:gridCol>
                <a:gridCol w="319573">
                  <a:extLst>
                    <a:ext uri="{9D8B030D-6E8A-4147-A177-3AD203B41FA5}">
                      <a16:colId xmlns:a16="http://schemas.microsoft.com/office/drawing/2014/main" val="4281906542"/>
                    </a:ext>
                  </a:extLst>
                </a:gridCol>
                <a:gridCol w="319573">
                  <a:extLst>
                    <a:ext uri="{9D8B030D-6E8A-4147-A177-3AD203B41FA5}">
                      <a16:colId xmlns:a16="http://schemas.microsoft.com/office/drawing/2014/main" val="189282750"/>
                    </a:ext>
                  </a:extLst>
                </a:gridCol>
                <a:gridCol w="319573">
                  <a:extLst>
                    <a:ext uri="{9D8B030D-6E8A-4147-A177-3AD203B41FA5}">
                      <a16:colId xmlns:a16="http://schemas.microsoft.com/office/drawing/2014/main" val="1288144578"/>
                    </a:ext>
                  </a:extLst>
                </a:gridCol>
                <a:gridCol w="319573">
                  <a:extLst>
                    <a:ext uri="{9D8B030D-6E8A-4147-A177-3AD203B41FA5}">
                      <a16:colId xmlns:a16="http://schemas.microsoft.com/office/drawing/2014/main" val="14742321"/>
                    </a:ext>
                  </a:extLst>
                </a:gridCol>
                <a:gridCol w="319573">
                  <a:extLst>
                    <a:ext uri="{9D8B030D-6E8A-4147-A177-3AD203B41FA5}">
                      <a16:colId xmlns:a16="http://schemas.microsoft.com/office/drawing/2014/main" val="4285818931"/>
                    </a:ext>
                  </a:extLst>
                </a:gridCol>
                <a:gridCol w="319573">
                  <a:extLst>
                    <a:ext uri="{9D8B030D-6E8A-4147-A177-3AD203B41FA5}">
                      <a16:colId xmlns:a16="http://schemas.microsoft.com/office/drawing/2014/main" val="576615501"/>
                    </a:ext>
                  </a:extLst>
                </a:gridCol>
                <a:gridCol w="319573">
                  <a:extLst>
                    <a:ext uri="{9D8B030D-6E8A-4147-A177-3AD203B41FA5}">
                      <a16:colId xmlns:a16="http://schemas.microsoft.com/office/drawing/2014/main" val="2579200616"/>
                    </a:ext>
                  </a:extLst>
                </a:gridCol>
                <a:gridCol w="319573">
                  <a:extLst>
                    <a:ext uri="{9D8B030D-6E8A-4147-A177-3AD203B41FA5}">
                      <a16:colId xmlns:a16="http://schemas.microsoft.com/office/drawing/2014/main" val="1721946260"/>
                    </a:ext>
                  </a:extLst>
                </a:gridCol>
                <a:gridCol w="319573">
                  <a:extLst>
                    <a:ext uri="{9D8B030D-6E8A-4147-A177-3AD203B41FA5}">
                      <a16:colId xmlns:a16="http://schemas.microsoft.com/office/drawing/2014/main" val="2194256912"/>
                    </a:ext>
                  </a:extLst>
                </a:gridCol>
              </a:tblGrid>
              <a:tr h="43907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FCA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FCA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FCA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FCA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FCA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FCA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FCA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FCA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FCA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7087418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D7DF892C-687B-F541-9191-13CF995EF1CF}"/>
              </a:ext>
            </a:extLst>
          </p:cNvPr>
          <p:cNvGraphicFramePr>
            <a:graphicFrameLocks noGrp="1"/>
          </p:cNvGraphicFramePr>
          <p:nvPr/>
        </p:nvGraphicFramePr>
        <p:xfrm>
          <a:off x="5534895" y="5818913"/>
          <a:ext cx="5113175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59887">
                  <a:extLst>
                    <a:ext uri="{9D8B030D-6E8A-4147-A177-3AD203B41FA5}">
                      <a16:colId xmlns:a16="http://schemas.microsoft.com/office/drawing/2014/main" val="4281906542"/>
                    </a:ext>
                  </a:extLst>
                </a:gridCol>
                <a:gridCol w="2553288">
                  <a:extLst>
                    <a:ext uri="{9D8B030D-6E8A-4147-A177-3AD203B41FA5}">
                      <a16:colId xmlns:a16="http://schemas.microsoft.com/office/drawing/2014/main" val="1892827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sign extension</a:t>
                      </a: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original bits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7087418"/>
                  </a:ext>
                </a:extLst>
              </a:tr>
            </a:tbl>
          </a:graphicData>
        </a:graphic>
      </p:graphicFrame>
      <p:graphicFrame>
        <p:nvGraphicFramePr>
          <p:cNvPr id="14" name="Table 12">
            <a:extLst>
              <a:ext uri="{FF2B5EF4-FFF2-40B4-BE49-F238E27FC236}">
                <a16:creationId xmlns:a16="http://schemas.microsoft.com/office/drawing/2014/main" id="{C1022CA4-79C8-E449-953B-EFDF8FCEE2B8}"/>
              </a:ext>
            </a:extLst>
          </p:cNvPr>
          <p:cNvGraphicFramePr>
            <a:graphicFrameLocks noGrp="1"/>
          </p:cNvGraphicFramePr>
          <p:nvPr/>
        </p:nvGraphicFramePr>
        <p:xfrm>
          <a:off x="318537" y="2996791"/>
          <a:ext cx="2397488" cy="5181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99686">
                  <a:extLst>
                    <a:ext uri="{9D8B030D-6E8A-4147-A177-3AD203B41FA5}">
                      <a16:colId xmlns:a16="http://schemas.microsoft.com/office/drawing/2014/main" val="1288144578"/>
                    </a:ext>
                  </a:extLst>
                </a:gridCol>
                <a:gridCol w="299686">
                  <a:extLst>
                    <a:ext uri="{9D8B030D-6E8A-4147-A177-3AD203B41FA5}">
                      <a16:colId xmlns:a16="http://schemas.microsoft.com/office/drawing/2014/main" val="14742321"/>
                    </a:ext>
                  </a:extLst>
                </a:gridCol>
                <a:gridCol w="299686">
                  <a:extLst>
                    <a:ext uri="{9D8B030D-6E8A-4147-A177-3AD203B41FA5}">
                      <a16:colId xmlns:a16="http://schemas.microsoft.com/office/drawing/2014/main" val="4285818931"/>
                    </a:ext>
                  </a:extLst>
                </a:gridCol>
                <a:gridCol w="299686">
                  <a:extLst>
                    <a:ext uri="{9D8B030D-6E8A-4147-A177-3AD203B41FA5}">
                      <a16:colId xmlns:a16="http://schemas.microsoft.com/office/drawing/2014/main" val="576615501"/>
                    </a:ext>
                  </a:extLst>
                </a:gridCol>
                <a:gridCol w="299686">
                  <a:extLst>
                    <a:ext uri="{9D8B030D-6E8A-4147-A177-3AD203B41FA5}">
                      <a16:colId xmlns:a16="http://schemas.microsoft.com/office/drawing/2014/main" val="2579200616"/>
                    </a:ext>
                  </a:extLst>
                </a:gridCol>
                <a:gridCol w="299686">
                  <a:extLst>
                    <a:ext uri="{9D8B030D-6E8A-4147-A177-3AD203B41FA5}">
                      <a16:colId xmlns:a16="http://schemas.microsoft.com/office/drawing/2014/main" val="554282914"/>
                    </a:ext>
                  </a:extLst>
                </a:gridCol>
                <a:gridCol w="299686">
                  <a:extLst>
                    <a:ext uri="{9D8B030D-6E8A-4147-A177-3AD203B41FA5}">
                      <a16:colId xmlns:a16="http://schemas.microsoft.com/office/drawing/2014/main" val="1721946260"/>
                    </a:ext>
                  </a:extLst>
                </a:gridCol>
                <a:gridCol w="299686">
                  <a:extLst>
                    <a:ext uri="{9D8B030D-6E8A-4147-A177-3AD203B41FA5}">
                      <a16:colId xmlns:a16="http://schemas.microsoft.com/office/drawing/2014/main" val="2194256912"/>
                    </a:ext>
                  </a:extLst>
                </a:gridCol>
              </a:tblGrid>
              <a:tr h="43907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accent3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7087418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493C82FB-D41E-B24F-A37E-FD2102E34C09}"/>
              </a:ext>
            </a:extLst>
          </p:cNvPr>
          <p:cNvSpPr txBox="1"/>
          <p:nvPr/>
        </p:nvSpPr>
        <p:spPr>
          <a:xfrm>
            <a:off x="-70047" y="1986550"/>
            <a:ext cx="333568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2C895B"/>
                </a:solidFill>
              </a:rPr>
              <a:t>How to sign extend this bit pattern?</a:t>
            </a:r>
          </a:p>
          <a:p>
            <a:pPr algn="ctr"/>
            <a:endParaRPr lang="en-US" sz="2800" dirty="0">
              <a:solidFill>
                <a:srgbClr val="2C895B"/>
              </a:solidFill>
            </a:endParaRPr>
          </a:p>
          <a:p>
            <a:pPr algn="ctr"/>
            <a:endParaRPr lang="en-US" sz="2800" dirty="0">
              <a:solidFill>
                <a:srgbClr val="2C895B"/>
              </a:solidFill>
            </a:endParaRPr>
          </a:p>
          <a:p>
            <a:pPr algn="ctr"/>
            <a:r>
              <a:rPr lang="en-US" sz="2800" dirty="0">
                <a:solidFill>
                  <a:srgbClr val="2C895B"/>
                </a:solidFill>
              </a:rPr>
              <a:t>0xd6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565F2B1-E1D1-9548-B80C-98ABE26D8C45}"/>
              </a:ext>
            </a:extLst>
          </p:cNvPr>
          <p:cNvGrpSpPr/>
          <p:nvPr/>
        </p:nvGrpSpPr>
        <p:grpSpPr>
          <a:xfrm>
            <a:off x="2713904" y="918318"/>
            <a:ext cx="9300217" cy="2084944"/>
            <a:chOff x="2713904" y="918318"/>
            <a:chExt cx="9300217" cy="2084944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2D76CEF-327B-4A4D-A41D-FA0B456C9610}"/>
                </a:ext>
              </a:extLst>
            </p:cNvPr>
            <p:cNvSpPr txBox="1"/>
            <p:nvPr/>
          </p:nvSpPr>
          <p:spPr>
            <a:xfrm>
              <a:off x="10648041" y="920005"/>
              <a:ext cx="136608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0x00d6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4C27979-AA21-F548-8E2B-CE920F94BCCB}"/>
                </a:ext>
              </a:extLst>
            </p:cNvPr>
            <p:cNvSpPr txBox="1"/>
            <p:nvPr/>
          </p:nvSpPr>
          <p:spPr>
            <a:xfrm>
              <a:off x="3439697" y="918318"/>
              <a:ext cx="164660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unsigned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0D7CC9D6-2824-374B-A3AF-B1DE3629AE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13904" y="1071684"/>
              <a:ext cx="2841201" cy="1931578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E81F6AE8-F955-8249-A6C7-7ACB5259AC9A}"/>
              </a:ext>
            </a:extLst>
          </p:cNvPr>
          <p:cNvGrpSpPr/>
          <p:nvPr/>
        </p:nvGrpSpPr>
        <p:grpSpPr>
          <a:xfrm>
            <a:off x="2713904" y="3507360"/>
            <a:ext cx="9091762" cy="2406026"/>
            <a:chOff x="2713904" y="3507360"/>
            <a:chExt cx="9091762" cy="2406026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A738844-41AE-EB4A-890F-2B9D01204369}"/>
                </a:ext>
              </a:extLst>
            </p:cNvPr>
            <p:cNvSpPr txBox="1"/>
            <p:nvPr/>
          </p:nvSpPr>
          <p:spPr>
            <a:xfrm>
              <a:off x="10648041" y="5382041"/>
              <a:ext cx="115762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0xffd6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66F8A9E-B772-EF4A-A31B-360341D77BAB}"/>
                </a:ext>
              </a:extLst>
            </p:cNvPr>
            <p:cNvSpPr txBox="1"/>
            <p:nvPr/>
          </p:nvSpPr>
          <p:spPr>
            <a:xfrm>
              <a:off x="3003367" y="4959279"/>
              <a:ext cx="2145139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dirty="0"/>
                <a:t>two’s</a:t>
              </a:r>
            </a:p>
            <a:p>
              <a:pPr algn="ctr"/>
              <a:r>
                <a:rPr lang="en-US" sz="2800" dirty="0"/>
                <a:t>complement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FE4DAF57-D096-8248-92A7-C7FB1F596C54}"/>
                </a:ext>
              </a:extLst>
            </p:cNvPr>
            <p:cNvCxnSpPr>
              <a:cxnSpLocks/>
              <a:endCxn id="12" idx="1"/>
            </p:cNvCxnSpPr>
            <p:nvPr/>
          </p:nvCxnSpPr>
          <p:spPr>
            <a:xfrm>
              <a:off x="2713904" y="3507360"/>
              <a:ext cx="2820985" cy="209421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2FA27601-436C-F44C-A078-DBD3217A0CE8}"/>
              </a:ext>
            </a:extLst>
          </p:cNvPr>
          <p:cNvGrpSpPr/>
          <p:nvPr/>
        </p:nvGrpSpPr>
        <p:grpSpPr>
          <a:xfrm>
            <a:off x="2716025" y="2756846"/>
            <a:ext cx="9315156" cy="954107"/>
            <a:chOff x="2716025" y="2756846"/>
            <a:chExt cx="9315156" cy="954107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23288C1-124B-2A46-A3CD-468F37655893}"/>
                </a:ext>
              </a:extLst>
            </p:cNvPr>
            <p:cNvSpPr txBox="1"/>
            <p:nvPr/>
          </p:nvSpPr>
          <p:spPr>
            <a:xfrm>
              <a:off x="10665101" y="3003646"/>
              <a:ext cx="136608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0x8056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5BB17CC-7852-3943-8136-0DEC062AA7EF}"/>
                </a:ext>
              </a:extLst>
            </p:cNvPr>
            <p:cNvSpPr txBox="1"/>
            <p:nvPr/>
          </p:nvSpPr>
          <p:spPr>
            <a:xfrm>
              <a:off x="3515649" y="2756846"/>
              <a:ext cx="1866217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dirty="0"/>
                <a:t>signed</a:t>
              </a:r>
            </a:p>
            <a:p>
              <a:pPr algn="ctr"/>
              <a:r>
                <a:rPr lang="en-US" sz="2800" dirty="0"/>
                <a:t>magnitude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B90A9C7A-1EAD-EE40-9F32-7C0123DE559F}"/>
                </a:ext>
              </a:extLst>
            </p:cNvPr>
            <p:cNvCxnSpPr>
              <a:cxnSpLocks/>
              <a:stCxn id="14" idx="3"/>
              <a:endCxn id="10" idx="1"/>
            </p:cNvCxnSpPr>
            <p:nvPr/>
          </p:nvCxnSpPr>
          <p:spPr>
            <a:xfrm>
              <a:off x="2716025" y="3255871"/>
              <a:ext cx="2818864" cy="694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7FA051E0-C912-604B-803A-59FE09B7448F}"/>
              </a:ext>
            </a:extLst>
          </p:cNvPr>
          <p:cNvGrpSpPr/>
          <p:nvPr/>
        </p:nvGrpSpPr>
        <p:grpSpPr>
          <a:xfrm>
            <a:off x="5607673" y="2188088"/>
            <a:ext cx="2762295" cy="855195"/>
            <a:chOff x="5607673" y="2188088"/>
            <a:chExt cx="2762295" cy="855195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C2194B4-8680-054C-94A8-BC409D4CCE18}"/>
                </a:ext>
              </a:extLst>
            </p:cNvPr>
            <p:cNvSpPr txBox="1"/>
            <p:nvPr/>
          </p:nvSpPr>
          <p:spPr>
            <a:xfrm>
              <a:off x="5607673" y="2188088"/>
              <a:ext cx="276229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move the sign bit</a:t>
              </a:r>
            </a:p>
            <a:p>
              <a:pPr algn="ctr"/>
              <a:r>
                <a:rPr lang="en-US" dirty="0"/>
                <a:t>(replace original with a 0)</a:t>
              </a:r>
            </a:p>
          </p:txBody>
        </p:sp>
        <p:sp>
          <p:nvSpPr>
            <p:cNvPr id="5" name="Bent-Up Arrow 4">
              <a:extLst>
                <a:ext uri="{FF2B5EF4-FFF2-40B4-BE49-F238E27FC236}">
                  <a16:creationId xmlns:a16="http://schemas.microsoft.com/office/drawing/2014/main" id="{61447F8B-6902-D447-9401-0E1952101CD6}"/>
                </a:ext>
              </a:extLst>
            </p:cNvPr>
            <p:cNvSpPr/>
            <p:nvPr/>
          </p:nvSpPr>
          <p:spPr>
            <a:xfrm rot="10800000">
              <a:off x="5639734" y="2839932"/>
              <a:ext cx="2588495" cy="170763"/>
            </a:xfrm>
            <a:prstGeom prst="bent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C3DFEC1-D54F-CC42-8E3A-48AD6A6F3E40}"/>
                </a:ext>
              </a:extLst>
            </p:cNvPr>
            <p:cNvSpPr/>
            <p:nvPr/>
          </p:nvSpPr>
          <p:spPr>
            <a:xfrm>
              <a:off x="8228229" y="2839931"/>
              <a:ext cx="45719" cy="20335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C240811-E05D-B144-A991-AC18EE7AAE74}"/>
              </a:ext>
            </a:extLst>
          </p:cNvPr>
          <p:cNvGrpSpPr/>
          <p:nvPr/>
        </p:nvGrpSpPr>
        <p:grpSpPr>
          <a:xfrm>
            <a:off x="5639734" y="4720378"/>
            <a:ext cx="2634214" cy="602343"/>
            <a:chOff x="5639734" y="2440940"/>
            <a:chExt cx="2634214" cy="602343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CA015BA-A237-C741-9FE8-87EE0D1ABB0C}"/>
                </a:ext>
              </a:extLst>
            </p:cNvPr>
            <p:cNvSpPr txBox="1"/>
            <p:nvPr/>
          </p:nvSpPr>
          <p:spPr>
            <a:xfrm>
              <a:off x="5917192" y="2440940"/>
              <a:ext cx="20569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extend the sign bit</a:t>
              </a:r>
            </a:p>
          </p:txBody>
        </p:sp>
        <p:sp>
          <p:nvSpPr>
            <p:cNvPr id="29" name="Bent-Up Arrow 28">
              <a:extLst>
                <a:ext uri="{FF2B5EF4-FFF2-40B4-BE49-F238E27FC236}">
                  <a16:creationId xmlns:a16="http://schemas.microsoft.com/office/drawing/2014/main" id="{42487CC5-F2FB-8448-9790-2CD4775F7C56}"/>
                </a:ext>
              </a:extLst>
            </p:cNvPr>
            <p:cNvSpPr/>
            <p:nvPr/>
          </p:nvSpPr>
          <p:spPr>
            <a:xfrm rot="10800000">
              <a:off x="5639734" y="2839932"/>
              <a:ext cx="2588495" cy="170763"/>
            </a:xfrm>
            <a:prstGeom prst="bent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50077971-DF57-9E45-91FD-B2AB5AA3018F}"/>
                </a:ext>
              </a:extLst>
            </p:cNvPr>
            <p:cNvSpPr/>
            <p:nvPr/>
          </p:nvSpPr>
          <p:spPr>
            <a:xfrm>
              <a:off x="8228229" y="2839931"/>
              <a:ext cx="45719" cy="20335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EF2B407E-16D8-334D-AF48-0F31FB452898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4277047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3BE53F-0339-D049-B857-5DCD78B584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0" y="119999"/>
            <a:ext cx="11316465" cy="559352"/>
          </a:xfrm>
        </p:spPr>
        <p:txBody>
          <a:bodyPr/>
          <a:lstStyle/>
          <a:p>
            <a:r>
              <a:rPr lang="en-US" dirty="0"/>
              <a:t>Memory Size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FABE9F-E22F-5C46-9566-B73325DFFA51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36218" y="679351"/>
            <a:ext cx="11591560" cy="5882814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rgbClr val="0070C0"/>
                </a:solidFill>
              </a:rPr>
              <a:t>Since memory addresses are implemented in hardware using binary</a:t>
            </a:r>
          </a:p>
          <a:p>
            <a:pPr lvl="1"/>
            <a:r>
              <a:rPr lang="en-US" sz="2200" dirty="0">
                <a:solidFill>
                  <a:schemeClr val="tx2"/>
                </a:solidFill>
              </a:rPr>
              <a:t>The</a:t>
            </a:r>
            <a:r>
              <a:rPr lang="en-US" sz="2200" b="1" dirty="0">
                <a:solidFill>
                  <a:srgbClr val="0070C0"/>
                </a:solidFill>
              </a:rPr>
              <a:t> Size (number of byte sized cells)</a:t>
            </a:r>
            <a:r>
              <a:rPr lang="en-US" sz="2200" dirty="0">
                <a:solidFill>
                  <a:srgbClr val="0070C0"/>
                </a:solidFill>
              </a:rPr>
              <a:t> of Memory is </a:t>
            </a:r>
            <a:r>
              <a:rPr lang="en-US" sz="2200" dirty="0">
                <a:solidFill>
                  <a:schemeClr val="tx2"/>
                </a:solidFill>
              </a:rPr>
              <a:t>specified in </a:t>
            </a:r>
            <a:r>
              <a:rPr lang="en-US" sz="2200" b="1" dirty="0">
                <a:solidFill>
                  <a:srgbClr val="0070C0"/>
                </a:solidFill>
              </a:rPr>
              <a:t>powers of 2</a:t>
            </a:r>
          </a:p>
          <a:p>
            <a:r>
              <a:rPr lang="en-US" sz="2400" dirty="0">
                <a:solidFill>
                  <a:srgbClr val="0070C0"/>
                </a:solidFill>
              </a:rPr>
              <a:t>Memory size/capacity </a:t>
            </a:r>
            <a:r>
              <a:rPr lang="en-US" sz="2400" dirty="0"/>
              <a:t>in </a:t>
            </a:r>
            <a:r>
              <a:rPr lang="en-US" sz="2400" b="1" dirty="0">
                <a:solidFill>
                  <a:srgbClr val="0070C0"/>
                </a:solidFill>
              </a:rPr>
              <a:t>bytes</a:t>
            </a:r>
            <a:r>
              <a:rPr lang="en-US" sz="2400" dirty="0"/>
              <a:t> </a:t>
            </a:r>
            <a:r>
              <a:rPr lang="en-US" sz="2400" dirty="0">
                <a:solidFill>
                  <a:schemeClr val="tx2"/>
                </a:solidFill>
              </a:rPr>
              <a:t>is specified by the</a:t>
            </a:r>
            <a:r>
              <a:rPr lang="en-US" sz="2400" dirty="0"/>
              <a:t> “</a:t>
            </a:r>
            <a:r>
              <a:rPr lang="en-US" sz="2400" dirty="0">
                <a:solidFill>
                  <a:srgbClr val="FF0000"/>
                </a:solidFill>
              </a:rPr>
              <a:t>Number of bits" </a:t>
            </a:r>
            <a:r>
              <a:rPr lang="en-US" sz="2400" dirty="0">
                <a:solidFill>
                  <a:srgbClr val="0070C0"/>
                </a:solidFill>
              </a:rPr>
              <a:t>in an address</a:t>
            </a:r>
            <a:endParaRPr lang="en-US" sz="2400" dirty="0">
              <a:solidFill>
                <a:schemeClr val="tx2"/>
              </a:solidFill>
            </a:endParaRPr>
          </a:p>
          <a:p>
            <a:pPr lvl="1"/>
            <a:r>
              <a:rPr lang="en-US" sz="2400" dirty="0">
                <a:solidFill>
                  <a:schemeClr val="tx2"/>
                </a:solidFill>
              </a:rPr>
              <a:t>32 bits of address = </a:t>
            </a:r>
            <a:r>
              <a:rPr lang="en-US" sz="24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sz="2400" b="1" baseline="300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32 =</a:t>
            </a:r>
            <a:r>
              <a:rPr lang="en-US" sz="2400" dirty="0">
                <a:solidFill>
                  <a:schemeClr val="tx2"/>
                </a:solidFill>
              </a:rPr>
              <a:t>  4,294,967,296</a:t>
            </a:r>
          </a:p>
          <a:p>
            <a:pPr lvl="1"/>
            <a:r>
              <a:rPr lang="en-US" sz="2400" dirty="0">
                <a:solidFill>
                  <a:schemeClr val="tx2"/>
                </a:solidFill>
              </a:rPr>
              <a:t>Address Range is 0 to 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sz="2400" b="1" baseline="300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32</a:t>
            </a:r>
            <a:r>
              <a:rPr lang="en-US" sz="2400" dirty="0"/>
              <a:t> </a:t>
            </a:r>
            <a:r>
              <a:rPr lang="en-US" sz="2400" dirty="0">
                <a:solidFill>
                  <a:schemeClr val="tx2"/>
                </a:solidFill>
              </a:rPr>
              <a:t>– 1 (unsigned)</a:t>
            </a:r>
          </a:p>
          <a:p>
            <a:pPr lvl="3"/>
            <a:endParaRPr lang="en-US" sz="2200" dirty="0">
              <a:solidFill>
                <a:schemeClr val="tx2"/>
              </a:solidFill>
            </a:endParaRPr>
          </a:p>
          <a:p>
            <a:r>
              <a:rPr lang="en-US" sz="2600" dirty="0">
                <a:solidFill>
                  <a:schemeClr val="tx2"/>
                </a:solidFill>
              </a:rPr>
              <a:t>Shorthand notation for address size (Memory Capacity)</a:t>
            </a:r>
          </a:p>
          <a:p>
            <a:pPr lvl="1"/>
            <a:r>
              <a:rPr lang="en-US" sz="2400" dirty="0">
                <a:solidFill>
                  <a:srgbClr val="0070C0"/>
                </a:solidFill>
              </a:rPr>
              <a:t>KB =  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sz="2400" b="1" baseline="300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 </a:t>
            </a:r>
            <a:r>
              <a:rPr lang="en-US" sz="2400" dirty="0">
                <a:solidFill>
                  <a:srgbClr val="0070C0"/>
                </a:solidFill>
              </a:rPr>
              <a:t> (K=1024) kilobyte</a:t>
            </a:r>
          </a:p>
          <a:p>
            <a:pPr lvl="1"/>
            <a:r>
              <a:rPr lang="en-US" sz="2400" dirty="0">
                <a:solidFill>
                  <a:srgbClr val="0070C0"/>
                </a:solidFill>
              </a:rPr>
              <a:t>MB = 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sz="2400" b="1" baseline="300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20 </a:t>
            </a:r>
            <a:r>
              <a:rPr lang="en-US" sz="2400" dirty="0">
                <a:solidFill>
                  <a:srgbClr val="0070C0"/>
                </a:solidFill>
              </a:rPr>
              <a:t>  megabyte</a:t>
            </a:r>
          </a:p>
          <a:p>
            <a:pPr lvl="1"/>
            <a:r>
              <a:rPr lang="en-US" sz="2400" dirty="0">
                <a:solidFill>
                  <a:srgbClr val="0070C0"/>
                </a:solidFill>
              </a:rPr>
              <a:t>GB = 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sz="2400" b="1" baseline="300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30 </a:t>
            </a:r>
            <a:r>
              <a:rPr lang="en-US" sz="2400" dirty="0">
                <a:solidFill>
                  <a:srgbClr val="0070C0"/>
                </a:solidFill>
              </a:rPr>
              <a:t>  gigabyte</a:t>
            </a:r>
          </a:p>
          <a:p>
            <a:pPr lvl="1"/>
            <a:r>
              <a:rPr lang="en-US" sz="2400" dirty="0">
                <a:solidFill>
                  <a:srgbClr val="0070C0"/>
                </a:solidFill>
              </a:rPr>
              <a:t>TB =  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sz="2400" b="1" baseline="300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40  </a:t>
            </a:r>
            <a:r>
              <a:rPr lang="en-US" sz="2400" dirty="0">
                <a:solidFill>
                  <a:srgbClr val="0070C0"/>
                </a:solidFill>
              </a:rPr>
              <a:t>terabyte</a:t>
            </a:r>
          </a:p>
          <a:p>
            <a:pPr lvl="1"/>
            <a:r>
              <a:rPr lang="en-US" sz="2400" dirty="0">
                <a:solidFill>
                  <a:srgbClr val="0070C0"/>
                </a:solidFill>
              </a:rPr>
              <a:t>PB =  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sz="2400" b="1" baseline="300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50  </a:t>
            </a:r>
            <a:r>
              <a:rPr lang="en-US" sz="2400" dirty="0">
                <a:solidFill>
                  <a:srgbClr val="0070C0"/>
                </a:solidFill>
              </a:rPr>
              <a:t>petabyte</a:t>
            </a:r>
            <a:endParaRPr lang="en-US" sz="2400" b="1" baseline="30000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4D0F647-39A6-834B-B222-A4C20216C8C2}"/>
              </a:ext>
            </a:extLst>
          </p:cNvPr>
          <p:cNvSpPr txBox="1"/>
          <p:nvPr/>
        </p:nvSpPr>
        <p:spPr>
          <a:xfrm>
            <a:off x="11796700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pic>
        <p:nvPicPr>
          <p:cNvPr id="30" name="Picture 2" descr="DDR5 vs DDR4 - All the Design Challenges &amp; Advantages - Rambus">
            <a:extLst>
              <a:ext uri="{FF2B5EF4-FFF2-40B4-BE49-F238E27FC236}">
                <a16:creationId xmlns:a16="http://schemas.microsoft.com/office/drawing/2014/main" id="{79275A1A-CD16-4746-BCD7-C0D814EC58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34049" y="3948710"/>
            <a:ext cx="5905173" cy="2362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ECB37E39-3616-8747-B03A-66DB978492DB}"/>
              </a:ext>
            </a:extLst>
          </p:cNvPr>
          <p:cNvSpPr txBox="1"/>
          <p:nvPr/>
        </p:nvSpPr>
        <p:spPr>
          <a:xfrm>
            <a:off x="6266937" y="5826745"/>
            <a:ext cx="14068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</a:rPr>
              <a:t>Data Bits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3F92C55-4878-9C4A-A65E-32F0BC884533}"/>
              </a:ext>
            </a:extLst>
          </p:cNvPr>
          <p:cNvSpPr txBox="1"/>
          <p:nvPr/>
        </p:nvSpPr>
        <p:spPr>
          <a:xfrm>
            <a:off x="9437003" y="5829254"/>
            <a:ext cx="14068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</a:rPr>
              <a:t>Data Bits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8D6C549-E98B-294C-857B-D38EEB0950C0}"/>
              </a:ext>
            </a:extLst>
          </p:cNvPr>
          <p:cNvSpPr txBox="1"/>
          <p:nvPr/>
        </p:nvSpPr>
        <p:spPr>
          <a:xfrm>
            <a:off x="7673746" y="5664355"/>
            <a:ext cx="1625778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</a:rPr>
              <a:t>Address Bits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F80BF75-7E86-544C-98A9-F6E7F8E19AC5}"/>
              </a:ext>
            </a:extLst>
          </p:cNvPr>
          <p:cNvSpPr txBox="1"/>
          <p:nvPr/>
        </p:nvSpPr>
        <p:spPr>
          <a:xfrm>
            <a:off x="9476447" y="3548600"/>
            <a:ext cx="1962775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dirty="0"/>
              <a:t>Memory </a:t>
            </a:r>
            <a:r>
              <a:rPr lang="en-US" sz="2000" dirty="0" err="1"/>
              <a:t>dimm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639891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2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90E59B5-EA22-5F46-A881-C9793C9F99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3600" y="368300"/>
            <a:ext cx="6338400" cy="648763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926F31C-100E-0648-8A7C-4BFEE7869A68}"/>
                  </a:ext>
                </a:extLst>
              </p:cNvPr>
              <p:cNvSpPr>
                <a:spLocks noGrp="1"/>
              </p:cNvSpPr>
              <p:nvPr>
                <p:ph sz="quarter" idx="15"/>
              </p:nvPr>
            </p:nvSpPr>
            <p:spPr>
              <a:xfrm>
                <a:off x="368709" y="601738"/>
                <a:ext cx="5699793" cy="6145093"/>
              </a:xfr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 sz="2200" dirty="0">
                    <a:solidFill>
                      <a:schemeClr val="accent1"/>
                    </a:solidFill>
                  </a:rPr>
                  <a:t>4 bits </a:t>
                </a:r>
                <a:r>
                  <a:rPr lang="en-US" sz="2200" dirty="0">
                    <a:solidFill>
                      <a:schemeClr val="tx1"/>
                    </a:solidFill>
                  </a:rPr>
                  <a:t>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pPr>
                      <m:e>
                        <m:r>
                          <a:rPr lang="en-US" sz="2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2</m:t>
                        </m:r>
                      </m:e>
                      <m:sup>
                        <m:r>
                          <a:rPr lang="en-US" sz="2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4</m:t>
                        </m:r>
                      </m:sup>
                    </m:sSup>
                    <m:r>
                      <a:rPr lang="en-US" sz="22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Helvetica Light"/>
                      </a:rPr>
                      <m:t> </m:t>
                    </m:r>
                  </m:oMath>
                </a14:m>
                <a:r>
                  <a:rPr lang="en-US" sz="2200" dirty="0">
                    <a:solidFill>
                      <a:schemeClr val="tx1"/>
                    </a:solidFill>
                  </a:rPr>
                  <a:t>= </a:t>
                </a:r>
                <a:r>
                  <a:rPr lang="en-US" sz="2200" dirty="0">
                    <a:solidFill>
                      <a:srgbClr val="FF0000"/>
                    </a:solidFill>
                  </a:rPr>
                  <a:t>ONLY</a:t>
                </a:r>
                <a:r>
                  <a:rPr lang="en-US" sz="2200" dirty="0">
                    <a:solidFill>
                      <a:schemeClr val="tx1"/>
                    </a:solidFill>
                  </a:rPr>
                  <a:t> </a:t>
                </a:r>
                <a:r>
                  <a:rPr lang="en-US" sz="2200" dirty="0">
                    <a:solidFill>
                      <a:schemeClr val="accent1"/>
                    </a:solidFill>
                  </a:rPr>
                  <a:t>16 distinct values</a:t>
                </a:r>
              </a:p>
              <a:p>
                <a:r>
                  <a:rPr lang="en-US" sz="2200" b="1" dirty="0">
                    <a:solidFill>
                      <a:srgbClr val="0070C0"/>
                    </a:solidFill>
                  </a:rPr>
                  <a:t>Mod</a:t>
                </a:r>
                <a:r>
                  <a:rPr lang="en-US" sz="2200" dirty="0">
                    <a:solidFill>
                      <a:srgbClr val="0070C0"/>
                    </a:solidFill>
                  </a:rPr>
                  <a:t>ular</a:t>
                </a:r>
                <a:r>
                  <a:rPr lang="en-US" sz="2200" dirty="0">
                    <a:solidFill>
                      <a:schemeClr val="tx1"/>
                    </a:solidFill>
                  </a:rPr>
                  <a:t> (C operator: </a:t>
                </a:r>
                <a:r>
                  <a:rPr lang="en-US" sz="2200" dirty="0">
                    <a:solidFill>
                      <a:srgbClr val="FF0000"/>
                    </a:solidFill>
                  </a:rPr>
                  <a:t>%</a:t>
                </a:r>
                <a:r>
                  <a:rPr lang="en-US" sz="2200" dirty="0">
                    <a:solidFill>
                      <a:schemeClr val="tx1"/>
                    </a:solidFill>
                  </a:rPr>
                  <a:t>) or </a:t>
                </a:r>
                <a:r>
                  <a:rPr lang="en-US" sz="2200" dirty="0">
                    <a:solidFill>
                      <a:schemeClr val="accent1"/>
                    </a:solidFill>
                  </a:rPr>
                  <a:t>clock math</a:t>
                </a:r>
              </a:p>
              <a:p>
                <a:pPr lvl="1"/>
                <a:r>
                  <a:rPr lang="en-US" sz="2200" dirty="0"/>
                  <a:t>Numbers start at 0 and “wrap around” after 15 and go back to 0</a:t>
                </a:r>
              </a:p>
              <a:p>
                <a:r>
                  <a:rPr lang="en-US" sz="2200" dirty="0"/>
                  <a:t>Keep </a:t>
                </a:r>
                <a:r>
                  <a:rPr lang="en-US" sz="2200" dirty="0">
                    <a:solidFill>
                      <a:srgbClr val="0070C0"/>
                    </a:solidFill>
                  </a:rPr>
                  <a:t>adding </a:t>
                </a:r>
                <a:r>
                  <a:rPr lang="en-US" sz="2200" dirty="0"/>
                  <a:t>1</a:t>
                </a:r>
              </a:p>
              <a:p>
                <a:pPr marL="0" indent="0">
                  <a:buNone/>
                </a:pPr>
                <a:r>
                  <a:rPr lang="en-US" sz="2200" dirty="0"/>
                  <a:t>	wraps (</a:t>
                </a:r>
                <a:r>
                  <a:rPr lang="en-US" sz="2200" dirty="0">
                    <a:solidFill>
                      <a:srgbClr val="0070C0"/>
                    </a:solidFill>
                  </a:rPr>
                  <a:t>clockwise)</a:t>
                </a:r>
              </a:p>
              <a:p>
                <a:pPr marL="354012" lvl="1" indent="0">
                  <a:buNone/>
                </a:pPr>
                <a:r>
                  <a:rPr lang="en-US" sz="2200" dirty="0"/>
                  <a:t>0000 -&gt; 0001 … -&gt; 1111 -&gt;  0000</a:t>
                </a:r>
              </a:p>
              <a:p>
                <a:r>
                  <a:rPr lang="en-US" sz="2200" dirty="0"/>
                  <a:t>Keep </a:t>
                </a:r>
                <a:r>
                  <a:rPr lang="en-US" sz="2200" dirty="0">
                    <a:solidFill>
                      <a:srgbClr val="0070C0"/>
                    </a:solidFill>
                  </a:rPr>
                  <a:t>subtracting</a:t>
                </a:r>
                <a:r>
                  <a:rPr lang="en-US" sz="2200" dirty="0"/>
                  <a:t> 1 </a:t>
                </a:r>
              </a:p>
              <a:p>
                <a:pPr marL="0" indent="0">
                  <a:buNone/>
                </a:pPr>
                <a:r>
                  <a:rPr lang="en-US" sz="2200" dirty="0"/>
                  <a:t>	wraps (</a:t>
                </a:r>
                <a:r>
                  <a:rPr lang="en-US" sz="2200" dirty="0">
                    <a:solidFill>
                      <a:srgbClr val="0070C0"/>
                    </a:solidFill>
                  </a:rPr>
                  <a:t>counter-clockwise)</a:t>
                </a:r>
              </a:p>
              <a:p>
                <a:pPr marL="354012" lvl="1" indent="0">
                  <a:buNone/>
                </a:pPr>
                <a:r>
                  <a:rPr lang="en-US" sz="2200" dirty="0"/>
                  <a:t>1111 -&gt; 1110 … -&gt; 0000 -&gt;  1111</a:t>
                </a:r>
              </a:p>
              <a:p>
                <a:pPr>
                  <a:spcBef>
                    <a:spcPts val="1800"/>
                  </a:spcBef>
                </a:pPr>
                <a:r>
                  <a:rPr lang="en-US" sz="2200" dirty="0">
                    <a:solidFill>
                      <a:srgbClr val="0070C0"/>
                    </a:solidFill>
                    <a:ea typeface="ＭＳ Ｐゴシック" pitchFamily="34" charset="-128"/>
                    <a:cs typeface="ＭＳ Ｐゴシック" pitchFamily="34" charset="-128"/>
                  </a:rPr>
                  <a:t>Addition and subtraction </a:t>
                </a:r>
                <a:r>
                  <a:rPr lang="en-US" sz="2200" dirty="0">
                    <a:ea typeface="ＭＳ Ｐゴシック" pitchFamily="34" charset="-128"/>
                    <a:cs typeface="ＭＳ Ｐゴシック" pitchFamily="34" charset="-128"/>
                  </a:rPr>
                  <a:t>use </a:t>
                </a:r>
                <a:r>
                  <a:rPr lang="en-US" sz="2200" dirty="0">
                    <a:solidFill>
                      <a:srgbClr val="0070C0"/>
                    </a:solidFill>
                    <a:ea typeface="ＭＳ Ｐゴシック" pitchFamily="34" charset="-128"/>
                    <a:cs typeface="ＭＳ Ｐゴシック" pitchFamily="34" charset="-128"/>
                  </a:rPr>
                  <a:t>normal </a:t>
                </a:r>
                <a:r>
                  <a:rPr lang="en-US" sz="2200" dirty="0">
                    <a:solidFill>
                      <a:schemeClr val="accent3"/>
                    </a:solidFill>
                    <a:ea typeface="ＭＳ Ｐゴシック" pitchFamily="34" charset="-128"/>
                    <a:cs typeface="ＭＳ Ｐゴシック" pitchFamily="34" charset="-128"/>
                  </a:rPr>
                  <a:t>"carry" </a:t>
                </a:r>
                <a:r>
                  <a:rPr lang="en-US" sz="2200" dirty="0">
                    <a:solidFill>
                      <a:srgbClr val="0070C0"/>
                    </a:solidFill>
                    <a:ea typeface="ＭＳ Ｐゴシック" pitchFamily="34" charset="-128"/>
                    <a:cs typeface="ＭＳ Ｐゴシック" pitchFamily="34" charset="-128"/>
                  </a:rPr>
                  <a:t>and </a:t>
                </a:r>
                <a:r>
                  <a:rPr lang="en-US" sz="2200" dirty="0">
                    <a:solidFill>
                      <a:srgbClr val="7030A0"/>
                    </a:solidFill>
                    <a:ea typeface="ＭＳ Ｐゴシック" pitchFamily="34" charset="-128"/>
                    <a:cs typeface="ＭＳ Ｐゴシック" pitchFamily="34" charset="-128"/>
                  </a:rPr>
                  <a:t>"borrow" </a:t>
                </a:r>
                <a:r>
                  <a:rPr lang="en-US" sz="2200" dirty="0">
                    <a:solidFill>
                      <a:srgbClr val="0070C0"/>
                    </a:solidFill>
                    <a:ea typeface="ＭＳ Ｐゴシック" pitchFamily="34" charset="-128"/>
                    <a:cs typeface="ＭＳ Ｐゴシック" pitchFamily="34" charset="-128"/>
                  </a:rPr>
                  <a:t>rules</a:t>
                </a:r>
                <a:r>
                  <a:rPr lang="en-US" sz="2200" dirty="0">
                    <a:ea typeface="ＭＳ Ｐゴシック" pitchFamily="34" charset="-128"/>
                    <a:cs typeface="ＭＳ Ｐゴシック" pitchFamily="34" charset="-128"/>
                  </a:rPr>
                  <a:t>, just operate in binary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926F31C-100E-0648-8A7C-4BFEE7869A6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5"/>
              </p:nvPr>
            </p:nvSpPr>
            <p:spPr>
              <a:xfrm>
                <a:off x="368709" y="601738"/>
                <a:ext cx="5699793" cy="6145093"/>
              </a:xfrm>
              <a:blipFill>
                <a:blip r:embed="rId4"/>
                <a:stretch>
                  <a:fillRect l="-1109" b="-825"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2E30DA81-9A6C-BB42-9D77-EC2D47578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37" y="106078"/>
            <a:ext cx="12028525" cy="493969"/>
          </a:xfrm>
        </p:spPr>
        <p:txBody>
          <a:bodyPr/>
          <a:lstStyle/>
          <a:p>
            <a:r>
              <a:rPr lang="en-US" dirty="0"/>
              <a:t>Unsigned Integers (positive numbers) with Fixed # of Bits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3D86B3-A9C0-0448-9259-3DA94317B7D7}"/>
              </a:ext>
            </a:extLst>
          </p:cNvPr>
          <p:cNvSpPr txBox="1"/>
          <p:nvPr/>
        </p:nvSpPr>
        <p:spPr>
          <a:xfrm>
            <a:off x="11927778" y="657018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841742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E30DA81-9A6C-BB42-9D77-EC2D47578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37" y="0"/>
            <a:ext cx="12028525" cy="1143195"/>
          </a:xfrm>
        </p:spPr>
        <p:txBody>
          <a:bodyPr/>
          <a:lstStyle/>
          <a:p>
            <a:r>
              <a:rPr lang="en-US" dirty="0"/>
              <a:t>Different Type of Numbers each have a Fixed # of Bits</a:t>
            </a:r>
            <a:br>
              <a:rPr lang="en-US" dirty="0"/>
            </a:br>
            <a:r>
              <a:rPr lang="en-US" dirty="0"/>
              <a:t>      </a:t>
            </a:r>
            <a:r>
              <a:rPr lang="en-US" dirty="0">
                <a:solidFill>
                  <a:srgbClr val="2C895B"/>
                </a:solidFill>
              </a:rPr>
              <a:t>Spanning one or more contiguous bytes of memory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3D86B3-A9C0-0448-9259-3DA94317B7D7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EC369CE-B272-1E98-0552-B775832FDF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0083409"/>
              </p:ext>
            </p:extLst>
          </p:nvPr>
        </p:nvGraphicFramePr>
        <p:xfrm>
          <a:off x="580576" y="1532380"/>
          <a:ext cx="4573236" cy="4511040"/>
        </p:xfrm>
        <a:graphic>
          <a:graphicData uri="http://schemas.openxmlformats.org/drawingml/2006/table">
            <a:tbl>
              <a:tblPr firstRow="1" bandRow="1">
                <a:tableStyleId>{91EBBBCC-DAD2-459C-BE2E-F6DE35CF9A28}</a:tableStyleId>
              </a:tblPr>
              <a:tblGrid>
                <a:gridCol w="29741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9903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7787"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Roboto Regular" charset="0"/>
                          <a:cs typeface="Consolas" panose="020B0609020204030204" pitchFamily="49" charset="0"/>
                        </a:rPr>
                        <a:t>C Data Type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Roboto Regular" charset="0"/>
                          <a:cs typeface="Consolas" panose="020B0609020204030204" pitchFamily="49" charset="0"/>
                        </a:rPr>
                        <a:t>AArch-32 </a:t>
                      </a:r>
                    </a:p>
                    <a:p>
                      <a:pPr algn="ctr"/>
                      <a:r>
                        <a:rPr lang="en-US" sz="2000" b="1" i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Roboto Regular" charset="0"/>
                          <a:cs typeface="Consolas" panose="020B0609020204030204" pitchFamily="49" charset="0"/>
                        </a:rPr>
                        <a:t>contiguous Bytes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char </a:t>
                      </a:r>
                      <a:r>
                        <a:rPr lang="en-US" sz="1800" b="0" i="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(arm unsigned)</a:t>
                      </a:r>
                      <a:endParaRPr lang="en-US" sz="2000" b="0" i="0" dirty="0">
                        <a:solidFill>
                          <a:srgbClr val="FF0000"/>
                        </a:solidFill>
                        <a:latin typeface="Consolas" panose="020B0609020204030204" pitchFamily="49" charset="0"/>
                        <a:ea typeface="Anonymous Pro" panose="020606090302020005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    short int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unsigned short </a:t>
                      </a:r>
                      <a:r>
                        <a:rPr lang="en-US" sz="2000" b="0" i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int</a:t>
                      </a:r>
                      <a:endParaRPr lang="en-US" sz="2000" b="0" i="0" dirty="0">
                        <a:solidFill>
                          <a:schemeClr val="tx1">
                            <a:lumMod val="50000"/>
                          </a:schemeClr>
                        </a:solidFill>
                        <a:latin typeface="Consolas" panose="020B0609020204030204" pitchFamily="49" charset="0"/>
                        <a:ea typeface="Anonymous Pro" panose="020606090302020005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          </a:t>
                      </a:r>
                      <a:r>
                        <a:rPr lang="en-US" sz="2000" b="0" i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int</a:t>
                      </a:r>
                      <a:endParaRPr lang="en-US" sz="2000" b="0" i="0" dirty="0">
                        <a:solidFill>
                          <a:schemeClr val="tx1">
                            <a:lumMod val="50000"/>
                          </a:schemeClr>
                        </a:solidFill>
                        <a:latin typeface="Consolas" panose="020B0609020204030204" pitchFamily="49" charset="0"/>
                        <a:ea typeface="Anonymous Pro" panose="020606090302020005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57015124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 unsigned </a:t>
                      </a:r>
                      <a:r>
                        <a:rPr lang="en-US" sz="2000" b="0" i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int</a:t>
                      </a:r>
                      <a:endParaRPr lang="en-US" sz="2000" b="0" i="0" dirty="0">
                        <a:solidFill>
                          <a:schemeClr val="tx1">
                            <a:lumMod val="50000"/>
                          </a:schemeClr>
                        </a:solidFill>
                        <a:latin typeface="Consolas" panose="020B0609020204030204" pitchFamily="49" charset="0"/>
                        <a:ea typeface="Anonymous Pro" panose="020606090302020005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     long </a:t>
                      </a:r>
                      <a:r>
                        <a:rPr lang="en-US" sz="2000" b="0" i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int</a:t>
                      </a:r>
                      <a:endParaRPr lang="en-US" sz="2000" b="0" i="0" dirty="0">
                        <a:solidFill>
                          <a:schemeClr val="tx1">
                            <a:lumMod val="50000"/>
                          </a:schemeClr>
                        </a:solidFill>
                        <a:latin typeface="Consolas" panose="020B0609020204030204" pitchFamily="49" charset="0"/>
                        <a:ea typeface="Anonymous Pro" panose="020606090302020005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long </a:t>
                      </a:r>
                      <a:r>
                        <a:rPr lang="en-US" sz="2000" b="0" i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long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2000" b="0" i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int</a:t>
                      </a:r>
                      <a:endParaRPr lang="en-US" sz="2000" b="0" i="0" dirty="0">
                        <a:solidFill>
                          <a:schemeClr val="tx1">
                            <a:lumMod val="50000"/>
                          </a:schemeClr>
                        </a:solidFill>
                        <a:latin typeface="Consolas" panose="020B0609020204030204" pitchFamily="49" charset="0"/>
                        <a:ea typeface="Anonymous Pro" panose="020606090302020005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        float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       double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  long double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43745716"/>
                  </a:ext>
                </a:extLst>
              </a:tr>
              <a:tr h="139512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    </a:t>
                      </a:r>
                      <a:r>
                        <a:rPr lang="en-US" sz="2000" b="0" i="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pointer *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13588530"/>
                  </a:ext>
                </a:extLst>
              </a:tr>
            </a:tbl>
          </a:graphicData>
        </a:graphic>
      </p:graphicFrame>
      <p:grpSp>
        <p:nvGrpSpPr>
          <p:cNvPr id="17" name="Group 16">
            <a:extLst>
              <a:ext uri="{FF2B5EF4-FFF2-40B4-BE49-F238E27FC236}">
                <a16:creationId xmlns:a16="http://schemas.microsoft.com/office/drawing/2014/main" id="{3EAAFBF3-535B-D7CE-0B19-845F5BF3930B}"/>
              </a:ext>
            </a:extLst>
          </p:cNvPr>
          <p:cNvGrpSpPr/>
          <p:nvPr/>
        </p:nvGrpSpPr>
        <p:grpSpPr>
          <a:xfrm>
            <a:off x="5512603" y="4977994"/>
            <a:ext cx="5743020" cy="1036727"/>
            <a:chOff x="2336011" y="1981756"/>
            <a:chExt cx="7698507" cy="1155605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886A714-B34F-82FF-65BC-25E778F4533F}"/>
                </a:ext>
              </a:extLst>
            </p:cNvPr>
            <p:cNvSpPr txBox="1"/>
            <p:nvPr/>
          </p:nvSpPr>
          <p:spPr>
            <a:xfrm>
              <a:off x="9655933" y="2821198"/>
              <a:ext cx="361433" cy="3087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0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D6979A1-02E3-D090-0145-278D55B70DC5}"/>
                </a:ext>
              </a:extLst>
            </p:cNvPr>
            <p:cNvSpPr txBox="1"/>
            <p:nvPr/>
          </p:nvSpPr>
          <p:spPr>
            <a:xfrm>
              <a:off x="2336011" y="2828600"/>
              <a:ext cx="475319" cy="3087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31</a:t>
              </a: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F64DB17E-8EC1-B37E-E259-DCAC7D296277}"/>
                </a:ext>
              </a:extLst>
            </p:cNvPr>
            <p:cNvGrpSpPr/>
            <p:nvPr/>
          </p:nvGrpSpPr>
          <p:grpSpPr>
            <a:xfrm>
              <a:off x="2359927" y="1981756"/>
              <a:ext cx="7674591" cy="764961"/>
              <a:chOff x="4209859" y="2987125"/>
              <a:chExt cx="4619646" cy="569108"/>
            </a:xfrm>
          </p:grpSpPr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9CAC3A0-06B2-4485-0D44-85D7845885E5}"/>
                  </a:ext>
                </a:extLst>
              </p:cNvPr>
              <p:cNvSpPr txBox="1"/>
              <p:nvPr/>
            </p:nvSpPr>
            <p:spPr>
              <a:xfrm>
                <a:off x="7663617" y="3244334"/>
                <a:ext cx="1165888" cy="306279"/>
              </a:xfrm>
              <a:prstGeom prst="rect">
                <a:avLst/>
              </a:prstGeom>
              <a:solidFill>
                <a:srgbClr val="FF0000"/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accent6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</a:t>
                </a:r>
                <a:r>
                  <a:rPr lang="en-US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0000000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B0F5793-F1FE-8533-7745-BA2721312F84}"/>
                  </a:ext>
                </a:extLst>
              </p:cNvPr>
              <p:cNvSpPr txBox="1"/>
              <p:nvPr/>
            </p:nvSpPr>
            <p:spPr>
              <a:xfrm>
                <a:off x="6507156" y="3244334"/>
                <a:ext cx="1156460" cy="306279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accent6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</a:t>
                </a:r>
                <a:r>
                  <a:rPr lang="en-US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0000001</a:t>
                </a: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60D1B86-0D64-DE7F-722E-AD34530503B5}"/>
                  </a:ext>
                </a:extLst>
              </p:cNvPr>
              <p:cNvSpPr txBox="1"/>
              <p:nvPr/>
            </p:nvSpPr>
            <p:spPr>
              <a:xfrm>
                <a:off x="5358508" y="3249954"/>
                <a:ext cx="1148647" cy="306279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accent6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</a:t>
                </a:r>
                <a:r>
                  <a:rPr lang="en-US" b="1" dirty="0">
                    <a:solidFill>
                      <a:srgbClr val="7030A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0000010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FC135CD-7B00-FAEE-AF28-1B36A90B6A9A}"/>
                  </a:ext>
                </a:extLst>
              </p:cNvPr>
              <p:cNvSpPr txBox="1"/>
              <p:nvPr/>
            </p:nvSpPr>
            <p:spPr>
              <a:xfrm>
                <a:off x="4209859" y="3249954"/>
                <a:ext cx="1148647" cy="306279"/>
              </a:xfrm>
              <a:prstGeom prst="rect">
                <a:avLst/>
              </a:prstGeom>
              <a:solidFill>
                <a:srgbClr val="00B050"/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accent6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</a:t>
                </a:r>
                <a:r>
                  <a:rPr lang="en-US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0000011</a:t>
                </a:r>
              </a:p>
            </p:txBody>
          </p:sp>
          <p:sp>
            <p:nvSpPr>
              <p:cNvPr id="29" name="Rectangle 30">
                <a:extLst>
                  <a:ext uri="{FF2B5EF4-FFF2-40B4-BE49-F238E27FC236}">
                    <a16:creationId xmlns:a16="http://schemas.microsoft.com/office/drawing/2014/main" id="{F2B19048-0A3A-2F54-ADA1-8955F8DA47E5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3"/>
                </p:custDataLst>
              </p:nvPr>
            </p:nvSpPr>
            <p:spPr bwMode="auto">
              <a:xfrm>
                <a:off x="5160855" y="2987125"/>
                <a:ext cx="2557264" cy="236515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square" lIns="63500" tIns="25400" rIns="63500" bIns="25400">
                <a:spAutoFit/>
              </a:bodyPr>
              <a:lstStyle/>
              <a:p>
                <a:pPr>
                  <a:lnSpc>
                    <a:spcPct val="95000"/>
                  </a:lnSpc>
                </a:pPr>
                <a:r>
                  <a:rPr lang="en-US" sz="1600" b="1" dirty="0">
                    <a:solidFill>
                      <a:schemeClr val="accent1"/>
                    </a:solidFill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Word</a:t>
                </a:r>
                <a:r>
                  <a:rPr lang="en-US" sz="1600" dirty="0">
                    <a:solidFill>
                      <a:schemeClr val="tx2"/>
                    </a:solidFill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 32-bit integer uses 4 bytes</a:t>
                </a:r>
                <a:endParaRPr lang="en-US" sz="1600" b="0" dirty="0">
                  <a:solidFill>
                    <a:schemeClr val="tx2"/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4833B9A-D560-9291-AAAF-E82DDACC88C7}"/>
              </a:ext>
            </a:extLst>
          </p:cNvPr>
          <p:cNvGrpSpPr/>
          <p:nvPr/>
        </p:nvGrpSpPr>
        <p:grpSpPr>
          <a:xfrm>
            <a:off x="8101260" y="3063707"/>
            <a:ext cx="3554020" cy="1047573"/>
            <a:chOff x="5915191" y="1985317"/>
            <a:chExt cx="4759380" cy="1067663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5320850-43F5-F27B-3893-394E16515534}"/>
                </a:ext>
              </a:extLst>
            </p:cNvPr>
            <p:cNvSpPr txBox="1"/>
            <p:nvPr/>
          </p:nvSpPr>
          <p:spPr>
            <a:xfrm>
              <a:off x="9638485" y="2775981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0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EAAF014-8D47-F956-DF0E-6F9CBC4D00E9}"/>
                </a:ext>
              </a:extLst>
            </p:cNvPr>
            <p:cNvSpPr txBox="1"/>
            <p:nvPr/>
          </p:nvSpPr>
          <p:spPr>
            <a:xfrm>
              <a:off x="8025255" y="2690327"/>
              <a:ext cx="26962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7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F4200A2-4C82-1DFF-CAA8-2AA9921D0868}"/>
                </a:ext>
              </a:extLst>
            </p:cNvPr>
            <p:cNvSpPr txBox="1"/>
            <p:nvPr/>
          </p:nvSpPr>
          <p:spPr>
            <a:xfrm>
              <a:off x="6088992" y="2703726"/>
              <a:ext cx="35458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15</a:t>
              </a:r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1A3F4058-45BA-C3C7-1F4F-BB3F87B7CBCD}"/>
                </a:ext>
              </a:extLst>
            </p:cNvPr>
            <p:cNvGrpSpPr/>
            <p:nvPr/>
          </p:nvGrpSpPr>
          <p:grpSpPr>
            <a:xfrm>
              <a:off x="5915191" y="1985317"/>
              <a:ext cx="4759380" cy="718582"/>
              <a:chOff x="6349916" y="2989772"/>
              <a:chExt cx="2864863" cy="534603"/>
            </a:xfrm>
          </p:grpSpPr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A3EA753-FA11-8723-4085-A53A23128E6C}"/>
                  </a:ext>
                </a:extLst>
              </p:cNvPr>
              <p:cNvSpPr txBox="1"/>
              <p:nvPr/>
            </p:nvSpPr>
            <p:spPr>
              <a:xfrm>
                <a:off x="7691000" y="3229098"/>
                <a:ext cx="1162922" cy="280041"/>
              </a:xfrm>
              <a:prstGeom prst="rect">
                <a:avLst/>
              </a:prstGeom>
              <a:solidFill>
                <a:srgbClr val="FF0000"/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accent6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</a:t>
                </a:r>
                <a:r>
                  <a:rPr lang="en-US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0000000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515CCF78-046B-27D8-6286-6085CE13EEA7}"/>
                  </a:ext>
                </a:extLst>
              </p:cNvPr>
              <p:cNvSpPr txBox="1"/>
              <p:nvPr/>
            </p:nvSpPr>
            <p:spPr>
              <a:xfrm>
                <a:off x="6513187" y="3244334"/>
                <a:ext cx="1163274" cy="280041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accent6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</a:t>
                </a:r>
                <a:r>
                  <a:rPr lang="en-US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00000001</a:t>
                </a:r>
              </a:p>
            </p:txBody>
          </p:sp>
          <p:sp>
            <p:nvSpPr>
              <p:cNvPr id="40" name="Rectangle 30">
                <a:extLst>
                  <a:ext uri="{FF2B5EF4-FFF2-40B4-BE49-F238E27FC236}">
                    <a16:creationId xmlns:a16="http://schemas.microsoft.com/office/drawing/2014/main" id="{B764CA87-59D1-C2B3-A3F8-3EA182B38127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2"/>
                </p:custDataLst>
              </p:nvPr>
            </p:nvSpPr>
            <p:spPr bwMode="auto">
              <a:xfrm>
                <a:off x="6349916" y="2989772"/>
                <a:ext cx="2864863" cy="212184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square" lIns="63500" tIns="25400" rIns="63500" bIns="25400">
                <a:spAutoFit/>
              </a:bodyPr>
              <a:lstStyle/>
              <a:p>
                <a:pPr>
                  <a:lnSpc>
                    <a:spcPct val="95000"/>
                  </a:lnSpc>
                </a:pPr>
                <a:r>
                  <a:rPr lang="en-US" sz="1600" b="1" dirty="0">
                    <a:solidFill>
                      <a:schemeClr val="accent1"/>
                    </a:solidFill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Half Word </a:t>
                </a:r>
                <a:r>
                  <a:rPr lang="en-US" sz="1600" dirty="0">
                    <a:solidFill>
                      <a:schemeClr val="tx2"/>
                    </a:solidFill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16-bit integer uses 2 bytes</a:t>
                </a:r>
                <a:endParaRPr lang="en-US" sz="1600" b="0" dirty="0">
                  <a:solidFill>
                    <a:schemeClr val="tx2"/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26C87278-D57D-59EE-B837-A201B6E98B72}"/>
              </a:ext>
            </a:extLst>
          </p:cNvPr>
          <p:cNvGrpSpPr/>
          <p:nvPr/>
        </p:nvGrpSpPr>
        <p:grpSpPr>
          <a:xfrm>
            <a:off x="9694223" y="1627807"/>
            <a:ext cx="1610529" cy="1151762"/>
            <a:chOff x="7738742" y="1809091"/>
            <a:chExt cx="2392726" cy="1151762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61D6DD7D-CD72-9B48-843C-8D1F54660F61}"/>
                </a:ext>
              </a:extLst>
            </p:cNvPr>
            <p:cNvSpPr txBox="1"/>
            <p:nvPr/>
          </p:nvSpPr>
          <p:spPr>
            <a:xfrm>
              <a:off x="9683109" y="2683854"/>
              <a:ext cx="26962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0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F993FC8-CC8F-07FB-3A02-00B9F000D59B}"/>
                </a:ext>
              </a:extLst>
            </p:cNvPr>
            <p:cNvSpPr txBox="1"/>
            <p:nvPr/>
          </p:nvSpPr>
          <p:spPr>
            <a:xfrm>
              <a:off x="8125385" y="2665979"/>
              <a:ext cx="26962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7</a:t>
              </a:r>
            </a:p>
          </p:txBody>
        </p: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A8E4DED2-28C2-7417-9395-814A0AFB86E9}"/>
                </a:ext>
              </a:extLst>
            </p:cNvPr>
            <p:cNvGrpSpPr/>
            <p:nvPr/>
          </p:nvGrpSpPr>
          <p:grpSpPr>
            <a:xfrm>
              <a:off x="7738742" y="1809091"/>
              <a:ext cx="2392726" cy="887730"/>
              <a:chOff x="7447583" y="2858662"/>
              <a:chExt cx="1440278" cy="660443"/>
            </a:xfrm>
          </p:grpSpPr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2A7AD2AE-E21C-4FCE-9AFF-E6DF540204BA}"/>
                  </a:ext>
                </a:extLst>
              </p:cNvPr>
              <p:cNvSpPr txBox="1"/>
              <p:nvPr/>
            </p:nvSpPr>
            <p:spPr>
              <a:xfrm>
                <a:off x="7680320" y="3244334"/>
                <a:ext cx="1153696" cy="274771"/>
              </a:xfrm>
              <a:prstGeom prst="rect">
                <a:avLst/>
              </a:prstGeom>
              <a:solidFill>
                <a:srgbClr val="FF0000"/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accent6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</a:t>
                </a:r>
                <a:r>
                  <a:rPr lang="en-US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0000000</a:t>
                </a:r>
              </a:p>
            </p:txBody>
          </p:sp>
          <p:sp>
            <p:nvSpPr>
              <p:cNvPr id="50" name="Rectangle 30">
                <a:extLst>
                  <a:ext uri="{FF2B5EF4-FFF2-40B4-BE49-F238E27FC236}">
                    <a16:creationId xmlns:a16="http://schemas.microsoft.com/office/drawing/2014/main" id="{C8658133-C196-8FC6-10EA-03EFB9D2DA7B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"/>
                </p:custDataLst>
              </p:nvPr>
            </p:nvSpPr>
            <p:spPr bwMode="auto">
              <a:xfrm>
                <a:off x="7447583" y="2858662"/>
                <a:ext cx="1440278" cy="386206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square" lIns="63500" tIns="25400" rIns="63500" bIns="25400">
                <a:spAutoFit/>
              </a:bodyPr>
              <a:lstStyle/>
              <a:p>
                <a:pPr>
                  <a:lnSpc>
                    <a:spcPct val="95000"/>
                  </a:lnSpc>
                </a:pPr>
                <a:r>
                  <a:rPr lang="en-US" sz="1600" b="1" dirty="0">
                    <a:solidFill>
                      <a:schemeClr val="accent1"/>
                    </a:solidFill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Byte</a:t>
                </a:r>
                <a:r>
                  <a:rPr lang="en-US" sz="1600" dirty="0">
                    <a:solidFill>
                      <a:schemeClr val="tx2"/>
                    </a:solidFill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 8-bit integer uses 1 byte</a:t>
                </a:r>
                <a:endParaRPr lang="en-US" sz="1600" b="0" dirty="0">
                  <a:solidFill>
                    <a:schemeClr val="tx2"/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956EBD9-9A4A-3CE2-CF80-400B4F01C095}"/>
              </a:ext>
            </a:extLst>
          </p:cNvPr>
          <p:cNvGrpSpPr/>
          <p:nvPr/>
        </p:nvGrpSpPr>
        <p:grpSpPr>
          <a:xfrm>
            <a:off x="5320902" y="4387267"/>
            <a:ext cx="4134465" cy="875933"/>
            <a:chOff x="5320902" y="4387267"/>
            <a:chExt cx="4134465" cy="875933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7387503-191E-7078-0990-A148558CC5F1}"/>
                </a:ext>
              </a:extLst>
            </p:cNvPr>
            <p:cNvSpPr txBox="1"/>
            <p:nvPr/>
          </p:nvSpPr>
          <p:spPr>
            <a:xfrm>
              <a:off x="5320902" y="4387267"/>
              <a:ext cx="4134465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most significant bit (largest power of 2)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5E8C6ADD-62A8-193D-8F11-1C6ED1BF334E}"/>
                </a:ext>
              </a:extLst>
            </p:cNvPr>
            <p:cNvCxnSpPr/>
            <p:nvPr/>
          </p:nvCxnSpPr>
          <p:spPr>
            <a:xfrm>
              <a:off x="5689895" y="4756599"/>
              <a:ext cx="0" cy="506601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9FE4C4D-7CE0-2607-A033-045482EA779D}"/>
              </a:ext>
            </a:extLst>
          </p:cNvPr>
          <p:cNvGrpSpPr/>
          <p:nvPr/>
        </p:nvGrpSpPr>
        <p:grpSpPr>
          <a:xfrm>
            <a:off x="7311190" y="5557147"/>
            <a:ext cx="4275529" cy="831517"/>
            <a:chOff x="7311190" y="5557147"/>
            <a:chExt cx="4275529" cy="831517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0735920-DE33-05BE-F34B-DFF965886083}"/>
                </a:ext>
              </a:extLst>
            </p:cNvPr>
            <p:cNvSpPr txBox="1"/>
            <p:nvPr/>
          </p:nvSpPr>
          <p:spPr>
            <a:xfrm>
              <a:off x="7311190" y="6019332"/>
              <a:ext cx="4275529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least significant bit (smallest power of 2)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77431463-67C2-E1E9-E4CB-AC655F467C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905793" y="5557147"/>
              <a:ext cx="0" cy="457574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FF802F9-E944-5BB0-171D-408C6E757039}"/>
              </a:ext>
            </a:extLst>
          </p:cNvPr>
          <p:cNvGrpSpPr/>
          <p:nvPr/>
        </p:nvGrpSpPr>
        <p:grpSpPr>
          <a:xfrm>
            <a:off x="4880811" y="5647434"/>
            <a:ext cx="2274982" cy="1073181"/>
            <a:chOff x="4880811" y="5647434"/>
            <a:chExt cx="2274982" cy="1073181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D4A34C3-44AC-B099-BA24-2337899B1267}"/>
                </a:ext>
              </a:extLst>
            </p:cNvPr>
            <p:cNvSpPr txBox="1"/>
            <p:nvPr/>
          </p:nvSpPr>
          <p:spPr>
            <a:xfrm>
              <a:off x="4880811" y="6351283"/>
              <a:ext cx="2274982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most significant byte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FE312FC2-EA4F-8B0C-1406-D997C5E2B58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52774" y="5647434"/>
              <a:ext cx="0" cy="703849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6B6579F-5252-21E5-8111-791A35A57E78}"/>
              </a:ext>
            </a:extLst>
          </p:cNvPr>
          <p:cNvGrpSpPr/>
          <p:nvPr/>
        </p:nvGrpSpPr>
        <p:grpSpPr>
          <a:xfrm>
            <a:off x="9622457" y="4398660"/>
            <a:ext cx="2262158" cy="889494"/>
            <a:chOff x="9622457" y="4398660"/>
            <a:chExt cx="2262158" cy="889494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D18B7CC-C370-1BC8-ADFE-1A1DEC7E79AE}"/>
                </a:ext>
              </a:extLst>
            </p:cNvPr>
            <p:cNvSpPr txBox="1"/>
            <p:nvPr/>
          </p:nvSpPr>
          <p:spPr>
            <a:xfrm>
              <a:off x="9622457" y="4398660"/>
              <a:ext cx="2262158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least significant byte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8B4E20F6-3CFE-0D46-A0FD-ADA109F5B442}"/>
                </a:ext>
              </a:extLst>
            </p:cNvPr>
            <p:cNvCxnSpPr>
              <a:cxnSpLocks/>
            </p:cNvCxnSpPr>
            <p:nvPr/>
          </p:nvCxnSpPr>
          <p:spPr>
            <a:xfrm>
              <a:off x="10693680" y="4767992"/>
              <a:ext cx="0" cy="520162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64078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B57584-68CB-6843-AE09-E1F61BCE74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Byte Ordering of Numbers In Memory: Endianness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B2DA1-D8B2-7647-AB55-8C7E1FC8DADA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38113" y="1285868"/>
            <a:ext cx="11289665" cy="2108102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sz="2200" dirty="0">
                <a:solidFill>
                  <a:schemeClr val="tx2"/>
                </a:solidFill>
              </a:rPr>
              <a:t>Two different ways to place multi-byte integers in a </a:t>
            </a:r>
            <a:r>
              <a:rPr lang="en-US" sz="2200" dirty="0">
                <a:solidFill>
                  <a:srgbClr val="0070C0"/>
                </a:solidFill>
              </a:rPr>
              <a:t>byte addressable </a:t>
            </a:r>
            <a:r>
              <a:rPr lang="en-US" sz="2200" dirty="0">
                <a:solidFill>
                  <a:schemeClr val="tx2"/>
                </a:solidFill>
              </a:rPr>
              <a:t>memory</a:t>
            </a:r>
          </a:p>
          <a:p>
            <a:pPr>
              <a:lnSpc>
                <a:spcPct val="100000"/>
              </a:lnSpc>
              <a:defRPr/>
            </a:pPr>
            <a:r>
              <a:rPr lang="en-US" sz="2200" dirty="0">
                <a:solidFill>
                  <a:srgbClr val="0070C0"/>
                </a:solidFill>
              </a:rPr>
              <a:t>Big-endian: </a:t>
            </a:r>
            <a:r>
              <a:rPr lang="en-US" sz="2200" dirty="0">
                <a:solidFill>
                  <a:srgbClr val="7030A0"/>
                </a:solidFill>
              </a:rPr>
              <a:t>Most</a:t>
            </a:r>
            <a:r>
              <a:rPr lang="en-US" sz="2200" dirty="0">
                <a:solidFill>
                  <a:schemeClr val="tx2"/>
                </a:solidFill>
              </a:rPr>
              <a:t> Significant Byte (“</a:t>
            </a:r>
            <a:r>
              <a:rPr lang="en-US" sz="2200" dirty="0">
                <a:solidFill>
                  <a:srgbClr val="0070C0"/>
                </a:solidFill>
              </a:rPr>
              <a:t>big end</a:t>
            </a:r>
            <a:r>
              <a:rPr lang="en-US" sz="2200" dirty="0">
                <a:solidFill>
                  <a:schemeClr val="tx2"/>
                </a:solidFill>
              </a:rPr>
              <a:t>”) starts at the </a:t>
            </a:r>
            <a:r>
              <a:rPr lang="en-US" sz="2200" i="1" dirty="0">
                <a:solidFill>
                  <a:srgbClr val="F37440"/>
                </a:solidFill>
              </a:rPr>
              <a:t>lowest (starting) </a:t>
            </a:r>
            <a:r>
              <a:rPr lang="en-US" sz="2200" dirty="0">
                <a:solidFill>
                  <a:schemeClr val="tx2"/>
                </a:solidFill>
              </a:rPr>
              <a:t>address</a:t>
            </a:r>
          </a:p>
          <a:p>
            <a:pPr>
              <a:lnSpc>
                <a:spcPct val="100000"/>
              </a:lnSpc>
              <a:defRPr/>
            </a:pPr>
            <a:r>
              <a:rPr lang="en-US" sz="2200" dirty="0">
                <a:solidFill>
                  <a:srgbClr val="2C895B"/>
                </a:solidFill>
              </a:rPr>
              <a:t>Little-endian</a:t>
            </a:r>
            <a:r>
              <a:rPr lang="en-US" sz="2200" dirty="0">
                <a:solidFill>
                  <a:srgbClr val="0070C0"/>
                </a:solidFill>
              </a:rPr>
              <a:t>: </a:t>
            </a:r>
            <a:r>
              <a:rPr lang="en-US" sz="2200" dirty="0">
                <a:solidFill>
                  <a:srgbClr val="7030A0"/>
                </a:solidFill>
              </a:rPr>
              <a:t>Least</a:t>
            </a:r>
            <a:r>
              <a:rPr lang="en-US" sz="2200" dirty="0">
                <a:solidFill>
                  <a:schemeClr val="tx2"/>
                </a:solidFill>
              </a:rPr>
              <a:t> Significant Byte (“</a:t>
            </a:r>
            <a:r>
              <a:rPr lang="en-US" sz="2200" dirty="0">
                <a:solidFill>
                  <a:srgbClr val="2C895B"/>
                </a:solidFill>
              </a:rPr>
              <a:t>little end</a:t>
            </a:r>
            <a:r>
              <a:rPr lang="en-US" sz="2200" dirty="0">
                <a:solidFill>
                  <a:schemeClr val="tx2"/>
                </a:solidFill>
              </a:rPr>
              <a:t>”) starts at the </a:t>
            </a:r>
            <a:r>
              <a:rPr lang="en-US" sz="2200" i="1" dirty="0">
                <a:solidFill>
                  <a:srgbClr val="F37440"/>
                </a:solidFill>
              </a:rPr>
              <a:t>lowest (starting)</a:t>
            </a:r>
            <a:r>
              <a:rPr lang="en-US" sz="2200" dirty="0">
                <a:solidFill>
                  <a:srgbClr val="F37440"/>
                </a:solidFill>
              </a:rPr>
              <a:t> </a:t>
            </a:r>
            <a:r>
              <a:rPr lang="en-US" sz="2200" dirty="0">
                <a:solidFill>
                  <a:schemeClr val="tx2"/>
                </a:solidFill>
              </a:rPr>
              <a:t>address</a:t>
            </a:r>
          </a:p>
          <a:p>
            <a:pPr>
              <a:lnSpc>
                <a:spcPct val="100000"/>
              </a:lnSpc>
              <a:spcBef>
                <a:spcPts val="1800"/>
              </a:spcBef>
              <a:defRPr/>
            </a:pPr>
            <a:r>
              <a:rPr lang="en-US" sz="2200" dirty="0">
                <a:solidFill>
                  <a:schemeClr val="tx2"/>
                </a:solidFill>
                <a:cs typeface="Arial" panose="020B0604020202020204" pitchFamily="34" charset="0"/>
              </a:rPr>
              <a:t>Example: 32-bit integer with 4-byte data</a:t>
            </a:r>
            <a:endParaRPr lang="en-US" sz="2200" i="1" dirty="0">
              <a:solidFill>
                <a:schemeClr val="tx2"/>
              </a:solidFill>
            </a:endParaRPr>
          </a:p>
        </p:txBody>
      </p:sp>
      <p:grpSp>
        <p:nvGrpSpPr>
          <p:cNvPr id="60" name="Group 51">
            <a:extLst>
              <a:ext uri="{FF2B5EF4-FFF2-40B4-BE49-F238E27FC236}">
                <a16:creationId xmlns:a16="http://schemas.microsoft.com/office/drawing/2014/main" id="{846F14FD-9636-474D-9C6B-B02226436A12}"/>
              </a:ext>
            </a:extLst>
          </p:cNvPr>
          <p:cNvGrpSpPr>
            <a:grpSpLocks/>
          </p:cNvGrpSpPr>
          <p:nvPr>
            <p:custDataLst>
              <p:tags r:id="rId1"/>
            </p:custDataLst>
          </p:nvPr>
        </p:nvGrpSpPr>
        <p:grpSpPr bwMode="auto">
          <a:xfrm>
            <a:off x="2530049" y="4214199"/>
            <a:ext cx="3102260" cy="450575"/>
            <a:chOff x="1968" y="3120"/>
            <a:chExt cx="1728" cy="192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61" name="Rectangle 41">
              <a:extLst>
                <a:ext uri="{FF2B5EF4-FFF2-40B4-BE49-F238E27FC236}">
                  <a16:creationId xmlns:a16="http://schemas.microsoft.com/office/drawing/2014/main" id="{C715016A-EC5B-3A48-B3B0-D2AFFD130A60}"/>
                </a:ext>
              </a:extLst>
            </p:cNvPr>
            <p:cNvSpPr>
              <a:spLocks noChangeArrowheads="1"/>
            </p:cNvSpPr>
            <p:nvPr>
              <p:custDataLst>
                <p:tags r:id="rId40"/>
              </p:custDataLst>
            </p:nvPr>
          </p:nvSpPr>
          <p:spPr bwMode="auto">
            <a:xfrm>
              <a:off x="1968" y="3120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a1</a:t>
              </a:r>
            </a:p>
          </p:txBody>
        </p:sp>
        <p:sp>
          <p:nvSpPr>
            <p:cNvPr id="62" name="Rectangle 42">
              <a:extLst>
                <a:ext uri="{FF2B5EF4-FFF2-40B4-BE49-F238E27FC236}">
                  <a16:creationId xmlns:a16="http://schemas.microsoft.com/office/drawing/2014/main" id="{F280B6E4-D397-A74A-AEC9-439BFA1B6B92}"/>
                </a:ext>
              </a:extLst>
            </p:cNvPr>
            <p:cNvSpPr>
              <a:spLocks noChangeArrowheads="1"/>
            </p:cNvSpPr>
            <p:nvPr>
              <p:custDataLst>
                <p:tags r:id="rId41"/>
              </p:custDataLst>
            </p:nvPr>
          </p:nvSpPr>
          <p:spPr bwMode="auto">
            <a:xfrm>
              <a:off x="2400" y="3120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b2</a:t>
              </a:r>
            </a:p>
          </p:txBody>
        </p:sp>
        <p:sp>
          <p:nvSpPr>
            <p:cNvPr id="63" name="Rectangle 43">
              <a:extLst>
                <a:ext uri="{FF2B5EF4-FFF2-40B4-BE49-F238E27FC236}">
                  <a16:creationId xmlns:a16="http://schemas.microsoft.com/office/drawing/2014/main" id="{0E9F22C8-0ADD-2544-A58A-C3265314824B}"/>
                </a:ext>
              </a:extLst>
            </p:cNvPr>
            <p:cNvSpPr>
              <a:spLocks noChangeArrowheads="1"/>
            </p:cNvSpPr>
            <p:nvPr>
              <p:custDataLst>
                <p:tags r:id="rId42"/>
              </p:custDataLst>
            </p:nvPr>
          </p:nvSpPr>
          <p:spPr bwMode="auto">
            <a:xfrm>
              <a:off x="2832" y="3120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c3</a:t>
              </a:r>
            </a:p>
          </p:txBody>
        </p:sp>
        <p:sp>
          <p:nvSpPr>
            <p:cNvPr id="64" name="Rectangle 44">
              <a:extLst>
                <a:ext uri="{FF2B5EF4-FFF2-40B4-BE49-F238E27FC236}">
                  <a16:creationId xmlns:a16="http://schemas.microsoft.com/office/drawing/2014/main" id="{BE2A12A6-CEF3-5749-91CE-3FF87426B732}"/>
                </a:ext>
              </a:extLst>
            </p:cNvPr>
            <p:cNvSpPr>
              <a:spLocks noChangeArrowheads="1"/>
            </p:cNvSpPr>
            <p:nvPr>
              <p:custDataLst>
                <p:tags r:id="rId43"/>
              </p:custDataLst>
            </p:nvPr>
          </p:nvSpPr>
          <p:spPr bwMode="auto">
            <a:xfrm>
              <a:off x="3264" y="3120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d4</a:t>
              </a:r>
            </a:p>
          </p:txBody>
        </p:sp>
      </p:grpSp>
      <p:grpSp>
        <p:nvGrpSpPr>
          <p:cNvPr id="70" name="Group 49">
            <a:extLst>
              <a:ext uri="{FF2B5EF4-FFF2-40B4-BE49-F238E27FC236}">
                <a16:creationId xmlns:a16="http://schemas.microsoft.com/office/drawing/2014/main" id="{77085040-644A-814B-9017-254F96207074}"/>
              </a:ext>
            </a:extLst>
          </p:cNvPr>
          <p:cNvGrpSpPr>
            <a:grpSpLocks/>
          </p:cNvGrpSpPr>
          <p:nvPr>
            <p:custDataLst>
              <p:tags r:id="rId2"/>
            </p:custDataLst>
          </p:nvPr>
        </p:nvGrpSpPr>
        <p:grpSpPr bwMode="auto">
          <a:xfrm>
            <a:off x="9649421" y="3859298"/>
            <a:ext cx="1371600" cy="2417763"/>
            <a:chOff x="2784" y="3294"/>
            <a:chExt cx="864" cy="1523"/>
          </a:xfrm>
        </p:grpSpPr>
        <p:sp>
          <p:nvSpPr>
            <p:cNvPr id="71" name="Rectangle 5">
              <a:extLst>
                <a:ext uri="{FF2B5EF4-FFF2-40B4-BE49-F238E27FC236}">
                  <a16:creationId xmlns:a16="http://schemas.microsoft.com/office/drawing/2014/main" id="{DAEA0969-C689-1541-9DCD-750EB6DF0C67}"/>
                </a:ext>
              </a:extLst>
            </p:cNvPr>
            <p:cNvSpPr>
              <a:spLocks noChangeArrowheads="1"/>
            </p:cNvSpPr>
            <p:nvPr>
              <p:custDataLst>
                <p:tags r:id="rId28"/>
              </p:custDataLst>
            </p:nvPr>
          </p:nvSpPr>
          <p:spPr bwMode="auto">
            <a:xfrm>
              <a:off x="3216" y="4252"/>
              <a:ext cx="432" cy="192"/>
            </a:xfrm>
            <a:prstGeom prst="rect">
              <a:avLst/>
            </a:prstGeom>
            <a:solidFill>
              <a:schemeClr val="bg1"/>
            </a:solidFill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sz="2000" b="0" dirty="0">
                  <a:latin typeface="Calibri" panose="020F0502020204030204" pitchFamily="34" charset="0"/>
                  <a:cs typeface="Calibri" panose="020F0502020204030204" pitchFamily="34" charset="0"/>
                </a:rPr>
                <a:t>0x100</a:t>
              </a:r>
            </a:p>
          </p:txBody>
        </p:sp>
        <p:sp>
          <p:nvSpPr>
            <p:cNvPr id="72" name="Rectangle 6">
              <a:extLst>
                <a:ext uri="{FF2B5EF4-FFF2-40B4-BE49-F238E27FC236}">
                  <a16:creationId xmlns:a16="http://schemas.microsoft.com/office/drawing/2014/main" id="{5C066A7D-1924-C142-B231-7FFFED27AEC7}"/>
                </a:ext>
              </a:extLst>
            </p:cNvPr>
            <p:cNvSpPr>
              <a:spLocks noChangeArrowheads="1"/>
            </p:cNvSpPr>
            <p:nvPr>
              <p:custDataLst>
                <p:tags r:id="rId29"/>
              </p:custDataLst>
            </p:nvPr>
          </p:nvSpPr>
          <p:spPr bwMode="auto">
            <a:xfrm>
              <a:off x="3216" y="4042"/>
              <a:ext cx="432" cy="192"/>
            </a:xfrm>
            <a:prstGeom prst="rect">
              <a:avLst/>
            </a:prstGeom>
            <a:solidFill>
              <a:schemeClr val="bg1"/>
            </a:solidFill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sz="2000" b="0" dirty="0">
                  <a:latin typeface="Calibri" panose="020F0502020204030204" pitchFamily="34" charset="0"/>
                  <a:cs typeface="Calibri" panose="020F0502020204030204" pitchFamily="34" charset="0"/>
                </a:rPr>
                <a:t>0x101</a:t>
              </a:r>
            </a:p>
          </p:txBody>
        </p:sp>
        <p:sp>
          <p:nvSpPr>
            <p:cNvPr id="73" name="Rectangle 7">
              <a:extLst>
                <a:ext uri="{FF2B5EF4-FFF2-40B4-BE49-F238E27FC236}">
                  <a16:creationId xmlns:a16="http://schemas.microsoft.com/office/drawing/2014/main" id="{37FFD468-834D-C746-B2A1-3C266C196972}"/>
                </a:ext>
              </a:extLst>
            </p:cNvPr>
            <p:cNvSpPr>
              <a:spLocks noChangeArrowheads="1"/>
            </p:cNvSpPr>
            <p:nvPr>
              <p:custDataLst>
                <p:tags r:id="rId30"/>
              </p:custDataLst>
            </p:nvPr>
          </p:nvSpPr>
          <p:spPr bwMode="auto">
            <a:xfrm>
              <a:off x="3215" y="3834"/>
              <a:ext cx="432" cy="192"/>
            </a:xfrm>
            <a:prstGeom prst="rect">
              <a:avLst/>
            </a:prstGeom>
            <a:solidFill>
              <a:schemeClr val="bg1"/>
            </a:solidFill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sz="2000" b="0" dirty="0">
                  <a:latin typeface="Calibri" panose="020F0502020204030204" pitchFamily="34" charset="0"/>
                  <a:cs typeface="Calibri" panose="020F0502020204030204" pitchFamily="34" charset="0"/>
                </a:rPr>
                <a:t>0x102</a:t>
              </a:r>
            </a:p>
          </p:txBody>
        </p:sp>
        <p:sp>
          <p:nvSpPr>
            <p:cNvPr id="74" name="Rectangle 8">
              <a:extLst>
                <a:ext uri="{FF2B5EF4-FFF2-40B4-BE49-F238E27FC236}">
                  <a16:creationId xmlns:a16="http://schemas.microsoft.com/office/drawing/2014/main" id="{89AA9D32-11AC-D64D-A6B7-802CB58AC53D}"/>
                </a:ext>
              </a:extLst>
            </p:cNvPr>
            <p:cNvSpPr>
              <a:spLocks noChangeArrowheads="1"/>
            </p:cNvSpPr>
            <p:nvPr>
              <p:custDataLst>
                <p:tags r:id="rId31"/>
              </p:custDataLst>
            </p:nvPr>
          </p:nvSpPr>
          <p:spPr bwMode="auto">
            <a:xfrm>
              <a:off x="3212" y="3658"/>
              <a:ext cx="432" cy="192"/>
            </a:xfrm>
            <a:prstGeom prst="rect">
              <a:avLst/>
            </a:prstGeom>
            <a:solidFill>
              <a:schemeClr val="bg1"/>
            </a:solidFill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sz="2000" b="0" dirty="0">
                  <a:latin typeface="Calibri" panose="020F0502020204030204" pitchFamily="34" charset="0"/>
                  <a:cs typeface="Calibri" panose="020F0502020204030204" pitchFamily="34" charset="0"/>
                </a:rPr>
                <a:t>0x103</a:t>
              </a:r>
            </a:p>
          </p:txBody>
        </p:sp>
        <p:sp>
          <p:nvSpPr>
            <p:cNvPr id="75" name="Rectangle 9">
              <a:extLst>
                <a:ext uri="{FF2B5EF4-FFF2-40B4-BE49-F238E27FC236}">
                  <a16:creationId xmlns:a16="http://schemas.microsoft.com/office/drawing/2014/main" id="{D5BFD51D-BDC3-F54F-B6C0-2C6243F57860}"/>
                </a:ext>
              </a:extLst>
            </p:cNvPr>
            <p:cNvSpPr>
              <a:spLocks noChangeArrowheads="1"/>
            </p:cNvSpPr>
            <p:nvPr>
              <p:custDataLst>
                <p:tags r:id="rId32"/>
              </p:custDataLst>
            </p:nvPr>
          </p:nvSpPr>
          <p:spPr bwMode="auto">
            <a:xfrm>
              <a:off x="2787" y="4249"/>
              <a:ext cx="432" cy="19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6" name="Rectangle 10">
              <a:extLst>
                <a:ext uri="{FF2B5EF4-FFF2-40B4-BE49-F238E27FC236}">
                  <a16:creationId xmlns:a16="http://schemas.microsoft.com/office/drawing/2014/main" id="{5BA6AFAF-BC58-2743-AB23-B327419CAF58}"/>
                </a:ext>
              </a:extLst>
            </p:cNvPr>
            <p:cNvSpPr>
              <a:spLocks noChangeArrowheads="1"/>
            </p:cNvSpPr>
            <p:nvPr>
              <p:custDataLst>
                <p:tags r:id="rId33"/>
              </p:custDataLst>
            </p:nvPr>
          </p:nvSpPr>
          <p:spPr bwMode="auto">
            <a:xfrm>
              <a:off x="2787" y="4057"/>
              <a:ext cx="432" cy="19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7" name="Rectangle 11">
              <a:extLst>
                <a:ext uri="{FF2B5EF4-FFF2-40B4-BE49-F238E27FC236}">
                  <a16:creationId xmlns:a16="http://schemas.microsoft.com/office/drawing/2014/main" id="{0C3EC9ED-EFC9-1846-9CDC-1503B2C5E4BE}"/>
                </a:ext>
              </a:extLst>
            </p:cNvPr>
            <p:cNvSpPr>
              <a:spLocks noChangeArrowheads="1"/>
            </p:cNvSpPr>
            <p:nvPr>
              <p:custDataLst>
                <p:tags r:id="rId34"/>
              </p:custDataLst>
            </p:nvPr>
          </p:nvSpPr>
          <p:spPr bwMode="auto">
            <a:xfrm>
              <a:off x="2787" y="3863"/>
              <a:ext cx="432" cy="19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2000" b="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01</a:t>
              </a:r>
            </a:p>
          </p:txBody>
        </p:sp>
        <p:sp>
          <p:nvSpPr>
            <p:cNvPr id="78" name="Rectangle 12">
              <a:extLst>
                <a:ext uri="{FF2B5EF4-FFF2-40B4-BE49-F238E27FC236}">
                  <a16:creationId xmlns:a16="http://schemas.microsoft.com/office/drawing/2014/main" id="{48FB35F0-6230-F64D-851A-FA3813B8581F}"/>
                </a:ext>
              </a:extLst>
            </p:cNvPr>
            <p:cNvSpPr>
              <a:spLocks noChangeArrowheads="1"/>
            </p:cNvSpPr>
            <p:nvPr>
              <p:custDataLst>
                <p:tags r:id="rId35"/>
              </p:custDataLst>
            </p:nvPr>
          </p:nvSpPr>
          <p:spPr bwMode="auto">
            <a:xfrm>
              <a:off x="2784" y="3671"/>
              <a:ext cx="432" cy="19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2000" b="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23</a:t>
              </a:r>
            </a:p>
          </p:txBody>
        </p:sp>
        <p:sp>
          <p:nvSpPr>
            <p:cNvPr id="79" name="Rectangle 13">
              <a:extLst>
                <a:ext uri="{FF2B5EF4-FFF2-40B4-BE49-F238E27FC236}">
                  <a16:creationId xmlns:a16="http://schemas.microsoft.com/office/drawing/2014/main" id="{56F96EA0-586E-A242-8081-A483C41ED420}"/>
                </a:ext>
              </a:extLst>
            </p:cNvPr>
            <p:cNvSpPr>
              <a:spLocks noChangeArrowheads="1"/>
            </p:cNvSpPr>
            <p:nvPr>
              <p:custDataLst>
                <p:tags r:id="rId36"/>
              </p:custDataLst>
            </p:nvPr>
          </p:nvSpPr>
          <p:spPr bwMode="auto">
            <a:xfrm>
              <a:off x="2784" y="3492"/>
              <a:ext cx="432" cy="1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0" name="Rectangle 14">
              <a:extLst>
                <a:ext uri="{FF2B5EF4-FFF2-40B4-BE49-F238E27FC236}">
                  <a16:creationId xmlns:a16="http://schemas.microsoft.com/office/drawing/2014/main" id="{774402D7-789B-4A46-9288-6402B3D4003C}"/>
                </a:ext>
              </a:extLst>
            </p:cNvPr>
            <p:cNvSpPr>
              <a:spLocks noChangeArrowheads="1"/>
            </p:cNvSpPr>
            <p:nvPr>
              <p:custDataLst>
                <p:tags r:id="rId37"/>
              </p:custDataLst>
            </p:nvPr>
          </p:nvSpPr>
          <p:spPr bwMode="auto">
            <a:xfrm>
              <a:off x="2784" y="3294"/>
              <a:ext cx="432" cy="1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1" name="Rectangle 15">
              <a:extLst>
                <a:ext uri="{FF2B5EF4-FFF2-40B4-BE49-F238E27FC236}">
                  <a16:creationId xmlns:a16="http://schemas.microsoft.com/office/drawing/2014/main" id="{9399079F-C709-084F-B5E7-C441710DD52E}"/>
                </a:ext>
              </a:extLst>
            </p:cNvPr>
            <p:cNvSpPr>
              <a:spLocks noChangeArrowheads="1"/>
            </p:cNvSpPr>
            <p:nvPr>
              <p:custDataLst>
                <p:tags r:id="rId38"/>
              </p:custDataLst>
            </p:nvPr>
          </p:nvSpPr>
          <p:spPr bwMode="auto">
            <a:xfrm>
              <a:off x="2784" y="4437"/>
              <a:ext cx="432" cy="1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2" name="Rectangle 16">
              <a:extLst>
                <a:ext uri="{FF2B5EF4-FFF2-40B4-BE49-F238E27FC236}">
                  <a16:creationId xmlns:a16="http://schemas.microsoft.com/office/drawing/2014/main" id="{8FCDAB5D-0082-2B43-B3F0-B470986CD57D}"/>
                </a:ext>
              </a:extLst>
            </p:cNvPr>
            <p:cNvSpPr>
              <a:spLocks noChangeArrowheads="1"/>
            </p:cNvSpPr>
            <p:nvPr>
              <p:custDataLst>
                <p:tags r:id="rId39"/>
              </p:custDataLst>
            </p:nvPr>
          </p:nvSpPr>
          <p:spPr bwMode="auto">
            <a:xfrm>
              <a:off x="2784" y="4625"/>
              <a:ext cx="432" cy="1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83" name="Group 51">
            <a:extLst>
              <a:ext uri="{FF2B5EF4-FFF2-40B4-BE49-F238E27FC236}">
                <a16:creationId xmlns:a16="http://schemas.microsoft.com/office/drawing/2014/main" id="{9CFAA84B-26CE-6944-8B76-48519D6B5F90}"/>
              </a:ext>
            </a:extLst>
          </p:cNvPr>
          <p:cNvGrpSpPr>
            <a:grpSpLocks/>
          </p:cNvGrpSpPr>
          <p:nvPr>
            <p:custDataLst>
              <p:tags r:id="rId3"/>
            </p:custDataLst>
          </p:nvPr>
        </p:nvGrpSpPr>
        <p:grpSpPr bwMode="auto">
          <a:xfrm>
            <a:off x="9654184" y="4457786"/>
            <a:ext cx="690563" cy="1201738"/>
            <a:chOff x="3011" y="4110"/>
            <a:chExt cx="435" cy="757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84" name="Rectangle 41">
              <a:extLst>
                <a:ext uri="{FF2B5EF4-FFF2-40B4-BE49-F238E27FC236}">
                  <a16:creationId xmlns:a16="http://schemas.microsoft.com/office/drawing/2014/main" id="{126DDCB4-2DB0-1E4B-AC29-8D32AF1FF7BC}"/>
                </a:ext>
              </a:extLst>
            </p:cNvPr>
            <p:cNvSpPr>
              <a:spLocks noChangeArrowheads="1"/>
            </p:cNvSpPr>
            <p:nvPr>
              <p:custDataLst>
                <p:tags r:id="rId24"/>
              </p:custDataLst>
            </p:nvPr>
          </p:nvSpPr>
          <p:spPr bwMode="auto">
            <a:xfrm>
              <a:off x="3011" y="4675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a1</a:t>
              </a:r>
            </a:p>
          </p:txBody>
        </p:sp>
        <p:sp>
          <p:nvSpPr>
            <p:cNvPr id="85" name="Rectangle 42">
              <a:extLst>
                <a:ext uri="{FF2B5EF4-FFF2-40B4-BE49-F238E27FC236}">
                  <a16:creationId xmlns:a16="http://schemas.microsoft.com/office/drawing/2014/main" id="{58CA4A3B-DD6D-6A40-83AF-8ABBE3B19390}"/>
                </a:ext>
              </a:extLst>
            </p:cNvPr>
            <p:cNvSpPr>
              <a:spLocks noChangeArrowheads="1"/>
            </p:cNvSpPr>
            <p:nvPr>
              <p:custDataLst>
                <p:tags r:id="rId25"/>
              </p:custDataLst>
            </p:nvPr>
          </p:nvSpPr>
          <p:spPr bwMode="auto">
            <a:xfrm>
              <a:off x="3014" y="4497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b2</a:t>
              </a:r>
            </a:p>
          </p:txBody>
        </p:sp>
        <p:sp>
          <p:nvSpPr>
            <p:cNvPr id="86" name="Rectangle 43">
              <a:extLst>
                <a:ext uri="{FF2B5EF4-FFF2-40B4-BE49-F238E27FC236}">
                  <a16:creationId xmlns:a16="http://schemas.microsoft.com/office/drawing/2014/main" id="{74E15E10-87DD-F24C-9914-A4F8D05921A6}"/>
                </a:ext>
              </a:extLst>
            </p:cNvPr>
            <p:cNvSpPr>
              <a:spLocks noChangeArrowheads="1"/>
            </p:cNvSpPr>
            <p:nvPr>
              <p:custDataLst>
                <p:tags r:id="rId26"/>
              </p:custDataLst>
            </p:nvPr>
          </p:nvSpPr>
          <p:spPr bwMode="auto">
            <a:xfrm>
              <a:off x="3014" y="4309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c3</a:t>
              </a:r>
            </a:p>
          </p:txBody>
        </p:sp>
        <p:sp>
          <p:nvSpPr>
            <p:cNvPr id="87" name="Rectangle 44">
              <a:extLst>
                <a:ext uri="{FF2B5EF4-FFF2-40B4-BE49-F238E27FC236}">
                  <a16:creationId xmlns:a16="http://schemas.microsoft.com/office/drawing/2014/main" id="{2A5F2D33-0F66-4749-8036-DB2E363A84A9}"/>
                </a:ext>
              </a:extLst>
            </p:cNvPr>
            <p:cNvSpPr>
              <a:spLocks noChangeArrowheads="1"/>
            </p:cNvSpPr>
            <p:nvPr>
              <p:custDataLst>
                <p:tags r:id="rId27"/>
              </p:custDataLst>
            </p:nvPr>
          </p:nvSpPr>
          <p:spPr bwMode="auto">
            <a:xfrm>
              <a:off x="3014" y="4110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d4</a:t>
              </a:r>
            </a:p>
          </p:txBody>
        </p:sp>
      </p:grpSp>
      <p:grpSp>
        <p:nvGrpSpPr>
          <p:cNvPr id="88" name="Group 49">
            <a:extLst>
              <a:ext uri="{FF2B5EF4-FFF2-40B4-BE49-F238E27FC236}">
                <a16:creationId xmlns:a16="http://schemas.microsoft.com/office/drawing/2014/main" id="{24CFC4AA-E23B-3F4A-8793-EB495F81BA3B}"/>
              </a:ext>
            </a:extLst>
          </p:cNvPr>
          <p:cNvGrpSpPr>
            <a:grpSpLocks/>
          </p:cNvGrpSpPr>
          <p:nvPr>
            <p:custDataLst>
              <p:tags r:id="rId4"/>
            </p:custDataLst>
          </p:nvPr>
        </p:nvGrpSpPr>
        <p:grpSpPr bwMode="auto">
          <a:xfrm>
            <a:off x="7986949" y="3911039"/>
            <a:ext cx="690563" cy="2419351"/>
            <a:chOff x="2784" y="3293"/>
            <a:chExt cx="435" cy="1524"/>
          </a:xfrm>
        </p:grpSpPr>
        <p:sp>
          <p:nvSpPr>
            <p:cNvPr id="93" name="Rectangle 9">
              <a:extLst>
                <a:ext uri="{FF2B5EF4-FFF2-40B4-BE49-F238E27FC236}">
                  <a16:creationId xmlns:a16="http://schemas.microsoft.com/office/drawing/2014/main" id="{91E323C3-F0F2-BF40-8DBA-90DC12C99F92}"/>
                </a:ext>
              </a:extLst>
            </p:cNvPr>
            <p:cNvSpPr>
              <a:spLocks noChangeArrowheads="1"/>
            </p:cNvSpPr>
            <p:nvPr>
              <p:custDataLst>
                <p:tags r:id="rId16"/>
              </p:custDataLst>
            </p:nvPr>
          </p:nvSpPr>
          <p:spPr bwMode="auto">
            <a:xfrm>
              <a:off x="2787" y="4249"/>
              <a:ext cx="432" cy="19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94" name="Rectangle 10">
              <a:extLst>
                <a:ext uri="{FF2B5EF4-FFF2-40B4-BE49-F238E27FC236}">
                  <a16:creationId xmlns:a16="http://schemas.microsoft.com/office/drawing/2014/main" id="{ED35846F-6FCC-E244-9858-E6DAACE94F9E}"/>
                </a:ext>
              </a:extLst>
            </p:cNvPr>
            <p:cNvSpPr>
              <a:spLocks noChangeArrowheads="1"/>
            </p:cNvSpPr>
            <p:nvPr>
              <p:custDataLst>
                <p:tags r:id="rId17"/>
              </p:custDataLst>
            </p:nvPr>
          </p:nvSpPr>
          <p:spPr bwMode="auto">
            <a:xfrm>
              <a:off x="2787" y="4057"/>
              <a:ext cx="432" cy="19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95" name="Rectangle 11">
              <a:extLst>
                <a:ext uri="{FF2B5EF4-FFF2-40B4-BE49-F238E27FC236}">
                  <a16:creationId xmlns:a16="http://schemas.microsoft.com/office/drawing/2014/main" id="{28EAAA7B-748C-C341-AA3A-584EBD40E2CE}"/>
                </a:ext>
              </a:extLst>
            </p:cNvPr>
            <p:cNvSpPr>
              <a:spLocks noChangeArrowheads="1"/>
            </p:cNvSpPr>
            <p:nvPr>
              <p:custDataLst>
                <p:tags r:id="rId18"/>
              </p:custDataLst>
            </p:nvPr>
          </p:nvSpPr>
          <p:spPr bwMode="auto">
            <a:xfrm>
              <a:off x="2787" y="3863"/>
              <a:ext cx="432" cy="19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2000" b="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01</a:t>
              </a:r>
            </a:p>
          </p:txBody>
        </p:sp>
        <p:sp>
          <p:nvSpPr>
            <p:cNvPr id="96" name="Rectangle 12">
              <a:extLst>
                <a:ext uri="{FF2B5EF4-FFF2-40B4-BE49-F238E27FC236}">
                  <a16:creationId xmlns:a16="http://schemas.microsoft.com/office/drawing/2014/main" id="{01015FC6-C845-294E-81B0-D6DA895C0BA2}"/>
                </a:ext>
              </a:extLst>
            </p:cNvPr>
            <p:cNvSpPr>
              <a:spLocks noChangeArrowheads="1"/>
            </p:cNvSpPr>
            <p:nvPr>
              <p:custDataLst>
                <p:tags r:id="rId19"/>
              </p:custDataLst>
            </p:nvPr>
          </p:nvSpPr>
          <p:spPr bwMode="auto">
            <a:xfrm>
              <a:off x="2784" y="3671"/>
              <a:ext cx="432" cy="19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2000" b="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23</a:t>
              </a:r>
            </a:p>
          </p:txBody>
        </p:sp>
        <p:sp>
          <p:nvSpPr>
            <p:cNvPr id="97" name="Rectangle 13">
              <a:extLst>
                <a:ext uri="{FF2B5EF4-FFF2-40B4-BE49-F238E27FC236}">
                  <a16:creationId xmlns:a16="http://schemas.microsoft.com/office/drawing/2014/main" id="{935F3F4E-34FA-0E49-9063-89FEE1969B0D}"/>
                </a:ext>
              </a:extLst>
            </p:cNvPr>
            <p:cNvSpPr>
              <a:spLocks noChangeArrowheads="1"/>
            </p:cNvSpPr>
            <p:nvPr>
              <p:custDataLst>
                <p:tags r:id="rId20"/>
              </p:custDataLst>
            </p:nvPr>
          </p:nvSpPr>
          <p:spPr bwMode="auto">
            <a:xfrm>
              <a:off x="2784" y="3492"/>
              <a:ext cx="432" cy="1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98" name="Rectangle 14">
              <a:extLst>
                <a:ext uri="{FF2B5EF4-FFF2-40B4-BE49-F238E27FC236}">
                  <a16:creationId xmlns:a16="http://schemas.microsoft.com/office/drawing/2014/main" id="{EB11F50E-7EDE-394A-9C07-6F985631BA54}"/>
                </a:ext>
              </a:extLst>
            </p:cNvPr>
            <p:cNvSpPr>
              <a:spLocks noChangeArrowheads="1"/>
            </p:cNvSpPr>
            <p:nvPr>
              <p:custDataLst>
                <p:tags r:id="rId21"/>
              </p:custDataLst>
            </p:nvPr>
          </p:nvSpPr>
          <p:spPr bwMode="auto">
            <a:xfrm>
              <a:off x="2784" y="3293"/>
              <a:ext cx="432" cy="1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99" name="Rectangle 15">
              <a:extLst>
                <a:ext uri="{FF2B5EF4-FFF2-40B4-BE49-F238E27FC236}">
                  <a16:creationId xmlns:a16="http://schemas.microsoft.com/office/drawing/2014/main" id="{8A4AF976-CE1C-0A46-837A-546DE2C0999F}"/>
                </a:ext>
              </a:extLst>
            </p:cNvPr>
            <p:cNvSpPr>
              <a:spLocks noChangeArrowheads="1"/>
            </p:cNvSpPr>
            <p:nvPr>
              <p:custDataLst>
                <p:tags r:id="rId22"/>
              </p:custDataLst>
            </p:nvPr>
          </p:nvSpPr>
          <p:spPr bwMode="auto">
            <a:xfrm>
              <a:off x="2784" y="4437"/>
              <a:ext cx="432" cy="1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00" name="Rectangle 16">
              <a:extLst>
                <a:ext uri="{FF2B5EF4-FFF2-40B4-BE49-F238E27FC236}">
                  <a16:creationId xmlns:a16="http://schemas.microsoft.com/office/drawing/2014/main" id="{924734BC-815B-2C4E-A3C9-1D93A7B89874}"/>
                </a:ext>
              </a:extLst>
            </p:cNvPr>
            <p:cNvSpPr>
              <a:spLocks noChangeArrowheads="1"/>
            </p:cNvSpPr>
            <p:nvPr>
              <p:custDataLst>
                <p:tags r:id="rId23"/>
              </p:custDataLst>
            </p:nvPr>
          </p:nvSpPr>
          <p:spPr bwMode="auto">
            <a:xfrm>
              <a:off x="2784" y="4625"/>
              <a:ext cx="432" cy="1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101" name="Group 52">
            <a:extLst>
              <a:ext uri="{FF2B5EF4-FFF2-40B4-BE49-F238E27FC236}">
                <a16:creationId xmlns:a16="http://schemas.microsoft.com/office/drawing/2014/main" id="{60E05BBF-A055-2A4B-A9C7-914EAB8EC66A}"/>
              </a:ext>
            </a:extLst>
          </p:cNvPr>
          <p:cNvGrpSpPr>
            <a:grpSpLocks/>
          </p:cNvGrpSpPr>
          <p:nvPr>
            <p:custDataLst>
              <p:tags r:id="rId5"/>
            </p:custDataLst>
          </p:nvPr>
        </p:nvGrpSpPr>
        <p:grpSpPr bwMode="auto">
          <a:xfrm>
            <a:off x="8013937" y="4514288"/>
            <a:ext cx="685800" cy="1219200"/>
            <a:chOff x="2159" y="4595"/>
            <a:chExt cx="432" cy="768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102" name="Rectangle 45">
              <a:extLst>
                <a:ext uri="{FF2B5EF4-FFF2-40B4-BE49-F238E27FC236}">
                  <a16:creationId xmlns:a16="http://schemas.microsoft.com/office/drawing/2014/main" id="{C489F394-59A9-D54A-B977-CFEBB41F9326}"/>
                </a:ext>
              </a:extLst>
            </p:cNvPr>
            <p:cNvSpPr>
              <a:spLocks noChangeArrowheads="1"/>
            </p:cNvSpPr>
            <p:nvPr>
              <p:custDataLst>
                <p:tags r:id="rId12"/>
              </p:custDataLst>
            </p:nvPr>
          </p:nvSpPr>
          <p:spPr bwMode="auto">
            <a:xfrm>
              <a:off x="2159" y="5171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d4</a:t>
              </a:r>
            </a:p>
          </p:txBody>
        </p:sp>
        <p:sp>
          <p:nvSpPr>
            <p:cNvPr id="103" name="Rectangle 46">
              <a:extLst>
                <a:ext uri="{FF2B5EF4-FFF2-40B4-BE49-F238E27FC236}">
                  <a16:creationId xmlns:a16="http://schemas.microsoft.com/office/drawing/2014/main" id="{510F5C22-93CB-2745-AD0B-4764173889F1}"/>
                </a:ext>
              </a:extLst>
            </p:cNvPr>
            <p:cNvSpPr>
              <a:spLocks noChangeArrowheads="1"/>
            </p:cNvSpPr>
            <p:nvPr>
              <p:custDataLst>
                <p:tags r:id="rId13"/>
              </p:custDataLst>
            </p:nvPr>
          </p:nvSpPr>
          <p:spPr bwMode="auto">
            <a:xfrm>
              <a:off x="2159" y="4978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c3</a:t>
              </a:r>
            </a:p>
          </p:txBody>
        </p:sp>
        <p:sp>
          <p:nvSpPr>
            <p:cNvPr id="104" name="Rectangle 47">
              <a:extLst>
                <a:ext uri="{FF2B5EF4-FFF2-40B4-BE49-F238E27FC236}">
                  <a16:creationId xmlns:a16="http://schemas.microsoft.com/office/drawing/2014/main" id="{F8982A09-FD0D-9143-8BFB-492FA4B67BCA}"/>
                </a:ext>
              </a:extLst>
            </p:cNvPr>
            <p:cNvSpPr>
              <a:spLocks noChangeArrowheads="1"/>
            </p:cNvSpPr>
            <p:nvPr>
              <p:custDataLst>
                <p:tags r:id="rId14"/>
              </p:custDataLst>
            </p:nvPr>
          </p:nvSpPr>
          <p:spPr bwMode="auto">
            <a:xfrm>
              <a:off x="2159" y="4786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b2</a:t>
              </a:r>
            </a:p>
          </p:txBody>
        </p:sp>
        <p:sp>
          <p:nvSpPr>
            <p:cNvPr id="105" name="Rectangle 48">
              <a:extLst>
                <a:ext uri="{FF2B5EF4-FFF2-40B4-BE49-F238E27FC236}">
                  <a16:creationId xmlns:a16="http://schemas.microsoft.com/office/drawing/2014/main" id="{E18C0919-7849-B74B-8B47-34CED6EAE9CA}"/>
                </a:ext>
              </a:extLst>
            </p:cNvPr>
            <p:cNvSpPr>
              <a:spLocks noChangeArrowheads="1"/>
            </p:cNvSpPr>
            <p:nvPr>
              <p:custDataLst>
                <p:tags r:id="rId15"/>
              </p:custDataLst>
            </p:nvPr>
          </p:nvSpPr>
          <p:spPr bwMode="auto">
            <a:xfrm>
              <a:off x="2159" y="4595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a1</a:t>
              </a:r>
            </a:p>
          </p:txBody>
        </p:sp>
      </p:grpSp>
      <p:sp>
        <p:nvSpPr>
          <p:cNvPr id="106" name="Rectangle 30">
            <a:extLst>
              <a:ext uri="{FF2B5EF4-FFF2-40B4-BE49-F238E27FC236}">
                <a16:creationId xmlns:a16="http://schemas.microsoft.com/office/drawing/2014/main" id="{65791AE7-8ABA-3F4C-A440-D6EE906E503E}"/>
              </a:ext>
            </a:extLst>
          </p:cNvPr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8834806" y="3508878"/>
            <a:ext cx="1779588" cy="40216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63500" tIns="25400" rIns="63500" bIns="25400">
            <a:spAutoFit/>
          </a:bodyPr>
          <a:lstStyle/>
          <a:p>
            <a:pPr algn="r">
              <a:lnSpc>
                <a:spcPct val="95000"/>
              </a:lnSpc>
            </a:pPr>
            <a:r>
              <a:rPr lang="en-US" b="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Big-Endian</a:t>
            </a:r>
          </a:p>
        </p:txBody>
      </p:sp>
      <p:sp>
        <p:nvSpPr>
          <p:cNvPr id="107" name="Rectangle 31">
            <a:extLst>
              <a:ext uri="{FF2B5EF4-FFF2-40B4-BE49-F238E27FC236}">
                <a16:creationId xmlns:a16="http://schemas.microsoft.com/office/drawing/2014/main" id="{FC0B9E85-3EFE-9F40-9821-463651BB8C71}"/>
              </a:ext>
            </a:extLst>
          </p:cNvPr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6604535" y="3575803"/>
            <a:ext cx="2209800" cy="40216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 lIns="63500" tIns="25400" rIns="63500" bIns="25400">
            <a:spAutoFit/>
          </a:bodyPr>
          <a:lstStyle/>
          <a:p>
            <a:pPr algn="r">
              <a:lnSpc>
                <a:spcPct val="95000"/>
              </a:lnSpc>
            </a:pPr>
            <a:r>
              <a:rPr lang="en-US" b="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Little-Endian</a:t>
            </a:r>
          </a:p>
        </p:txBody>
      </p: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5D4A6633-BEB7-F546-8F38-BD67DFC5357F}"/>
              </a:ext>
            </a:extLst>
          </p:cNvPr>
          <p:cNvGrpSpPr/>
          <p:nvPr/>
        </p:nvGrpSpPr>
        <p:grpSpPr>
          <a:xfrm>
            <a:off x="943868" y="4664774"/>
            <a:ext cx="2274982" cy="910773"/>
            <a:chOff x="4565579" y="3145805"/>
            <a:chExt cx="2274982" cy="910773"/>
          </a:xfrm>
        </p:grpSpPr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523035E5-448E-7540-8308-FAF6D506C309}"/>
                </a:ext>
              </a:extLst>
            </p:cNvPr>
            <p:cNvSpPr txBox="1"/>
            <p:nvPr/>
          </p:nvSpPr>
          <p:spPr>
            <a:xfrm>
              <a:off x="4565579" y="3410247"/>
              <a:ext cx="2274982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pPr algn="r"/>
              <a:r>
                <a:rPr lang="en-US" dirty="0">
                  <a:solidFill>
                    <a:schemeClr val="tx2"/>
                  </a:solidFill>
                </a:rPr>
                <a:t>MSB</a:t>
              </a:r>
            </a:p>
            <a:p>
              <a:r>
                <a:rPr lang="en-US" dirty="0">
                  <a:solidFill>
                    <a:schemeClr val="tx2"/>
                  </a:solidFill>
                </a:rPr>
                <a:t>Most significant byte</a:t>
              </a:r>
            </a:p>
          </p:txBody>
        </p:sp>
        <p:sp>
          <p:nvSpPr>
            <p:cNvPr id="109" name="Right Arrow 108">
              <a:extLst>
                <a:ext uri="{FF2B5EF4-FFF2-40B4-BE49-F238E27FC236}">
                  <a16:creationId xmlns:a16="http://schemas.microsoft.com/office/drawing/2014/main" id="{6FEDCF98-4493-4B43-AAB4-C6EFE62BCFDC}"/>
                </a:ext>
              </a:extLst>
            </p:cNvPr>
            <p:cNvSpPr/>
            <p:nvPr/>
          </p:nvSpPr>
          <p:spPr>
            <a:xfrm rot="16200000">
              <a:off x="6495414" y="3126859"/>
              <a:ext cx="224085" cy="26197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2"/>
                </a:solidFill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D59DBCE3-B5FB-5542-8B19-F8548AF79C28}"/>
              </a:ext>
            </a:extLst>
          </p:cNvPr>
          <p:cNvGrpSpPr/>
          <p:nvPr/>
        </p:nvGrpSpPr>
        <p:grpSpPr>
          <a:xfrm>
            <a:off x="4926449" y="4679174"/>
            <a:ext cx="2339102" cy="850463"/>
            <a:chOff x="7967710" y="2820695"/>
            <a:chExt cx="2339102" cy="850463"/>
          </a:xfrm>
        </p:grpSpPr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3FEAA893-3CD5-0346-BAAE-16CDC4D4959D}"/>
                </a:ext>
              </a:extLst>
            </p:cNvPr>
            <p:cNvSpPr txBox="1"/>
            <p:nvPr/>
          </p:nvSpPr>
          <p:spPr>
            <a:xfrm>
              <a:off x="7967710" y="3024827"/>
              <a:ext cx="2339102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LSB</a:t>
              </a:r>
            </a:p>
            <a:p>
              <a:r>
                <a:rPr lang="en-US" dirty="0">
                  <a:solidFill>
                    <a:schemeClr val="tx2"/>
                  </a:solidFill>
                </a:rPr>
                <a:t>Least significant byte</a:t>
              </a:r>
            </a:p>
          </p:txBody>
        </p:sp>
        <p:sp>
          <p:nvSpPr>
            <p:cNvPr id="112" name="Right Arrow 111">
              <a:extLst>
                <a:ext uri="{FF2B5EF4-FFF2-40B4-BE49-F238E27FC236}">
                  <a16:creationId xmlns:a16="http://schemas.microsoft.com/office/drawing/2014/main" id="{9452293F-BCCA-D94B-901C-10028C27567C}"/>
                </a:ext>
              </a:extLst>
            </p:cNvPr>
            <p:cNvSpPr/>
            <p:nvPr/>
          </p:nvSpPr>
          <p:spPr>
            <a:xfrm rot="16200000">
              <a:off x="8067752" y="2801749"/>
              <a:ext cx="224085" cy="26197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9" name="TextBox 88">
            <a:extLst>
              <a:ext uri="{FF2B5EF4-FFF2-40B4-BE49-F238E27FC236}">
                <a16:creationId xmlns:a16="http://schemas.microsoft.com/office/drawing/2014/main" id="{2AF9F916-B035-A046-A5C1-1E586733B5A2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F4D0814-F9DC-8D01-A108-91485F975BFF}"/>
              </a:ext>
            </a:extLst>
          </p:cNvPr>
          <p:cNvGrpSpPr/>
          <p:nvPr/>
        </p:nvGrpSpPr>
        <p:grpSpPr>
          <a:xfrm>
            <a:off x="8699737" y="4507245"/>
            <a:ext cx="685800" cy="1227815"/>
            <a:chOff x="8699737" y="4507245"/>
            <a:chExt cx="685800" cy="1227815"/>
          </a:xfrm>
        </p:grpSpPr>
        <p:sp>
          <p:nvSpPr>
            <p:cNvPr id="91" name="Rectangle 5">
              <a:extLst>
                <a:ext uri="{FF2B5EF4-FFF2-40B4-BE49-F238E27FC236}">
                  <a16:creationId xmlns:a16="http://schemas.microsoft.com/office/drawing/2014/main" id="{5BD0FFEC-12BA-FB84-873B-956809A45307}"/>
                </a:ext>
              </a:extLst>
            </p:cNvPr>
            <p:cNvSpPr>
              <a:spLocks noChangeArrowheads="1"/>
            </p:cNvSpPr>
            <p:nvPr>
              <p:custDataLst>
                <p:tags r:id="rId8"/>
              </p:custDataLst>
            </p:nvPr>
          </p:nvSpPr>
          <p:spPr bwMode="auto">
            <a:xfrm>
              <a:off x="8699737" y="5430260"/>
              <a:ext cx="685800" cy="304800"/>
            </a:xfrm>
            <a:prstGeom prst="rect">
              <a:avLst/>
            </a:prstGeom>
            <a:solidFill>
              <a:schemeClr val="bg1"/>
            </a:solidFill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sz="2000" b="0" dirty="0">
                  <a:latin typeface="Calibri" panose="020F0502020204030204" pitchFamily="34" charset="0"/>
                  <a:cs typeface="Calibri" panose="020F0502020204030204" pitchFamily="34" charset="0"/>
                </a:rPr>
                <a:t>0x100</a:t>
              </a:r>
            </a:p>
          </p:txBody>
        </p:sp>
        <p:sp>
          <p:nvSpPr>
            <p:cNvPr id="92" name="Rectangle 6">
              <a:extLst>
                <a:ext uri="{FF2B5EF4-FFF2-40B4-BE49-F238E27FC236}">
                  <a16:creationId xmlns:a16="http://schemas.microsoft.com/office/drawing/2014/main" id="{25C019CC-CE18-C51C-D793-7B415F127097}"/>
                </a:ext>
              </a:extLst>
            </p:cNvPr>
            <p:cNvSpPr>
              <a:spLocks noChangeArrowheads="1"/>
            </p:cNvSpPr>
            <p:nvPr>
              <p:custDataLst>
                <p:tags r:id="rId9"/>
              </p:custDataLst>
            </p:nvPr>
          </p:nvSpPr>
          <p:spPr bwMode="auto">
            <a:xfrm>
              <a:off x="8699737" y="5116845"/>
              <a:ext cx="685800" cy="304800"/>
            </a:xfrm>
            <a:prstGeom prst="rect">
              <a:avLst/>
            </a:prstGeom>
            <a:solidFill>
              <a:schemeClr val="bg1"/>
            </a:solidFill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sz="2000" b="0" dirty="0">
                  <a:latin typeface="Calibri" panose="020F0502020204030204" pitchFamily="34" charset="0"/>
                  <a:cs typeface="Calibri" panose="020F0502020204030204" pitchFamily="34" charset="0"/>
                </a:rPr>
                <a:t>0x101</a:t>
              </a:r>
            </a:p>
          </p:txBody>
        </p:sp>
        <p:sp>
          <p:nvSpPr>
            <p:cNvPr id="113" name="Rectangle 7">
              <a:extLst>
                <a:ext uri="{FF2B5EF4-FFF2-40B4-BE49-F238E27FC236}">
                  <a16:creationId xmlns:a16="http://schemas.microsoft.com/office/drawing/2014/main" id="{E545CC64-8FFB-A5C0-457D-8479085E5A5C}"/>
                </a:ext>
              </a:extLst>
            </p:cNvPr>
            <p:cNvSpPr>
              <a:spLocks noChangeArrowheads="1"/>
            </p:cNvSpPr>
            <p:nvPr>
              <p:custDataLst>
                <p:tags r:id="rId10"/>
              </p:custDataLst>
            </p:nvPr>
          </p:nvSpPr>
          <p:spPr bwMode="auto">
            <a:xfrm>
              <a:off x="8699737" y="4786645"/>
              <a:ext cx="685800" cy="304800"/>
            </a:xfrm>
            <a:prstGeom prst="rect">
              <a:avLst/>
            </a:prstGeom>
            <a:solidFill>
              <a:schemeClr val="bg1"/>
            </a:solidFill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sz="2000" b="0" dirty="0">
                  <a:latin typeface="Calibri" panose="020F0502020204030204" pitchFamily="34" charset="0"/>
                  <a:cs typeface="Calibri" panose="020F0502020204030204" pitchFamily="34" charset="0"/>
                </a:rPr>
                <a:t>0x102</a:t>
              </a:r>
            </a:p>
          </p:txBody>
        </p:sp>
        <p:sp>
          <p:nvSpPr>
            <p:cNvPr id="115" name="Rectangle 8">
              <a:extLst>
                <a:ext uri="{FF2B5EF4-FFF2-40B4-BE49-F238E27FC236}">
                  <a16:creationId xmlns:a16="http://schemas.microsoft.com/office/drawing/2014/main" id="{E057EBBF-3C92-7EAD-2438-0B219D43135A}"/>
                </a:ext>
              </a:extLst>
            </p:cNvPr>
            <p:cNvSpPr>
              <a:spLocks noChangeArrowheads="1"/>
            </p:cNvSpPr>
            <p:nvPr>
              <p:custDataLst>
                <p:tags r:id="rId11"/>
              </p:custDataLst>
            </p:nvPr>
          </p:nvSpPr>
          <p:spPr bwMode="auto">
            <a:xfrm>
              <a:off x="8699737" y="4507245"/>
              <a:ext cx="685800" cy="304800"/>
            </a:xfrm>
            <a:prstGeom prst="rect">
              <a:avLst/>
            </a:prstGeom>
            <a:solidFill>
              <a:schemeClr val="bg1"/>
            </a:solidFill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sz="2000" b="0" dirty="0">
                  <a:latin typeface="Calibri" panose="020F0502020204030204" pitchFamily="34" charset="0"/>
                  <a:cs typeface="Calibri" panose="020F0502020204030204" pitchFamily="34" charset="0"/>
                </a:rPr>
                <a:t>0x103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92982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106" grpId="0"/>
      <p:bldP spid="107" grpId="0"/>
      <p:bldP spid="89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7BBDA6-4079-F94A-A23C-1D4BFD35AC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Byte Ordering Example</a:t>
            </a:r>
          </a:p>
        </p:txBody>
      </p:sp>
      <p:sp>
        <p:nvSpPr>
          <p:cNvPr id="5" name="Text Box 12">
            <a:extLst>
              <a:ext uri="{FF2B5EF4-FFF2-40B4-BE49-F238E27FC236}">
                <a16:creationId xmlns:a16="http://schemas.microsoft.com/office/drawing/2014/main" id="{B0C83D92-02F9-9F4A-BDA2-02D6F910CD58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861066" y="926092"/>
            <a:ext cx="6062024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ct val="50000"/>
              </a:spcBef>
              <a:tabLst>
                <a:tab pos="1714500" algn="l"/>
              </a:tabLst>
            </a:pPr>
            <a:r>
              <a:rPr lang="en-US" sz="24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Decimal:	12345</a:t>
            </a:r>
          </a:p>
          <a:p>
            <a:pPr>
              <a:lnSpc>
                <a:spcPct val="100000"/>
              </a:lnSpc>
              <a:spcBef>
                <a:spcPts val="0"/>
              </a:spcBef>
              <a:tabLst>
                <a:tab pos="914400" algn="l"/>
              </a:tabLst>
            </a:pPr>
            <a:r>
              <a:rPr lang="en-US" sz="24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Binary:  	0011  0000  0011  1001</a:t>
            </a:r>
          </a:p>
          <a:p>
            <a:pPr>
              <a:lnSpc>
                <a:spcPct val="100000"/>
              </a:lnSpc>
              <a:spcBef>
                <a:spcPts val="0"/>
              </a:spcBef>
              <a:tabLst>
                <a:tab pos="914400" algn="l"/>
              </a:tabLst>
            </a:pPr>
            <a:r>
              <a:rPr lang="en-US" sz="24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Hex:	       3     0     3     9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439CC8A7-798D-6647-B543-18E9FF86085F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4355440" y="2397316"/>
            <a:ext cx="7321235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sz="24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x = 12345;</a:t>
            </a:r>
          </a:p>
          <a:p>
            <a:pPr>
              <a:defRPr/>
            </a:pPr>
            <a:r>
              <a:rPr lang="en-US" sz="2400" b="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or x = 0x00003039</a:t>
            </a:r>
            <a:r>
              <a:rPr lang="en-US" sz="2400" b="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 // show all 32 bits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5F60B47-FDBE-1047-8912-D5D2D33D7B57}"/>
              </a:ext>
            </a:extLst>
          </p:cNvPr>
          <p:cNvGrpSpPr/>
          <p:nvPr/>
        </p:nvGrpSpPr>
        <p:grpSpPr>
          <a:xfrm>
            <a:off x="2778340" y="3371998"/>
            <a:ext cx="6227477" cy="3110899"/>
            <a:chOff x="2824470" y="3371998"/>
            <a:chExt cx="6227477" cy="3110899"/>
          </a:xfrm>
        </p:grpSpPr>
        <p:grpSp>
          <p:nvGrpSpPr>
            <p:cNvPr id="6" name="Group 13">
              <a:extLst>
                <a:ext uri="{FF2B5EF4-FFF2-40B4-BE49-F238E27FC236}">
                  <a16:creationId xmlns:a16="http://schemas.microsoft.com/office/drawing/2014/main" id="{EA1DCFE7-9FDA-724B-89E5-C8BBAEB408C9}"/>
                </a:ext>
              </a:extLst>
            </p:cNvPr>
            <p:cNvGrpSpPr>
              <a:grpSpLocks/>
            </p:cNvGrpSpPr>
            <p:nvPr>
              <p:custDataLst>
                <p:tags r:id="rId3"/>
              </p:custDataLst>
            </p:nvPr>
          </p:nvGrpSpPr>
          <p:grpSpPr bwMode="auto">
            <a:xfrm>
              <a:off x="3858587" y="4266220"/>
              <a:ext cx="1091100" cy="2167170"/>
              <a:chOff x="1152" y="2160"/>
              <a:chExt cx="384" cy="768"/>
            </a:xfrm>
          </p:grpSpPr>
          <p:sp>
            <p:nvSpPr>
              <p:cNvPr id="7" name="Rectangle 4">
                <a:extLst>
                  <a:ext uri="{FF2B5EF4-FFF2-40B4-BE49-F238E27FC236}">
                    <a16:creationId xmlns:a16="http://schemas.microsoft.com/office/drawing/2014/main" id="{1470CC9E-4830-DD4F-8BB2-2AC359A5A3C2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24"/>
                </p:custDataLst>
              </p:nvPr>
            </p:nvSpPr>
            <p:spPr bwMode="auto">
              <a:xfrm>
                <a:off x="1152" y="2160"/>
                <a:ext cx="384" cy="192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2400" b="0" dirty="0">
                    <a:latin typeface="Roboto Regular" charset="0"/>
                    <a:cs typeface="Roboto Regular" charset="0"/>
                  </a:rPr>
                  <a:t>39</a:t>
                </a:r>
              </a:p>
            </p:txBody>
          </p:sp>
          <p:sp>
            <p:nvSpPr>
              <p:cNvPr id="8" name="Rectangle 5">
                <a:extLst>
                  <a:ext uri="{FF2B5EF4-FFF2-40B4-BE49-F238E27FC236}">
                    <a16:creationId xmlns:a16="http://schemas.microsoft.com/office/drawing/2014/main" id="{FE1DD742-DB6F-0649-94CB-20861D9A83B6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25"/>
                </p:custDataLst>
              </p:nvPr>
            </p:nvSpPr>
            <p:spPr bwMode="auto">
              <a:xfrm>
                <a:off x="1152" y="2352"/>
                <a:ext cx="384" cy="19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2400" b="0" dirty="0">
                    <a:latin typeface="Roboto Regular" charset="0"/>
                    <a:cs typeface="Roboto Regular" charset="0"/>
                  </a:rPr>
                  <a:t>30</a:t>
                </a:r>
              </a:p>
            </p:txBody>
          </p:sp>
          <p:sp>
            <p:nvSpPr>
              <p:cNvPr id="9" name="Rectangle 6">
                <a:extLst>
                  <a:ext uri="{FF2B5EF4-FFF2-40B4-BE49-F238E27FC236}">
                    <a16:creationId xmlns:a16="http://schemas.microsoft.com/office/drawing/2014/main" id="{F32AF09D-3E75-E947-B3FC-B8A93CF02774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26"/>
                </p:custDataLst>
              </p:nvPr>
            </p:nvSpPr>
            <p:spPr bwMode="auto">
              <a:xfrm>
                <a:off x="1152" y="2544"/>
                <a:ext cx="384" cy="19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2400" b="0" dirty="0">
                    <a:latin typeface="Roboto Regular" charset="0"/>
                    <a:cs typeface="Roboto Regular" charset="0"/>
                  </a:rPr>
                  <a:t>00</a:t>
                </a:r>
              </a:p>
            </p:txBody>
          </p:sp>
          <p:sp>
            <p:nvSpPr>
              <p:cNvPr id="10" name="Rectangle 7">
                <a:extLst>
                  <a:ext uri="{FF2B5EF4-FFF2-40B4-BE49-F238E27FC236}">
                    <a16:creationId xmlns:a16="http://schemas.microsoft.com/office/drawing/2014/main" id="{EDB530D6-20D2-C549-8CBA-B6FF66070996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27"/>
                </p:custDataLst>
              </p:nvPr>
            </p:nvSpPr>
            <p:spPr bwMode="auto">
              <a:xfrm>
                <a:off x="1152" y="2736"/>
                <a:ext cx="384" cy="19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2400" b="0" dirty="0">
                    <a:latin typeface="Roboto Regular" charset="0"/>
                    <a:cs typeface="Roboto Regular" charset="0"/>
                  </a:rPr>
                  <a:t>00</a:t>
                </a:r>
              </a:p>
            </p:txBody>
          </p:sp>
        </p:grpSp>
        <p:sp>
          <p:nvSpPr>
            <p:cNvPr id="11" name="Text Box 14">
              <a:extLst>
                <a:ext uri="{FF2B5EF4-FFF2-40B4-BE49-F238E27FC236}">
                  <a16:creationId xmlns:a16="http://schemas.microsoft.com/office/drawing/2014/main" id="{EF4D6773-51E9-DA40-B265-42D1A3E736C4}"/>
                </a:ext>
              </a:extLst>
            </p:cNvPr>
            <p:cNvSpPr txBox="1">
              <a:spLocks noChangeArrowheads="1"/>
            </p:cNvSpPr>
            <p:nvPr>
              <p:custDataLst>
                <p:tags r:id="rId4"/>
              </p:custDataLst>
            </p:nvPr>
          </p:nvSpPr>
          <p:spPr bwMode="auto">
            <a:xfrm>
              <a:off x="6554177" y="3396402"/>
              <a:ext cx="1883849" cy="830997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2400" b="0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IA32, </a:t>
              </a:r>
              <a:r>
                <a:rPr lang="en-US" sz="2400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ARM32</a:t>
              </a:r>
              <a:br>
                <a:rPr lang="en-US" sz="2400" b="0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US" sz="2400" b="0" dirty="0">
                  <a:solidFill>
                    <a:schemeClr val="tx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(little-endian)</a:t>
              </a:r>
            </a:p>
          </p:txBody>
        </p:sp>
        <p:grpSp>
          <p:nvGrpSpPr>
            <p:cNvPr id="12" name="Group 105">
              <a:extLst>
                <a:ext uri="{FF2B5EF4-FFF2-40B4-BE49-F238E27FC236}">
                  <a16:creationId xmlns:a16="http://schemas.microsoft.com/office/drawing/2014/main" id="{A315046E-15D8-0A41-B003-76FD9C868924}"/>
                </a:ext>
              </a:extLst>
            </p:cNvPr>
            <p:cNvGrpSpPr>
              <a:grpSpLocks/>
            </p:cNvGrpSpPr>
            <p:nvPr>
              <p:custDataLst>
                <p:tags r:id="rId5"/>
              </p:custDataLst>
            </p:nvPr>
          </p:nvGrpSpPr>
          <p:grpSpPr bwMode="auto">
            <a:xfrm>
              <a:off x="4949309" y="4537117"/>
              <a:ext cx="1909426" cy="1625379"/>
              <a:chOff x="960" y="1920"/>
              <a:chExt cx="672" cy="576"/>
            </a:xfrm>
          </p:grpSpPr>
          <p:sp>
            <p:nvSpPr>
              <p:cNvPr id="13" name="Line 23">
                <a:extLst>
                  <a:ext uri="{FF2B5EF4-FFF2-40B4-BE49-F238E27FC236}">
                    <a16:creationId xmlns:a16="http://schemas.microsoft.com/office/drawing/2014/main" id="{4DFEFC94-3FB9-0F41-8486-F6D19C90949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0"/>
                </p:custDataLst>
              </p:nvPr>
            </p:nvSpPr>
            <p:spPr bwMode="auto">
              <a:xfrm>
                <a:off x="960" y="1920"/>
                <a:ext cx="672" cy="57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</p:spPr>
            <p:txBody>
              <a:bodyPr wrap="none" anchor="ctr"/>
              <a:lstStyle/>
              <a:p>
                <a:endParaRPr lang="en-US" sz="2400" b="0" dirty="0">
                  <a:latin typeface="Roboto Regular" charset="0"/>
                  <a:cs typeface="Roboto Regular" charset="0"/>
                </a:endParaRPr>
              </a:p>
            </p:txBody>
          </p:sp>
          <p:sp>
            <p:nvSpPr>
              <p:cNvPr id="14" name="Line 24">
                <a:extLst>
                  <a:ext uri="{FF2B5EF4-FFF2-40B4-BE49-F238E27FC236}">
                    <a16:creationId xmlns:a16="http://schemas.microsoft.com/office/drawing/2014/main" id="{31C080FD-E520-6B4F-8F22-22661D24257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1"/>
                </p:custDataLst>
              </p:nvPr>
            </p:nvSpPr>
            <p:spPr bwMode="auto">
              <a:xfrm>
                <a:off x="960" y="2112"/>
                <a:ext cx="672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</p:spPr>
            <p:txBody>
              <a:bodyPr wrap="none" anchor="ctr"/>
              <a:lstStyle/>
              <a:p>
                <a:endParaRPr lang="en-US" sz="2400" b="0" dirty="0">
                  <a:latin typeface="Roboto Regular" charset="0"/>
                  <a:cs typeface="Roboto Regular" charset="0"/>
                </a:endParaRPr>
              </a:p>
            </p:txBody>
          </p:sp>
          <p:sp>
            <p:nvSpPr>
              <p:cNvPr id="15" name="Line 25">
                <a:extLst>
                  <a:ext uri="{FF2B5EF4-FFF2-40B4-BE49-F238E27FC236}">
                    <a16:creationId xmlns:a16="http://schemas.microsoft.com/office/drawing/2014/main" id="{1DAACD7E-D451-3E40-B615-CA53E695F94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2"/>
                </p:custDataLst>
              </p:nvPr>
            </p:nvSpPr>
            <p:spPr bwMode="auto">
              <a:xfrm flipV="1">
                <a:off x="960" y="2112"/>
                <a:ext cx="672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</p:spPr>
            <p:txBody>
              <a:bodyPr wrap="none" anchor="ctr"/>
              <a:lstStyle/>
              <a:p>
                <a:endParaRPr lang="en-US" sz="2400" b="0" dirty="0">
                  <a:latin typeface="Roboto Regular" charset="0"/>
                  <a:cs typeface="Roboto Regular" charset="0"/>
                </a:endParaRPr>
              </a:p>
            </p:txBody>
          </p:sp>
          <p:sp>
            <p:nvSpPr>
              <p:cNvPr id="16" name="Line 28">
                <a:extLst>
                  <a:ext uri="{FF2B5EF4-FFF2-40B4-BE49-F238E27FC236}">
                    <a16:creationId xmlns:a16="http://schemas.microsoft.com/office/drawing/2014/main" id="{23170BBD-CF52-AB4B-8049-BB5B9849EDD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3"/>
                </p:custDataLst>
              </p:nvPr>
            </p:nvSpPr>
            <p:spPr bwMode="auto">
              <a:xfrm flipV="1">
                <a:off x="960" y="1920"/>
                <a:ext cx="672" cy="57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</p:spPr>
            <p:txBody>
              <a:bodyPr wrap="none" anchor="ctr"/>
              <a:lstStyle/>
              <a:p>
                <a:endParaRPr lang="en-US" sz="2400" b="0" dirty="0">
                  <a:latin typeface="Roboto Regular" charset="0"/>
                  <a:cs typeface="Roboto Regular" charset="0"/>
                </a:endParaRPr>
              </a:p>
            </p:txBody>
          </p:sp>
        </p:grpSp>
        <p:grpSp>
          <p:nvGrpSpPr>
            <p:cNvPr id="41" name="Group 29">
              <a:extLst>
                <a:ext uri="{FF2B5EF4-FFF2-40B4-BE49-F238E27FC236}">
                  <a16:creationId xmlns:a16="http://schemas.microsoft.com/office/drawing/2014/main" id="{096A661E-A287-A949-B16C-BD3C47FA2B8B}"/>
                </a:ext>
              </a:extLst>
            </p:cNvPr>
            <p:cNvGrpSpPr>
              <a:grpSpLocks/>
            </p:cNvGrpSpPr>
            <p:nvPr>
              <p:custDataLst>
                <p:tags r:id="rId6"/>
              </p:custDataLst>
            </p:nvPr>
          </p:nvGrpSpPr>
          <p:grpSpPr bwMode="auto">
            <a:xfrm>
              <a:off x="6858735" y="4266220"/>
              <a:ext cx="1091100" cy="2167170"/>
              <a:chOff x="1632" y="2064"/>
              <a:chExt cx="384" cy="768"/>
            </a:xfrm>
          </p:grpSpPr>
          <p:sp>
            <p:nvSpPr>
              <p:cNvPr id="42" name="Rectangle 16">
                <a:extLst>
                  <a:ext uri="{FF2B5EF4-FFF2-40B4-BE49-F238E27FC236}">
                    <a16:creationId xmlns:a16="http://schemas.microsoft.com/office/drawing/2014/main" id="{B21188D5-C485-094D-92FE-9C984242873C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6"/>
                </p:custDataLst>
              </p:nvPr>
            </p:nvSpPr>
            <p:spPr bwMode="auto">
              <a:xfrm>
                <a:off x="1632" y="2448"/>
                <a:ext cx="384" cy="192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2400" b="0" dirty="0">
                    <a:latin typeface="Roboto Regular" charset="0"/>
                    <a:cs typeface="Roboto Regular" charset="0"/>
                  </a:rPr>
                  <a:t>30</a:t>
                </a:r>
              </a:p>
            </p:txBody>
          </p:sp>
          <p:sp>
            <p:nvSpPr>
              <p:cNvPr id="43" name="Rectangle 17">
                <a:extLst>
                  <a:ext uri="{FF2B5EF4-FFF2-40B4-BE49-F238E27FC236}">
                    <a16:creationId xmlns:a16="http://schemas.microsoft.com/office/drawing/2014/main" id="{D7F1594E-C520-A347-B95F-88BF1A2C5B8D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7"/>
                </p:custDataLst>
              </p:nvPr>
            </p:nvSpPr>
            <p:spPr bwMode="auto">
              <a:xfrm>
                <a:off x="1632" y="2640"/>
                <a:ext cx="384" cy="192"/>
              </a:xfrm>
              <a:prstGeom prst="rect">
                <a:avLst/>
              </a:prstGeom>
              <a:solidFill>
                <a:srgbClr val="F3E9D5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2400" b="0" dirty="0">
                    <a:latin typeface="Roboto Regular" charset="0"/>
                    <a:cs typeface="Roboto Regular" charset="0"/>
                  </a:rPr>
                  <a:t>39</a:t>
                </a:r>
              </a:p>
            </p:txBody>
          </p:sp>
          <p:sp>
            <p:nvSpPr>
              <p:cNvPr id="44" name="Rectangle 18">
                <a:extLst>
                  <a:ext uri="{FF2B5EF4-FFF2-40B4-BE49-F238E27FC236}">
                    <a16:creationId xmlns:a16="http://schemas.microsoft.com/office/drawing/2014/main" id="{73DF2240-3409-B54A-ACC2-7DB5B438A901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8"/>
                </p:custDataLst>
              </p:nvPr>
            </p:nvSpPr>
            <p:spPr bwMode="auto">
              <a:xfrm>
                <a:off x="1632" y="2064"/>
                <a:ext cx="384" cy="19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2400" b="0" dirty="0">
                    <a:latin typeface="Roboto Regular" charset="0"/>
                    <a:cs typeface="Roboto Regular" charset="0"/>
                  </a:rPr>
                  <a:t>00</a:t>
                </a:r>
              </a:p>
            </p:txBody>
          </p:sp>
          <p:sp>
            <p:nvSpPr>
              <p:cNvPr id="45" name="Rectangle 19">
                <a:extLst>
                  <a:ext uri="{FF2B5EF4-FFF2-40B4-BE49-F238E27FC236}">
                    <a16:creationId xmlns:a16="http://schemas.microsoft.com/office/drawing/2014/main" id="{EFD7603E-F7BC-6F45-979A-92260D4BC06E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9"/>
                </p:custDataLst>
              </p:nvPr>
            </p:nvSpPr>
            <p:spPr bwMode="auto">
              <a:xfrm>
                <a:off x="1632" y="2256"/>
                <a:ext cx="384" cy="19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2400" b="0" dirty="0">
                    <a:latin typeface="Roboto Regular" charset="0"/>
                    <a:cs typeface="Roboto Regular" charset="0"/>
                  </a:rPr>
                  <a:t>00</a:t>
                </a:r>
              </a:p>
            </p:txBody>
          </p:sp>
        </p:grpSp>
        <p:sp>
          <p:nvSpPr>
            <p:cNvPr id="46" name="Text Box 20">
              <a:extLst>
                <a:ext uri="{FF2B5EF4-FFF2-40B4-BE49-F238E27FC236}">
                  <a16:creationId xmlns:a16="http://schemas.microsoft.com/office/drawing/2014/main" id="{36772581-1517-B347-9EE3-707C3AC98491}"/>
                </a:ext>
              </a:extLst>
            </p:cNvPr>
            <p:cNvSpPr txBox="1">
              <a:spLocks noChangeArrowheads="1"/>
            </p:cNvSpPr>
            <p:nvPr>
              <p:custDataLst>
                <p:tags r:id="rId7"/>
              </p:custDataLst>
            </p:nvPr>
          </p:nvSpPr>
          <p:spPr bwMode="auto">
            <a:xfrm>
              <a:off x="3554387" y="3371998"/>
              <a:ext cx="1699503" cy="830997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lnSpc>
                  <a:spcPct val="100000"/>
                </a:lnSpc>
              </a:pPr>
              <a:br>
                <a:rPr lang="en-US" sz="2400" b="0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US" sz="2400" b="0" dirty="0">
                  <a:solidFill>
                    <a:schemeClr val="tx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(big-endian)</a:t>
              </a:r>
            </a:p>
          </p:txBody>
        </p:sp>
        <p:sp>
          <p:nvSpPr>
            <p:cNvPr id="73" name="Rectangle 4">
              <a:extLst>
                <a:ext uri="{FF2B5EF4-FFF2-40B4-BE49-F238E27FC236}">
                  <a16:creationId xmlns:a16="http://schemas.microsoft.com/office/drawing/2014/main" id="{E4F68A07-A55B-BD47-B5FF-3F8E44569C4B}"/>
                </a:ext>
              </a:extLst>
            </p:cNvPr>
            <p:cNvSpPr>
              <a:spLocks noChangeArrowheads="1"/>
            </p:cNvSpPr>
            <p:nvPr>
              <p:custDataLst>
                <p:tags r:id="rId8"/>
              </p:custDataLst>
            </p:nvPr>
          </p:nvSpPr>
          <p:spPr bwMode="auto">
            <a:xfrm>
              <a:off x="2824470" y="5941103"/>
              <a:ext cx="1091100" cy="54179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2400" b="0" dirty="0">
                  <a:solidFill>
                    <a:srgbClr val="4B2A8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0x00</a:t>
              </a:r>
            </a:p>
          </p:txBody>
        </p:sp>
        <p:sp>
          <p:nvSpPr>
            <p:cNvPr id="74" name="Rectangle 5">
              <a:extLst>
                <a:ext uri="{FF2B5EF4-FFF2-40B4-BE49-F238E27FC236}">
                  <a16:creationId xmlns:a16="http://schemas.microsoft.com/office/drawing/2014/main" id="{7F396CA1-B800-4E49-B4A4-AB18DA4EC20B}"/>
                </a:ext>
              </a:extLst>
            </p:cNvPr>
            <p:cNvSpPr>
              <a:spLocks noChangeArrowheads="1"/>
            </p:cNvSpPr>
            <p:nvPr>
              <p:custDataLst>
                <p:tags r:id="rId9"/>
              </p:custDataLst>
            </p:nvPr>
          </p:nvSpPr>
          <p:spPr bwMode="auto">
            <a:xfrm>
              <a:off x="2881830" y="5300303"/>
              <a:ext cx="1091100" cy="54179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2400" b="0" dirty="0">
                  <a:solidFill>
                    <a:srgbClr val="4B2A8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0x01</a:t>
              </a:r>
            </a:p>
          </p:txBody>
        </p:sp>
        <p:sp>
          <p:nvSpPr>
            <p:cNvPr id="75" name="Rectangle 6">
              <a:extLst>
                <a:ext uri="{FF2B5EF4-FFF2-40B4-BE49-F238E27FC236}">
                  <a16:creationId xmlns:a16="http://schemas.microsoft.com/office/drawing/2014/main" id="{ADCB4120-C6E5-E843-991D-88416571DAED}"/>
                </a:ext>
              </a:extLst>
            </p:cNvPr>
            <p:cNvSpPr>
              <a:spLocks noChangeArrowheads="1"/>
            </p:cNvSpPr>
            <p:nvPr>
              <p:custDataLst>
                <p:tags r:id="rId10"/>
              </p:custDataLst>
            </p:nvPr>
          </p:nvSpPr>
          <p:spPr bwMode="auto">
            <a:xfrm>
              <a:off x="2881832" y="4835457"/>
              <a:ext cx="1091100" cy="54179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2400" b="0" dirty="0">
                  <a:solidFill>
                    <a:srgbClr val="4B2A8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0x02</a:t>
              </a:r>
            </a:p>
          </p:txBody>
        </p:sp>
        <p:sp>
          <p:nvSpPr>
            <p:cNvPr id="76" name="Rectangle 7">
              <a:extLst>
                <a:ext uri="{FF2B5EF4-FFF2-40B4-BE49-F238E27FC236}">
                  <a16:creationId xmlns:a16="http://schemas.microsoft.com/office/drawing/2014/main" id="{E2263510-D15E-AD4D-99D4-425416E87D0E}"/>
                </a:ext>
              </a:extLst>
            </p:cNvPr>
            <p:cNvSpPr>
              <a:spLocks noChangeArrowheads="1"/>
            </p:cNvSpPr>
            <p:nvPr>
              <p:custDataLst>
                <p:tags r:id="rId11"/>
              </p:custDataLst>
            </p:nvPr>
          </p:nvSpPr>
          <p:spPr bwMode="auto">
            <a:xfrm>
              <a:off x="2903689" y="4216718"/>
              <a:ext cx="1091100" cy="54179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2400" b="0" dirty="0">
                  <a:solidFill>
                    <a:srgbClr val="4B2A8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0x03</a:t>
              </a:r>
            </a:p>
          </p:txBody>
        </p:sp>
        <p:sp>
          <p:nvSpPr>
            <p:cNvPr id="77" name="Rectangle 4">
              <a:extLst>
                <a:ext uri="{FF2B5EF4-FFF2-40B4-BE49-F238E27FC236}">
                  <a16:creationId xmlns:a16="http://schemas.microsoft.com/office/drawing/2014/main" id="{7F8EE536-E21E-454B-BADF-A020FCE0F56F}"/>
                </a:ext>
              </a:extLst>
            </p:cNvPr>
            <p:cNvSpPr>
              <a:spLocks noChangeArrowheads="1"/>
            </p:cNvSpPr>
            <p:nvPr>
              <p:custDataLst>
                <p:tags r:id="rId12"/>
              </p:custDataLst>
            </p:nvPr>
          </p:nvSpPr>
          <p:spPr bwMode="auto">
            <a:xfrm>
              <a:off x="7960847" y="5899024"/>
              <a:ext cx="1091100" cy="54179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2400" b="0" dirty="0">
                  <a:solidFill>
                    <a:srgbClr val="4B2A8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0x00</a:t>
              </a:r>
            </a:p>
          </p:txBody>
        </p:sp>
        <p:sp>
          <p:nvSpPr>
            <p:cNvPr id="78" name="Rectangle 5">
              <a:extLst>
                <a:ext uri="{FF2B5EF4-FFF2-40B4-BE49-F238E27FC236}">
                  <a16:creationId xmlns:a16="http://schemas.microsoft.com/office/drawing/2014/main" id="{FCC12EA4-DC74-3A46-9887-249B98AD53D7}"/>
                </a:ext>
              </a:extLst>
            </p:cNvPr>
            <p:cNvSpPr>
              <a:spLocks noChangeArrowheads="1"/>
            </p:cNvSpPr>
            <p:nvPr>
              <p:custDataLst>
                <p:tags r:id="rId13"/>
              </p:custDataLst>
            </p:nvPr>
          </p:nvSpPr>
          <p:spPr bwMode="auto">
            <a:xfrm>
              <a:off x="7937466" y="5342388"/>
              <a:ext cx="1091100" cy="54179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2400" b="0" dirty="0">
                  <a:solidFill>
                    <a:srgbClr val="4B2A8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0x01</a:t>
              </a:r>
            </a:p>
          </p:txBody>
        </p:sp>
        <p:sp>
          <p:nvSpPr>
            <p:cNvPr id="79" name="Rectangle 6">
              <a:extLst>
                <a:ext uri="{FF2B5EF4-FFF2-40B4-BE49-F238E27FC236}">
                  <a16:creationId xmlns:a16="http://schemas.microsoft.com/office/drawing/2014/main" id="{EAA0EE79-A6F4-6442-8821-897DC2C8076F}"/>
                </a:ext>
              </a:extLst>
            </p:cNvPr>
            <p:cNvSpPr>
              <a:spLocks noChangeArrowheads="1"/>
            </p:cNvSpPr>
            <p:nvPr>
              <p:custDataLst>
                <p:tags r:id="rId14"/>
              </p:custDataLst>
            </p:nvPr>
          </p:nvSpPr>
          <p:spPr bwMode="auto">
            <a:xfrm>
              <a:off x="7892483" y="4742684"/>
              <a:ext cx="1091100" cy="54179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2400" b="0" dirty="0">
                  <a:solidFill>
                    <a:srgbClr val="4B2A8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0x02</a:t>
              </a:r>
            </a:p>
          </p:txBody>
        </p:sp>
        <p:sp>
          <p:nvSpPr>
            <p:cNvPr id="80" name="Rectangle 7">
              <a:extLst>
                <a:ext uri="{FF2B5EF4-FFF2-40B4-BE49-F238E27FC236}">
                  <a16:creationId xmlns:a16="http://schemas.microsoft.com/office/drawing/2014/main" id="{01BC568A-A377-6A45-903E-BACC8AEC1567}"/>
                </a:ext>
              </a:extLst>
            </p:cNvPr>
            <p:cNvSpPr>
              <a:spLocks noChangeArrowheads="1"/>
            </p:cNvSpPr>
            <p:nvPr>
              <p:custDataLst>
                <p:tags r:id="rId15"/>
              </p:custDataLst>
            </p:nvPr>
          </p:nvSpPr>
          <p:spPr bwMode="auto">
            <a:xfrm>
              <a:off x="7960843" y="4203509"/>
              <a:ext cx="1091100" cy="54179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2400" b="0" dirty="0">
                  <a:solidFill>
                    <a:srgbClr val="4B2A8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0x03</a:t>
              </a: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174902EB-CC6B-464B-B1F1-2CC7D6CEF565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757007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043D5E-7DD5-0343-9D6F-1A9CDDF523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252" y="44749"/>
            <a:ext cx="11971882" cy="591786"/>
          </a:xfrm>
        </p:spPr>
        <p:txBody>
          <a:bodyPr/>
          <a:lstStyle/>
          <a:p>
            <a:r>
              <a:rPr lang="en-US" sz="2800" dirty="0"/>
              <a:t>Byte Addressable Memory Shown as 32-bit words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E7D6582F-19B8-D243-9F3D-A3CABC967C4D}"/>
              </a:ext>
            </a:extLst>
          </p:cNvPr>
          <p:cNvSpPr txBox="1"/>
          <p:nvPr/>
        </p:nvSpPr>
        <p:spPr>
          <a:xfrm>
            <a:off x="2735141" y="5596464"/>
            <a:ext cx="5484754" cy="10156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3"/>
                </a:solidFill>
              </a:rPr>
              <a:t>Observation</a:t>
            </a:r>
          </a:p>
          <a:p>
            <a:pPr algn="ctr"/>
            <a:r>
              <a:rPr lang="en-US" sz="2000" b="1" dirty="0">
                <a:solidFill>
                  <a:schemeClr val="accent5"/>
                </a:solidFill>
              </a:rPr>
              <a:t>32-bit aligned addresses</a:t>
            </a:r>
          </a:p>
          <a:p>
            <a:pPr algn="ctr"/>
            <a:r>
              <a:rPr lang="en-US" sz="2000" b="1" dirty="0">
                <a:solidFill>
                  <a:schemeClr val="accent5"/>
                </a:solidFill>
              </a:rPr>
              <a:t>rightmost 2 bits of the address are always 0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9AECFCC-AD99-BC48-AFD5-D490920BF5A6}"/>
              </a:ext>
            </a:extLst>
          </p:cNvPr>
          <p:cNvGrpSpPr/>
          <p:nvPr/>
        </p:nvGrpSpPr>
        <p:grpSpPr>
          <a:xfrm>
            <a:off x="96866" y="584369"/>
            <a:ext cx="3534618" cy="4477148"/>
            <a:chOff x="8908017" y="400300"/>
            <a:chExt cx="3534618" cy="447714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BE3B96E-3C3B-D945-9A03-E4C287128ADD}"/>
                </a:ext>
              </a:extLst>
            </p:cNvPr>
            <p:cNvSpPr txBox="1"/>
            <p:nvPr/>
          </p:nvSpPr>
          <p:spPr>
            <a:xfrm>
              <a:off x="11119837" y="4463213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FF0000"/>
                  </a:solidFill>
                </a:rPr>
                <a:t>0x12345680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93100D7-0C18-6F4D-847F-026B7FC1CF75}"/>
                </a:ext>
              </a:extLst>
            </p:cNvPr>
            <p:cNvSpPr txBox="1"/>
            <p:nvPr/>
          </p:nvSpPr>
          <p:spPr>
            <a:xfrm>
              <a:off x="11119837" y="3693597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00B050"/>
                  </a:solidFill>
                </a:rPr>
                <a:t>0x12345682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7832ACF-7421-CC4A-B6C9-D8B2D05DD573}"/>
                </a:ext>
              </a:extLst>
            </p:cNvPr>
            <p:cNvSpPr txBox="1"/>
            <p:nvPr/>
          </p:nvSpPr>
          <p:spPr>
            <a:xfrm>
              <a:off x="11119837" y="4072661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00B050"/>
                  </a:solidFill>
                </a:rPr>
                <a:t>0x12345681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37347B9-6263-FD4C-986C-6BB77EE4AB33}"/>
                </a:ext>
              </a:extLst>
            </p:cNvPr>
            <p:cNvSpPr txBox="1"/>
            <p:nvPr/>
          </p:nvSpPr>
          <p:spPr>
            <a:xfrm>
              <a:off x="11119837" y="3336064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00B050"/>
                  </a:solidFill>
                </a:rPr>
                <a:t>0x12345683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55609DB-0CCD-0646-9753-F79547C74DB5}"/>
                </a:ext>
              </a:extLst>
            </p:cNvPr>
            <p:cNvSpPr txBox="1"/>
            <p:nvPr/>
          </p:nvSpPr>
          <p:spPr>
            <a:xfrm>
              <a:off x="9910224" y="4508116"/>
              <a:ext cx="1287532" cy="3693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0x00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1DEB2EA-AB5E-8D43-955C-B52E382C2DAA}"/>
                </a:ext>
              </a:extLst>
            </p:cNvPr>
            <p:cNvSpPr txBox="1"/>
            <p:nvPr/>
          </p:nvSpPr>
          <p:spPr>
            <a:xfrm>
              <a:off x="9900689" y="4150085"/>
              <a:ext cx="1287532" cy="3693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0x01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3BD6C86-C252-DA43-9818-7520DA75ABC3}"/>
                </a:ext>
              </a:extLst>
            </p:cNvPr>
            <p:cNvSpPr txBox="1"/>
            <p:nvPr/>
          </p:nvSpPr>
          <p:spPr>
            <a:xfrm>
              <a:off x="9900689" y="3780046"/>
              <a:ext cx="1287532" cy="3693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0x02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A4AC568-B180-0D4D-BF6A-989D6C6B0B54}"/>
                </a:ext>
              </a:extLst>
            </p:cNvPr>
            <p:cNvSpPr txBox="1"/>
            <p:nvPr/>
          </p:nvSpPr>
          <p:spPr>
            <a:xfrm>
              <a:off x="9900689" y="3410714"/>
              <a:ext cx="1287532" cy="3693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0x03</a:t>
              </a:r>
            </a:p>
          </p:txBody>
        </p:sp>
        <p:sp>
          <p:nvSpPr>
            <p:cNvPr id="69" name="Right Brace 68">
              <a:extLst>
                <a:ext uri="{FF2B5EF4-FFF2-40B4-BE49-F238E27FC236}">
                  <a16:creationId xmlns:a16="http://schemas.microsoft.com/office/drawing/2014/main" id="{C27B4030-1909-264E-9CB8-15B53570BE29}"/>
                </a:ext>
              </a:extLst>
            </p:cNvPr>
            <p:cNvSpPr/>
            <p:nvPr/>
          </p:nvSpPr>
          <p:spPr>
            <a:xfrm rot="10800000">
              <a:off x="9467283" y="3400612"/>
              <a:ext cx="396719" cy="1467441"/>
            </a:xfrm>
            <a:prstGeom prst="rightBrace">
              <a:avLst/>
            </a:prstGeom>
            <a:ln w="254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CB70A486-898E-9E48-8656-E33C18DFEAF5}"/>
                </a:ext>
              </a:extLst>
            </p:cNvPr>
            <p:cNvSpPr txBox="1"/>
            <p:nvPr/>
          </p:nvSpPr>
          <p:spPr>
            <a:xfrm rot="16200000">
              <a:off x="8440796" y="3859706"/>
              <a:ext cx="146744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accent5"/>
                  </a:solidFill>
                </a:rPr>
                <a:t>1 32-bit </a:t>
              </a:r>
            </a:p>
            <a:p>
              <a:pPr algn="ctr"/>
              <a:r>
                <a:rPr lang="en-US" sz="1400" b="1" dirty="0">
                  <a:solidFill>
                    <a:schemeClr val="accent5"/>
                  </a:solidFill>
                </a:rPr>
                <a:t>(4 byte) word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F058CD9-EEAD-5842-B960-63CE3EBD403F}"/>
                </a:ext>
              </a:extLst>
            </p:cNvPr>
            <p:cNvSpPr txBox="1"/>
            <p:nvPr/>
          </p:nvSpPr>
          <p:spPr>
            <a:xfrm>
              <a:off x="11119837" y="2981146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accent6"/>
                  </a:solidFill>
                </a:rPr>
                <a:t>0x12345684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5DF7139-3081-FD4F-9082-35A62188AE70}"/>
                </a:ext>
              </a:extLst>
            </p:cNvPr>
            <p:cNvSpPr txBox="1"/>
            <p:nvPr/>
          </p:nvSpPr>
          <p:spPr>
            <a:xfrm>
              <a:off x="11119837" y="2245154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7030A0"/>
                  </a:solidFill>
                </a:rPr>
                <a:t>0x12345686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9B42FE4-9C49-754D-AFE3-D652C2075740}"/>
                </a:ext>
              </a:extLst>
            </p:cNvPr>
            <p:cNvSpPr txBox="1"/>
            <p:nvPr/>
          </p:nvSpPr>
          <p:spPr>
            <a:xfrm>
              <a:off x="11119837" y="1854602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7030A0"/>
                  </a:solidFill>
                </a:rPr>
                <a:t>0x12345687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E7BE5F5-ADBA-F646-9C81-45AA16951DE4}"/>
                </a:ext>
              </a:extLst>
            </p:cNvPr>
            <p:cNvSpPr txBox="1"/>
            <p:nvPr/>
          </p:nvSpPr>
          <p:spPr>
            <a:xfrm>
              <a:off x="11119837" y="2603770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7030A0"/>
                  </a:solidFill>
                </a:rPr>
                <a:t>0x12345685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ADACE06-8B97-3B41-9052-6835A9073B3C}"/>
                </a:ext>
              </a:extLst>
            </p:cNvPr>
            <p:cNvSpPr txBox="1"/>
            <p:nvPr/>
          </p:nvSpPr>
          <p:spPr>
            <a:xfrm>
              <a:off x="9900689" y="2972579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0x04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493C45B-2D9B-4B42-9361-97675D71FB4E}"/>
                </a:ext>
              </a:extLst>
            </p:cNvPr>
            <p:cNvSpPr txBox="1"/>
            <p:nvPr/>
          </p:nvSpPr>
          <p:spPr>
            <a:xfrm>
              <a:off x="9908215" y="2603601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0x05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1B9828B-C39A-6749-B918-4AEF8168E653}"/>
                </a:ext>
              </a:extLst>
            </p:cNvPr>
            <p:cNvSpPr txBox="1"/>
            <p:nvPr/>
          </p:nvSpPr>
          <p:spPr>
            <a:xfrm>
              <a:off x="9908215" y="2233562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0x06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4A682B5-4B9B-4546-9A13-AC75734B2AF1}"/>
                </a:ext>
              </a:extLst>
            </p:cNvPr>
            <p:cNvSpPr txBox="1"/>
            <p:nvPr/>
          </p:nvSpPr>
          <p:spPr>
            <a:xfrm>
              <a:off x="9916166" y="1863523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0x07</a:t>
              </a:r>
            </a:p>
          </p:txBody>
        </p:sp>
        <p:sp>
          <p:nvSpPr>
            <p:cNvPr id="81" name="Right Brace 80">
              <a:extLst>
                <a:ext uri="{FF2B5EF4-FFF2-40B4-BE49-F238E27FC236}">
                  <a16:creationId xmlns:a16="http://schemas.microsoft.com/office/drawing/2014/main" id="{E8AB7087-696E-524D-8414-BC2B9FB27C12}"/>
                </a:ext>
              </a:extLst>
            </p:cNvPr>
            <p:cNvSpPr/>
            <p:nvPr/>
          </p:nvSpPr>
          <p:spPr>
            <a:xfrm rot="16200000">
              <a:off x="10370150" y="644253"/>
              <a:ext cx="396719" cy="1258492"/>
            </a:xfrm>
            <a:prstGeom prst="rightBrace">
              <a:avLst/>
            </a:prstGeom>
            <a:ln w="254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9C53799-AFEC-D24F-BB84-3FA8E0EB4E89}"/>
                </a:ext>
              </a:extLst>
            </p:cNvPr>
            <p:cNvSpPr/>
            <p:nvPr/>
          </p:nvSpPr>
          <p:spPr>
            <a:xfrm>
              <a:off x="9500627" y="400300"/>
              <a:ext cx="2736647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chemeClr val="accent1"/>
                  </a:solidFill>
                </a:rPr>
                <a:t>1 byte Memory Content</a:t>
              </a:r>
            </a:p>
            <a:p>
              <a:r>
                <a:rPr lang="en-US" b="1" dirty="0">
                  <a:solidFill>
                    <a:schemeClr val="accent1"/>
                  </a:solidFill>
                </a:rPr>
                <a:t>One byte per row</a:t>
              </a:r>
              <a:endParaRPr lang="en-US" dirty="0">
                <a:solidFill>
                  <a:schemeClr val="accent1"/>
                </a:solidFill>
              </a:endParaRPr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FF56B56D-549A-1741-A2CA-92FDB37EEDA0}"/>
                </a:ext>
              </a:extLst>
            </p:cNvPr>
            <p:cNvGrpSpPr/>
            <p:nvPr/>
          </p:nvGrpSpPr>
          <p:grpSpPr>
            <a:xfrm>
              <a:off x="10512620" y="1331381"/>
              <a:ext cx="96408" cy="457028"/>
              <a:chOff x="10610509" y="1455282"/>
              <a:chExt cx="96408" cy="457028"/>
            </a:xfrm>
          </p:grpSpPr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9CF3CE9F-5E63-DC44-BF3D-A3C664771646}"/>
                  </a:ext>
                </a:extLst>
              </p:cNvPr>
              <p:cNvSpPr/>
              <p:nvPr/>
            </p:nvSpPr>
            <p:spPr>
              <a:xfrm>
                <a:off x="10617922" y="1640373"/>
                <a:ext cx="88995" cy="88995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94D05C50-E8EA-F04F-BFD7-6770A32DDEFB}"/>
                  </a:ext>
                </a:extLst>
              </p:cNvPr>
              <p:cNvSpPr/>
              <p:nvPr/>
            </p:nvSpPr>
            <p:spPr>
              <a:xfrm>
                <a:off x="10617921" y="1455282"/>
                <a:ext cx="88995" cy="88995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A88DD8AD-ED48-D943-B4A5-5F0612E9271C}"/>
                  </a:ext>
                </a:extLst>
              </p:cNvPr>
              <p:cNvSpPr/>
              <p:nvPr/>
            </p:nvSpPr>
            <p:spPr>
              <a:xfrm>
                <a:off x="10610509" y="1823315"/>
                <a:ext cx="88995" cy="88995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209E489D-8A75-DF41-8D5C-54746DFE46F0}"/>
                </a:ext>
              </a:extLst>
            </p:cNvPr>
            <p:cNvSpPr txBox="1"/>
            <p:nvPr/>
          </p:nvSpPr>
          <p:spPr>
            <a:xfrm>
              <a:off x="11360821" y="1145470"/>
              <a:ext cx="105387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accent5"/>
                  </a:solidFill>
                </a:rPr>
                <a:t>Byte</a:t>
              </a:r>
            </a:p>
            <a:p>
              <a:r>
                <a:rPr lang="en-US" sz="1600" b="1" dirty="0">
                  <a:solidFill>
                    <a:schemeClr val="accent5"/>
                  </a:solidFill>
                </a:rPr>
                <a:t>Memory</a:t>
              </a:r>
            </a:p>
            <a:p>
              <a:r>
                <a:rPr lang="en-US" sz="1600" b="1" dirty="0">
                  <a:solidFill>
                    <a:schemeClr val="accent5"/>
                  </a:solidFill>
                </a:rPr>
                <a:t> Address</a:t>
              </a:r>
            </a:p>
          </p:txBody>
        </p:sp>
        <p:sp>
          <p:nvSpPr>
            <p:cNvPr id="115" name="Right Brace 114">
              <a:extLst>
                <a:ext uri="{FF2B5EF4-FFF2-40B4-BE49-F238E27FC236}">
                  <a16:creationId xmlns:a16="http://schemas.microsoft.com/office/drawing/2014/main" id="{9B1C8273-7F1E-7E47-A6FA-4CFFB8A61B1F}"/>
                </a:ext>
              </a:extLst>
            </p:cNvPr>
            <p:cNvSpPr/>
            <p:nvPr/>
          </p:nvSpPr>
          <p:spPr>
            <a:xfrm rot="10800000">
              <a:off x="9431237" y="1891647"/>
              <a:ext cx="396719" cy="1467441"/>
            </a:xfrm>
            <a:prstGeom prst="rightBrace">
              <a:avLst/>
            </a:prstGeom>
            <a:ln w="254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7EE4E866-4462-A641-939B-0E04056421B4}"/>
                </a:ext>
              </a:extLst>
            </p:cNvPr>
            <p:cNvSpPr txBox="1"/>
            <p:nvPr/>
          </p:nvSpPr>
          <p:spPr>
            <a:xfrm rot="16200000">
              <a:off x="8435907" y="2393854"/>
              <a:ext cx="146744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accent5"/>
                  </a:solidFill>
                </a:rPr>
                <a:t>1 32-bit </a:t>
              </a:r>
            </a:p>
            <a:p>
              <a:pPr algn="ctr"/>
              <a:r>
                <a:rPr lang="en-US" sz="1400" b="1" dirty="0">
                  <a:solidFill>
                    <a:schemeClr val="accent5"/>
                  </a:solidFill>
                </a:rPr>
                <a:t>(4 byte) word</a:t>
              </a:r>
            </a:p>
          </p:txBody>
        </p:sp>
      </p:grpSp>
      <p:sp>
        <p:nvSpPr>
          <p:cNvPr id="117" name="TextBox 116">
            <a:extLst>
              <a:ext uri="{FF2B5EF4-FFF2-40B4-BE49-F238E27FC236}">
                <a16:creationId xmlns:a16="http://schemas.microsoft.com/office/drawing/2014/main" id="{7EC2429A-209E-6B4B-9C62-52DE1B3613DB}"/>
              </a:ext>
            </a:extLst>
          </p:cNvPr>
          <p:cNvSpPr txBox="1"/>
          <p:nvPr/>
        </p:nvSpPr>
        <p:spPr>
          <a:xfrm>
            <a:off x="3148577" y="4333447"/>
            <a:ext cx="18409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Word Aligned address</a:t>
            </a:r>
          </a:p>
        </p:txBody>
      </p:sp>
      <p:sp>
        <p:nvSpPr>
          <p:cNvPr id="120" name="Down Arrow 119">
            <a:extLst>
              <a:ext uri="{FF2B5EF4-FFF2-40B4-BE49-F238E27FC236}">
                <a16:creationId xmlns:a16="http://schemas.microsoft.com/office/drawing/2014/main" id="{C67FC1D3-E4E4-804D-BD35-770C8CA8397B}"/>
              </a:ext>
            </a:extLst>
          </p:cNvPr>
          <p:cNvSpPr/>
          <p:nvPr/>
        </p:nvSpPr>
        <p:spPr>
          <a:xfrm rot="5400000">
            <a:off x="3682243" y="3110264"/>
            <a:ext cx="159552" cy="44845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4AA18672-7D22-CA44-AF83-2C9BC39661E1}"/>
              </a:ext>
            </a:extLst>
          </p:cNvPr>
          <p:cNvSpPr txBox="1"/>
          <p:nvPr/>
        </p:nvSpPr>
        <p:spPr>
          <a:xfrm>
            <a:off x="3138889" y="2908327"/>
            <a:ext cx="18409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tx2"/>
                </a:solidFill>
              </a:rPr>
              <a:t>Word Aligned address</a:t>
            </a:r>
          </a:p>
        </p:txBody>
      </p:sp>
      <p:sp>
        <p:nvSpPr>
          <p:cNvPr id="123" name="Down Arrow 122">
            <a:extLst>
              <a:ext uri="{FF2B5EF4-FFF2-40B4-BE49-F238E27FC236}">
                <a16:creationId xmlns:a16="http://schemas.microsoft.com/office/drawing/2014/main" id="{04E3574B-8069-0241-BF92-57B3939B9849}"/>
              </a:ext>
            </a:extLst>
          </p:cNvPr>
          <p:cNvSpPr/>
          <p:nvPr/>
        </p:nvSpPr>
        <p:spPr>
          <a:xfrm rot="5400000">
            <a:off x="3712887" y="4586817"/>
            <a:ext cx="173489" cy="40682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7D20C5E0-5185-3A41-BDFA-89AA785A69E4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49395BA-AA46-7542-9905-FAE060A174A3}"/>
              </a:ext>
            </a:extLst>
          </p:cNvPr>
          <p:cNvGrpSpPr/>
          <p:nvPr/>
        </p:nvGrpSpPr>
        <p:grpSpPr>
          <a:xfrm>
            <a:off x="5378744" y="1113736"/>
            <a:ext cx="6494784" cy="4582888"/>
            <a:chOff x="5378744" y="1113736"/>
            <a:chExt cx="6494784" cy="4582888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3ECFE894-AD60-8A43-B03A-9AECCFD228DD}"/>
                </a:ext>
              </a:extLst>
            </p:cNvPr>
            <p:cNvGrpSpPr/>
            <p:nvPr/>
          </p:nvGrpSpPr>
          <p:grpSpPr>
            <a:xfrm>
              <a:off x="5378744" y="1113736"/>
              <a:ext cx="6494784" cy="4582888"/>
              <a:chOff x="190785" y="751599"/>
              <a:chExt cx="6494784" cy="4582888"/>
            </a:xfrm>
          </p:grpSpPr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B98580A-B18D-2841-9CB6-7B15E8B45385}"/>
                  </a:ext>
                </a:extLst>
              </p:cNvPr>
              <p:cNvSpPr txBox="1"/>
              <p:nvPr/>
            </p:nvSpPr>
            <p:spPr>
              <a:xfrm>
                <a:off x="4073287" y="3801159"/>
                <a:ext cx="1287532" cy="36933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2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0x04</a:t>
                </a: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E6DBCE5-8061-2645-9140-DB58CC4C1994}"/>
                  </a:ext>
                </a:extLst>
              </p:cNvPr>
              <p:cNvSpPr txBox="1"/>
              <p:nvPr/>
            </p:nvSpPr>
            <p:spPr>
              <a:xfrm>
                <a:off x="2785755" y="3801159"/>
                <a:ext cx="1287532" cy="36933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2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0x05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A1F54FA-2DB7-934C-85AA-15AC04AEF3E6}"/>
                  </a:ext>
                </a:extLst>
              </p:cNvPr>
              <p:cNvSpPr txBox="1"/>
              <p:nvPr/>
            </p:nvSpPr>
            <p:spPr>
              <a:xfrm>
                <a:off x="1490485" y="3801159"/>
                <a:ext cx="1287532" cy="36933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2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0x06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CD8709E-ED64-AD48-9D4B-EFDABC28CEBE}"/>
                  </a:ext>
                </a:extLst>
              </p:cNvPr>
              <p:cNvSpPr txBox="1"/>
              <p:nvPr/>
            </p:nvSpPr>
            <p:spPr>
              <a:xfrm>
                <a:off x="190785" y="3800163"/>
                <a:ext cx="1287532" cy="36933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2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0x07</a:t>
                </a: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5F794AB1-E2B0-D744-8EBF-48EE6C3D85A3}"/>
                  </a:ext>
                </a:extLst>
              </p:cNvPr>
              <p:cNvSpPr txBox="1"/>
              <p:nvPr/>
            </p:nvSpPr>
            <p:spPr>
              <a:xfrm>
                <a:off x="4075084" y="4185531"/>
                <a:ext cx="1287532" cy="36933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2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0x00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4B213C5-2EE2-2D45-8E4F-7D2F3363CD90}"/>
                  </a:ext>
                </a:extLst>
              </p:cNvPr>
              <p:cNvSpPr txBox="1"/>
              <p:nvPr/>
            </p:nvSpPr>
            <p:spPr>
              <a:xfrm>
                <a:off x="2778017" y="4185531"/>
                <a:ext cx="1287532" cy="36933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2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0x01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263AD19-AA56-614B-8593-DE282F8AE982}"/>
                  </a:ext>
                </a:extLst>
              </p:cNvPr>
              <p:cNvSpPr txBox="1"/>
              <p:nvPr/>
            </p:nvSpPr>
            <p:spPr>
              <a:xfrm>
                <a:off x="1490485" y="4185531"/>
                <a:ext cx="1287532" cy="36933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2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0x02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39D7463-F434-8846-BF83-D27D67857854}"/>
                  </a:ext>
                </a:extLst>
              </p:cNvPr>
              <p:cNvSpPr txBox="1"/>
              <p:nvPr/>
            </p:nvSpPr>
            <p:spPr>
              <a:xfrm>
                <a:off x="191706" y="4185531"/>
                <a:ext cx="1287532" cy="36933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2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0x03</a:t>
                </a: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1B7AC729-CF09-BC41-97BE-163D381FA11A}"/>
                  </a:ext>
                </a:extLst>
              </p:cNvPr>
              <p:cNvSpPr txBox="1"/>
              <p:nvPr/>
            </p:nvSpPr>
            <p:spPr>
              <a:xfrm>
                <a:off x="4343463" y="1788657"/>
                <a:ext cx="88998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 err="1"/>
                  <a:t>LSByte</a:t>
                </a:r>
                <a:endParaRPr lang="en-US" sz="1600" b="1" dirty="0">
                  <a:solidFill>
                    <a:srgbClr val="F3753F"/>
                  </a:solidFill>
                </a:endParaRP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3D622C52-5314-184C-9419-F29D25CE542A}"/>
                  </a:ext>
                </a:extLst>
              </p:cNvPr>
              <p:cNvSpPr txBox="1"/>
              <p:nvPr/>
            </p:nvSpPr>
            <p:spPr>
              <a:xfrm>
                <a:off x="289559" y="1725625"/>
                <a:ext cx="93647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 err="1"/>
                  <a:t>MSByte</a:t>
                </a:r>
                <a:endParaRPr lang="en-US" sz="1600" b="1" dirty="0">
                  <a:solidFill>
                    <a:srgbClr val="F3753F"/>
                  </a:solidFill>
                </a:endParaRP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487907F4-EC02-B247-BFC3-71512CF5A03B}"/>
                  </a:ext>
                </a:extLst>
              </p:cNvPr>
              <p:cNvSpPr txBox="1"/>
              <p:nvPr/>
            </p:nvSpPr>
            <p:spPr>
              <a:xfrm>
                <a:off x="4155358" y="4588253"/>
                <a:ext cx="132279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/>
                  <a:t>0x</a:t>
                </a:r>
                <a:r>
                  <a:rPr lang="en-US" sz="1600" b="1" dirty="0">
                    <a:solidFill>
                      <a:srgbClr val="00B050"/>
                    </a:solidFill>
                  </a:rPr>
                  <a:t>1234568</a:t>
                </a:r>
                <a:r>
                  <a:rPr lang="en-US" sz="1600" b="1" dirty="0">
                    <a:solidFill>
                      <a:srgbClr val="F3753F"/>
                    </a:solidFill>
                  </a:rPr>
                  <a:t>0</a:t>
                </a: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29B76390-B27E-8143-ADB4-9261185947D7}"/>
                  </a:ext>
                </a:extLst>
              </p:cNvPr>
              <p:cNvSpPr txBox="1"/>
              <p:nvPr/>
            </p:nvSpPr>
            <p:spPr>
              <a:xfrm>
                <a:off x="2881915" y="4588253"/>
                <a:ext cx="132279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solidFill>
                      <a:srgbClr val="00B050"/>
                    </a:solidFill>
                  </a:rPr>
                  <a:t>0x1234568</a:t>
                </a:r>
                <a:r>
                  <a:rPr lang="en-US" sz="1600" b="1" dirty="0">
                    <a:solidFill>
                      <a:srgbClr val="F37440"/>
                    </a:solidFill>
                  </a:rPr>
                  <a:t>1</a:t>
                </a: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015E34BF-BD5F-0A47-B626-AB0CAA7B2B22}"/>
                  </a:ext>
                </a:extLst>
              </p:cNvPr>
              <p:cNvSpPr txBox="1"/>
              <p:nvPr/>
            </p:nvSpPr>
            <p:spPr>
              <a:xfrm>
                <a:off x="1546046" y="4588253"/>
                <a:ext cx="132279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solidFill>
                      <a:srgbClr val="00B050"/>
                    </a:solidFill>
                  </a:rPr>
                  <a:t>0x1234568</a:t>
                </a:r>
                <a:r>
                  <a:rPr lang="en-US" sz="1600" b="1" dirty="0">
                    <a:solidFill>
                      <a:srgbClr val="F37440"/>
                    </a:solidFill>
                  </a:rPr>
                  <a:t>2</a:t>
                </a: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ECA75EBF-EBC3-BD4C-87E5-6DD73F813165}"/>
                  </a:ext>
                </a:extLst>
              </p:cNvPr>
              <p:cNvSpPr txBox="1"/>
              <p:nvPr/>
            </p:nvSpPr>
            <p:spPr>
              <a:xfrm>
                <a:off x="210177" y="4588253"/>
                <a:ext cx="132279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solidFill>
                      <a:srgbClr val="00B050"/>
                    </a:solidFill>
                  </a:rPr>
                  <a:t>0x1234568</a:t>
                </a:r>
                <a:r>
                  <a:rPr lang="en-US" sz="1600" b="1" dirty="0">
                    <a:solidFill>
                      <a:srgbClr val="F37440"/>
                    </a:solidFill>
                  </a:rPr>
                  <a:t>3</a:t>
                </a:r>
              </a:p>
            </p:txBody>
          </p:sp>
          <p:sp>
            <p:nvSpPr>
              <p:cNvPr id="67" name="Right Brace 66">
                <a:extLst>
                  <a:ext uri="{FF2B5EF4-FFF2-40B4-BE49-F238E27FC236}">
                    <a16:creationId xmlns:a16="http://schemas.microsoft.com/office/drawing/2014/main" id="{70FE0908-61B0-DE4D-BA36-49CF6FFD0491}"/>
                  </a:ext>
                </a:extLst>
              </p:cNvPr>
              <p:cNvSpPr/>
              <p:nvPr/>
            </p:nvSpPr>
            <p:spPr>
              <a:xfrm rot="16200000">
                <a:off x="2497303" y="-893379"/>
                <a:ext cx="646825" cy="5115332"/>
              </a:xfrm>
              <a:prstGeom prst="rightBrace">
                <a:avLst>
                  <a:gd name="adj1" fmla="val 8333"/>
                  <a:gd name="adj2" fmla="val 49810"/>
                </a:avLst>
              </a:prstGeom>
              <a:ln w="25400"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15FB44C1-5288-5647-82D1-E67E4A59889C}"/>
                  </a:ext>
                </a:extLst>
              </p:cNvPr>
              <p:cNvSpPr txBox="1"/>
              <p:nvPr/>
            </p:nvSpPr>
            <p:spPr>
              <a:xfrm>
                <a:off x="858858" y="751599"/>
                <a:ext cx="39980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5"/>
                    </a:solidFill>
                  </a:rPr>
                  <a:t>Contents of Memory</a:t>
                </a:r>
              </a:p>
              <a:p>
                <a:pPr algn="ctr"/>
                <a:r>
                  <a:rPr lang="en-US" b="1" dirty="0">
                    <a:solidFill>
                      <a:schemeClr val="accent5"/>
                    </a:solidFill>
                  </a:rPr>
                  <a:t>One 32-bit (4 byte) word per row</a:t>
                </a:r>
              </a:p>
            </p:txBody>
          </p:sp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348B005A-0A32-164F-8B76-3E15A9C0A799}"/>
                  </a:ext>
                </a:extLst>
              </p:cNvPr>
              <p:cNvSpPr/>
              <p:nvPr/>
            </p:nvSpPr>
            <p:spPr>
              <a:xfrm>
                <a:off x="4699367" y="2115273"/>
                <a:ext cx="88995" cy="88995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654FD219-E077-074F-A036-FD1BF904A363}"/>
                  </a:ext>
                </a:extLst>
              </p:cNvPr>
              <p:cNvSpPr/>
              <p:nvPr/>
            </p:nvSpPr>
            <p:spPr>
              <a:xfrm>
                <a:off x="3480933" y="2115273"/>
                <a:ext cx="88995" cy="88995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EA7952FE-C0D0-D94F-BB6D-D1E453CA7DD5}"/>
                  </a:ext>
                </a:extLst>
              </p:cNvPr>
              <p:cNvSpPr/>
              <p:nvPr/>
            </p:nvSpPr>
            <p:spPr>
              <a:xfrm>
                <a:off x="2042021" y="2115273"/>
                <a:ext cx="88995" cy="88995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Oval 106">
                <a:extLst>
                  <a:ext uri="{FF2B5EF4-FFF2-40B4-BE49-F238E27FC236}">
                    <a16:creationId xmlns:a16="http://schemas.microsoft.com/office/drawing/2014/main" id="{A307E543-356C-9F4B-B4E1-0D381DBA3617}"/>
                  </a:ext>
                </a:extLst>
              </p:cNvPr>
              <p:cNvSpPr/>
              <p:nvPr/>
            </p:nvSpPr>
            <p:spPr>
              <a:xfrm>
                <a:off x="668802" y="2115273"/>
                <a:ext cx="88995" cy="88995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5B7C8F08-4C09-0545-96DE-9869455811F4}"/>
                  </a:ext>
                </a:extLst>
              </p:cNvPr>
              <p:cNvSpPr txBox="1"/>
              <p:nvPr/>
            </p:nvSpPr>
            <p:spPr>
              <a:xfrm>
                <a:off x="5362771" y="4244604"/>
                <a:ext cx="132279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solidFill>
                      <a:srgbClr val="FF0000"/>
                    </a:solidFill>
                  </a:rPr>
                  <a:t>0x12345680</a:t>
                </a:r>
              </a:p>
            </p:txBody>
          </p:sp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CB8DC386-310B-BA45-BC77-8B8DB32A91EC}"/>
                  </a:ext>
                </a:extLst>
              </p:cNvPr>
              <p:cNvSpPr txBox="1"/>
              <p:nvPr/>
            </p:nvSpPr>
            <p:spPr>
              <a:xfrm>
                <a:off x="5325553" y="3816548"/>
                <a:ext cx="132279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solidFill>
                      <a:schemeClr val="accent6"/>
                    </a:solidFill>
                  </a:rPr>
                  <a:t>0x12345684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D703259-2A13-FA4B-96A1-55B40E10FB13}"/>
                  </a:ext>
                </a:extLst>
              </p:cNvPr>
              <p:cNvSpPr txBox="1"/>
              <p:nvPr/>
            </p:nvSpPr>
            <p:spPr>
              <a:xfrm>
                <a:off x="3946968" y="4965155"/>
                <a:ext cx="1531188" cy="369332"/>
              </a:xfrm>
              <a:prstGeom prst="rect">
                <a:avLst/>
              </a:prstGeom>
              <a:noFill/>
              <a:ln w="31750">
                <a:solidFill>
                  <a:schemeClr val="accent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</a:rPr>
                  <a:t>Byte address</a:t>
                </a:r>
              </a:p>
            </p:txBody>
          </p: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7CB9648F-8625-6F4E-A017-C451981ADDE6}"/>
                  </a:ext>
                </a:extLst>
              </p:cNvPr>
              <p:cNvSpPr txBox="1"/>
              <p:nvPr/>
            </p:nvSpPr>
            <p:spPr>
              <a:xfrm>
                <a:off x="4081025" y="3421294"/>
                <a:ext cx="1287532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b="1" dirty="0">
                  <a:solidFill>
                    <a:schemeClr val="accent2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4FDC3212-5630-9244-A992-5A57B894A165}"/>
                  </a:ext>
                </a:extLst>
              </p:cNvPr>
              <p:cNvSpPr txBox="1"/>
              <p:nvPr/>
            </p:nvSpPr>
            <p:spPr>
              <a:xfrm>
                <a:off x="2793493" y="3421294"/>
                <a:ext cx="1287532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b="1" dirty="0">
                  <a:solidFill>
                    <a:schemeClr val="accent2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CAE340E7-F1EF-0D41-B602-29A9B48FE04F}"/>
                  </a:ext>
                </a:extLst>
              </p:cNvPr>
              <p:cNvSpPr txBox="1"/>
              <p:nvPr/>
            </p:nvSpPr>
            <p:spPr>
              <a:xfrm>
                <a:off x="1498223" y="3421294"/>
                <a:ext cx="1287532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b="1" dirty="0">
                  <a:solidFill>
                    <a:schemeClr val="accent2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41BC8A73-CC32-694A-98BA-A46CB18E06D0}"/>
                  </a:ext>
                </a:extLst>
              </p:cNvPr>
              <p:cNvSpPr txBox="1"/>
              <p:nvPr/>
            </p:nvSpPr>
            <p:spPr>
              <a:xfrm>
                <a:off x="198523" y="3420298"/>
                <a:ext cx="1287532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b="1" dirty="0">
                  <a:solidFill>
                    <a:schemeClr val="accent2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CFA77968-A37E-394D-923B-9641030B6951}"/>
                  </a:ext>
                </a:extLst>
              </p:cNvPr>
              <p:cNvSpPr txBox="1"/>
              <p:nvPr/>
            </p:nvSpPr>
            <p:spPr>
              <a:xfrm>
                <a:off x="4087312" y="3049487"/>
                <a:ext cx="1287532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b="1" dirty="0">
                  <a:solidFill>
                    <a:schemeClr val="accent2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10D19C4C-1097-8142-A74F-3FC2A6C10994}"/>
                  </a:ext>
                </a:extLst>
              </p:cNvPr>
              <p:cNvSpPr txBox="1"/>
              <p:nvPr/>
            </p:nvSpPr>
            <p:spPr>
              <a:xfrm>
                <a:off x="2799780" y="3049487"/>
                <a:ext cx="1287532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b="1" dirty="0">
                  <a:solidFill>
                    <a:schemeClr val="accent2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DA99DFC4-7903-6F4B-8A17-E556148C5BA6}"/>
                  </a:ext>
                </a:extLst>
              </p:cNvPr>
              <p:cNvSpPr txBox="1"/>
              <p:nvPr/>
            </p:nvSpPr>
            <p:spPr>
              <a:xfrm>
                <a:off x="1504510" y="3049487"/>
                <a:ext cx="1287532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b="1" dirty="0">
                  <a:solidFill>
                    <a:schemeClr val="accent2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83817E03-C4F0-6F48-A91D-C39AF7CDA112}"/>
                  </a:ext>
                </a:extLst>
              </p:cNvPr>
              <p:cNvSpPr txBox="1"/>
              <p:nvPr/>
            </p:nvSpPr>
            <p:spPr>
              <a:xfrm>
                <a:off x="204810" y="3048491"/>
                <a:ext cx="1287532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b="1" dirty="0">
                  <a:solidFill>
                    <a:schemeClr val="accent2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2ED31768-BDC3-AE47-8948-9A2B0DA5B9B0}"/>
                  </a:ext>
                </a:extLst>
              </p:cNvPr>
              <p:cNvSpPr txBox="1"/>
              <p:nvPr/>
            </p:nvSpPr>
            <p:spPr>
              <a:xfrm>
                <a:off x="4087535" y="2683622"/>
                <a:ext cx="1287532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b="1" dirty="0">
                  <a:solidFill>
                    <a:schemeClr val="accent2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4ACD4C3C-92F9-3C49-999E-FE030477F8FF}"/>
                  </a:ext>
                </a:extLst>
              </p:cNvPr>
              <p:cNvSpPr txBox="1"/>
              <p:nvPr/>
            </p:nvSpPr>
            <p:spPr>
              <a:xfrm>
                <a:off x="2800003" y="2683622"/>
                <a:ext cx="1287532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b="1" dirty="0">
                  <a:solidFill>
                    <a:schemeClr val="accent2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2536F92C-ABA1-1F48-818B-BA28A57227FA}"/>
                  </a:ext>
                </a:extLst>
              </p:cNvPr>
              <p:cNvSpPr txBox="1"/>
              <p:nvPr/>
            </p:nvSpPr>
            <p:spPr>
              <a:xfrm>
                <a:off x="1504733" y="2683622"/>
                <a:ext cx="1287532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b="1" dirty="0">
                  <a:solidFill>
                    <a:schemeClr val="accent2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561276F7-BB66-D143-B05D-A7AF18AB1F16}"/>
                  </a:ext>
                </a:extLst>
              </p:cNvPr>
              <p:cNvSpPr txBox="1"/>
              <p:nvPr/>
            </p:nvSpPr>
            <p:spPr>
              <a:xfrm>
                <a:off x="205033" y="2682626"/>
                <a:ext cx="1287532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b="1" dirty="0">
                  <a:solidFill>
                    <a:schemeClr val="accent2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D5D30328-0ED2-2D4B-9C70-EE3AEB8FCF2C}"/>
                  </a:ext>
                </a:extLst>
              </p:cNvPr>
              <p:cNvSpPr txBox="1"/>
              <p:nvPr/>
            </p:nvSpPr>
            <p:spPr>
              <a:xfrm>
                <a:off x="4085488" y="2315136"/>
                <a:ext cx="1287532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b="1" dirty="0">
                  <a:solidFill>
                    <a:schemeClr val="accent2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414FEDD9-F966-E141-BF30-C66DA692BA0D}"/>
                  </a:ext>
                </a:extLst>
              </p:cNvPr>
              <p:cNvSpPr txBox="1"/>
              <p:nvPr/>
            </p:nvSpPr>
            <p:spPr>
              <a:xfrm>
                <a:off x="2797956" y="2315136"/>
                <a:ext cx="1287532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b="1" dirty="0">
                  <a:solidFill>
                    <a:schemeClr val="accent2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4F06C5B8-2CD4-0347-B36E-6F78642644BB}"/>
                  </a:ext>
                </a:extLst>
              </p:cNvPr>
              <p:cNvSpPr txBox="1"/>
              <p:nvPr/>
            </p:nvSpPr>
            <p:spPr>
              <a:xfrm>
                <a:off x="1502686" y="2315136"/>
                <a:ext cx="1287532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b="1" dirty="0">
                  <a:solidFill>
                    <a:schemeClr val="accent2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372C72C7-F647-0546-B023-FFD00C7E0F03}"/>
                  </a:ext>
                </a:extLst>
              </p:cNvPr>
              <p:cNvSpPr txBox="1"/>
              <p:nvPr/>
            </p:nvSpPr>
            <p:spPr>
              <a:xfrm>
                <a:off x="202986" y="2314140"/>
                <a:ext cx="1287532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b="1" dirty="0">
                  <a:solidFill>
                    <a:schemeClr val="accent2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p:grp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50A29F46-34A5-AE46-A863-A086A9125B2C}"/>
                </a:ext>
              </a:extLst>
            </p:cNvPr>
            <p:cNvSpPr txBox="1"/>
            <p:nvPr/>
          </p:nvSpPr>
          <p:spPr>
            <a:xfrm>
              <a:off x="10522701" y="3739810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accent6"/>
                  </a:solidFill>
                </a:rPr>
                <a:t>0x12345688</a:t>
              </a: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14161A4C-FFF3-A84C-A79F-70E4D6BF37A5}"/>
                </a:ext>
              </a:extLst>
            </p:cNvPr>
            <p:cNvSpPr txBox="1"/>
            <p:nvPr/>
          </p:nvSpPr>
          <p:spPr>
            <a:xfrm>
              <a:off x="10513512" y="3385702"/>
              <a:ext cx="13564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accent6"/>
                  </a:solidFill>
                </a:rPr>
                <a:t>0x1234568C</a:t>
              </a: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15518E4B-51BC-8A49-87E6-190D3B0869DC}"/>
                </a:ext>
              </a:extLst>
            </p:cNvPr>
            <p:cNvSpPr txBox="1"/>
            <p:nvPr/>
          </p:nvSpPr>
          <p:spPr>
            <a:xfrm>
              <a:off x="10541972" y="3031520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accent6"/>
                  </a:solidFill>
                </a:rPr>
                <a:t>0x12345690</a:t>
              </a:r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2400E47B-533D-5541-93D0-B482FA106075}"/>
                </a:ext>
              </a:extLst>
            </p:cNvPr>
            <p:cNvSpPr txBox="1"/>
            <p:nvPr/>
          </p:nvSpPr>
          <p:spPr>
            <a:xfrm>
              <a:off x="10530344" y="2653597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accent6"/>
                  </a:solidFill>
                </a:rPr>
                <a:t>0x12345694</a:t>
              </a: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C4BD94CC-8AD9-DB4C-82E8-C01EF2E5B2E7}"/>
                </a:ext>
              </a:extLst>
            </p:cNvPr>
            <p:cNvSpPr txBox="1"/>
            <p:nvPr/>
          </p:nvSpPr>
          <p:spPr>
            <a:xfrm>
              <a:off x="10762377" y="1778084"/>
              <a:ext cx="105387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accent5"/>
                  </a:solidFill>
                </a:rPr>
                <a:t>Word</a:t>
              </a:r>
            </a:p>
            <a:p>
              <a:r>
                <a:rPr lang="en-US" sz="1600" b="1" dirty="0">
                  <a:solidFill>
                    <a:schemeClr val="accent5"/>
                  </a:solidFill>
                </a:rPr>
                <a:t>Memory</a:t>
              </a:r>
            </a:p>
            <a:p>
              <a:r>
                <a:rPr lang="en-US" sz="1600" b="1" dirty="0">
                  <a:solidFill>
                    <a:schemeClr val="accent5"/>
                  </a:solidFill>
                </a:rPr>
                <a:t> Address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79468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 animBg="1"/>
      <p:bldP spid="83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69F6EA-4CD5-7169-B593-84C1771AE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 we want to do </a:t>
            </a:r>
            <a:r>
              <a:rPr lang="en-US"/>
              <a:t>floating point?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BCFF35-4D13-851F-3F09-99CD91D61C5C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8117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D3FEEFE-8A5E-FC44-9AB9-C59FBC60245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420687" y="3998648"/>
            <a:ext cx="8447932" cy="2442184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>
              <a:spcBef>
                <a:spcPct val="70000"/>
              </a:spcBef>
              <a:tabLst>
                <a:tab pos="4406900" algn="l"/>
              </a:tabLst>
            </a:pPr>
            <a:r>
              <a:rPr lang="en-US" sz="2800" dirty="0"/>
              <a:t>Computer hardware that supports this is called </a:t>
            </a:r>
            <a:r>
              <a:rPr lang="en-US" sz="2800" dirty="0">
                <a:solidFill>
                  <a:srgbClr val="FF0000"/>
                </a:solidFill>
              </a:rPr>
              <a:t>floating point hardware</a:t>
            </a:r>
            <a:r>
              <a:rPr lang="en-US" sz="2600" dirty="0"/>
              <a:t> due to the “floating” of the binary point</a:t>
            </a:r>
          </a:p>
          <a:p>
            <a:pPr>
              <a:lnSpc>
                <a:spcPct val="70000"/>
              </a:lnSpc>
              <a:spcBef>
                <a:spcPct val="70000"/>
              </a:spcBef>
              <a:tabLst>
                <a:tab pos="4406900" algn="l"/>
              </a:tabLst>
            </a:pPr>
            <a:r>
              <a:rPr lang="en-US" sz="2600" dirty="0"/>
              <a:t>Declare such variable in C as </a:t>
            </a:r>
            <a:r>
              <a:rPr lang="en-US" sz="2600" b="1" dirty="0">
                <a:latin typeface="Courier New" charset="0"/>
              </a:rPr>
              <a:t>float</a:t>
            </a:r>
            <a:r>
              <a:rPr lang="en-US" sz="2600" dirty="0"/>
              <a:t> (or </a:t>
            </a:r>
            <a:r>
              <a:rPr lang="en-US" sz="2600" b="1" dirty="0">
                <a:latin typeface="Courier New" charset="0"/>
              </a:rPr>
              <a:t>double</a:t>
            </a:r>
            <a:r>
              <a:rPr lang="en-US" sz="2600" dirty="0"/>
              <a:t>)</a:t>
            </a:r>
          </a:p>
          <a:p>
            <a:endParaRPr lang="en-US" sz="2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B4B4E4F-117D-1044-9935-7A9081D2B3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Scientific Notation Binary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37A1CE6-2E82-7D4C-BF01-517E6E181F00}"/>
              </a:ext>
            </a:extLst>
          </p:cNvPr>
          <p:cNvGrpSpPr/>
          <p:nvPr/>
        </p:nvGrpSpPr>
        <p:grpSpPr>
          <a:xfrm>
            <a:off x="1695953" y="1405933"/>
            <a:ext cx="7275514" cy="2182814"/>
            <a:chOff x="548640" y="1216152"/>
            <a:chExt cx="7275514" cy="2182814"/>
          </a:xfrm>
        </p:grpSpPr>
        <p:sp>
          <p:nvSpPr>
            <p:cNvPr id="5" name="Rectangle 3">
              <a:extLst>
                <a:ext uri="{FF2B5EF4-FFF2-40B4-BE49-F238E27FC236}">
                  <a16:creationId xmlns:a16="http://schemas.microsoft.com/office/drawing/2014/main" id="{C209A7C1-B52A-0247-92F0-10A79E5B6B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20226" y="2067082"/>
              <a:ext cx="2401298" cy="47352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63500" tIns="25400" rIns="63500" bIns="25400"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85000"/>
                </a:lnSpc>
              </a:pPr>
              <a:r>
                <a:rPr lang="en-US" sz="3200" b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+1.01</a:t>
              </a:r>
              <a:r>
                <a:rPr lang="en-US" sz="3200" b="1" baseline="-25000" dirty="0"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  <a:r>
                <a:rPr lang="en-US" sz="3200" b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  ×   </a:t>
              </a:r>
              <a:r>
                <a:rPr lang="en-US" sz="3200" b="1" dirty="0"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  <a:r>
                <a:rPr lang="en-US" sz="3200" b="1" baseline="30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-1</a:t>
              </a:r>
              <a:endParaRPr lang="en-US" sz="32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6" name="Group 4">
              <a:extLst>
                <a:ext uri="{FF2B5EF4-FFF2-40B4-BE49-F238E27FC236}">
                  <a16:creationId xmlns:a16="http://schemas.microsoft.com/office/drawing/2014/main" id="{5C5AB759-B05A-2144-8910-DB87EE0CFC3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074604" y="2511553"/>
              <a:ext cx="2501901" cy="854076"/>
              <a:chOff x="2851" y="1339"/>
              <a:chExt cx="1576" cy="538"/>
            </a:xfrm>
          </p:grpSpPr>
          <p:sp>
            <p:nvSpPr>
              <p:cNvPr id="20" name="Rectangle 5">
                <a:extLst>
                  <a:ext uri="{FF2B5EF4-FFF2-40B4-BE49-F238E27FC236}">
                    <a16:creationId xmlns:a16="http://schemas.microsoft.com/office/drawing/2014/main" id="{F5A2F5DD-E167-294B-A961-968DE3259D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93" y="1579"/>
                <a:ext cx="1334" cy="298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63500" tIns="25400" rIns="63500" bIns="25400">
                <a:prstTxWarp prst="textNoShape">
                  <a:avLst/>
                </a:prstTxWarp>
                <a:spAutoFit/>
              </a:bodyPr>
              <a:lstStyle/>
              <a:p>
                <a:pPr>
                  <a:lnSpc>
                    <a:spcPct val="85000"/>
                  </a:lnSpc>
                </a:pPr>
                <a:r>
                  <a:rPr lang="en-US" sz="3200" b="1" dirty="0">
                    <a:solidFill>
                      <a:schemeClr val="accent5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radix (base)</a:t>
                </a:r>
              </a:p>
            </p:txBody>
          </p:sp>
          <p:sp>
            <p:nvSpPr>
              <p:cNvPr id="21" name="Line 6">
                <a:extLst>
                  <a:ext uri="{FF2B5EF4-FFF2-40B4-BE49-F238E27FC236}">
                    <a16:creationId xmlns:a16="http://schemas.microsoft.com/office/drawing/2014/main" id="{9A2F6E10-4CB5-854C-B6F6-26D929D6950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51" y="1339"/>
                <a:ext cx="232" cy="280"/>
              </a:xfrm>
              <a:prstGeom prst="line">
                <a:avLst/>
              </a:prstGeom>
              <a:noFill/>
              <a:ln w="28575">
                <a:solidFill>
                  <a:schemeClr val="accent5"/>
                </a:solidFill>
                <a:round/>
                <a:headEnd type="triangle" w="med" len="med"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7" name="Group 7">
              <a:extLst>
                <a:ext uri="{FF2B5EF4-FFF2-40B4-BE49-F238E27FC236}">
                  <a16:creationId xmlns:a16="http://schemas.microsoft.com/office/drawing/2014/main" id="{308D71CF-5E07-F343-BDBC-4445230374B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76216" y="2468690"/>
              <a:ext cx="2205039" cy="930276"/>
              <a:chOff x="1060" y="1269"/>
              <a:chExt cx="1389" cy="586"/>
            </a:xfrm>
          </p:grpSpPr>
          <p:sp>
            <p:nvSpPr>
              <p:cNvPr id="18" name="Rectangle 8">
                <a:extLst>
                  <a:ext uri="{FF2B5EF4-FFF2-40B4-BE49-F238E27FC236}">
                    <a16:creationId xmlns:a16="http://schemas.microsoft.com/office/drawing/2014/main" id="{022B507C-EE9E-474F-AB2B-CA0A05991B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60" y="1557"/>
                <a:ext cx="1389" cy="298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63500" tIns="25400" rIns="63500" bIns="25400">
                <a:prstTxWarp prst="textNoShape">
                  <a:avLst/>
                </a:prstTxWarp>
                <a:spAutoFit/>
              </a:bodyPr>
              <a:lstStyle/>
              <a:p>
                <a:pPr algn="r">
                  <a:lnSpc>
                    <a:spcPct val="85000"/>
                  </a:lnSpc>
                </a:pPr>
                <a:r>
                  <a:rPr lang="en-US" sz="3200" b="1" dirty="0">
                    <a:solidFill>
                      <a:schemeClr val="accent5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binary point</a:t>
                </a:r>
              </a:p>
            </p:txBody>
          </p:sp>
          <p:sp>
            <p:nvSpPr>
              <p:cNvPr id="19" name="Line 9">
                <a:extLst>
                  <a:ext uri="{FF2B5EF4-FFF2-40B4-BE49-F238E27FC236}">
                    <a16:creationId xmlns:a16="http://schemas.microsoft.com/office/drawing/2014/main" id="{F8D2732D-32F2-E147-96A9-67CC9E5DD86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03" y="1269"/>
                <a:ext cx="0" cy="288"/>
              </a:xfrm>
              <a:prstGeom prst="line">
                <a:avLst/>
              </a:prstGeom>
              <a:noFill/>
              <a:ln w="28575">
                <a:solidFill>
                  <a:schemeClr val="accent5"/>
                </a:solidFill>
                <a:round/>
                <a:headEnd type="triangle" w="med" len="med"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8" name="Group 10">
              <a:extLst>
                <a:ext uri="{FF2B5EF4-FFF2-40B4-BE49-F238E27FC236}">
                  <a16:creationId xmlns:a16="http://schemas.microsoft.com/office/drawing/2014/main" id="{D2C1C2AA-15E5-C445-A5DB-592A1564EA8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349241" y="1216152"/>
              <a:ext cx="2474913" cy="906461"/>
              <a:chOff x="3024" y="523"/>
              <a:chExt cx="1559" cy="571"/>
            </a:xfrm>
          </p:grpSpPr>
          <p:sp>
            <p:nvSpPr>
              <p:cNvPr id="14" name="Line 11">
                <a:extLst>
                  <a:ext uri="{FF2B5EF4-FFF2-40B4-BE49-F238E27FC236}">
                    <a16:creationId xmlns:a16="http://schemas.microsoft.com/office/drawing/2014/main" id="{82D36E50-65C7-D343-B49A-6FF1CE31238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024" y="912"/>
                <a:ext cx="461" cy="182"/>
              </a:xfrm>
              <a:prstGeom prst="line">
                <a:avLst/>
              </a:prstGeom>
              <a:noFill/>
              <a:ln w="28575">
                <a:solidFill>
                  <a:schemeClr val="accent5"/>
                </a:solidFill>
                <a:round/>
                <a:headEnd type="triangle" w="med" len="med"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15" name="Group 12">
                <a:extLst>
                  <a:ext uri="{FF2B5EF4-FFF2-40B4-BE49-F238E27FC236}">
                    <a16:creationId xmlns:a16="http://schemas.microsoft.com/office/drawing/2014/main" id="{F9416482-8D8F-1E47-A9AF-DF291B90E1A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408" y="523"/>
                <a:ext cx="1175" cy="538"/>
                <a:chOff x="3408" y="523"/>
                <a:chExt cx="1175" cy="538"/>
              </a:xfrm>
            </p:grpSpPr>
            <p:sp>
              <p:nvSpPr>
                <p:cNvPr id="16" name="Rectangle 13">
                  <a:extLst>
                    <a:ext uri="{FF2B5EF4-FFF2-40B4-BE49-F238E27FC236}">
                      <a16:creationId xmlns:a16="http://schemas.microsoft.com/office/drawing/2014/main" id="{DB30D81B-A008-ED4D-9EAE-7FBE690E0FB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485" y="763"/>
                  <a:ext cx="1098" cy="298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63500" tIns="25400" rIns="63500" bIns="25400">
                  <a:prstTxWarp prst="textNoShape">
                    <a:avLst/>
                  </a:prstTxWarp>
                  <a:spAutoFit/>
                </a:bodyPr>
                <a:lstStyle/>
                <a:p>
                  <a:pPr>
                    <a:lnSpc>
                      <a:spcPct val="85000"/>
                    </a:lnSpc>
                  </a:pPr>
                  <a:r>
                    <a:rPr lang="en-US" sz="3200" b="1" dirty="0">
                      <a:solidFill>
                        <a:schemeClr val="accent5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exponent</a:t>
                  </a:r>
                  <a:endParaRPr lang="en-US" sz="3200" b="1" i="1" dirty="0">
                    <a:solidFill>
                      <a:schemeClr val="accent5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7" name="Rectangle 14">
                  <a:extLst>
                    <a:ext uri="{FF2B5EF4-FFF2-40B4-BE49-F238E27FC236}">
                      <a16:creationId xmlns:a16="http://schemas.microsoft.com/office/drawing/2014/main" id="{39624E1A-07A4-5646-BCF8-B2A9B4DEF78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408" y="523"/>
                  <a:ext cx="80" cy="293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63500" tIns="25400" rIns="63500" bIns="25400">
                  <a:prstTxWarp prst="textNoShape">
                    <a:avLst/>
                  </a:prstTxWarp>
                  <a:spAutoFit/>
                </a:bodyPr>
                <a:lstStyle/>
                <a:p>
                  <a:pPr>
                    <a:lnSpc>
                      <a:spcPct val="85000"/>
                    </a:lnSpc>
                  </a:pPr>
                  <a:endParaRPr lang="en-AU" sz="3200" b="1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2A205D2-9784-9247-9474-302082615A01}"/>
                </a:ext>
              </a:extLst>
            </p:cNvPr>
            <p:cNvGrpSpPr/>
            <p:nvPr/>
          </p:nvGrpSpPr>
          <p:grpSpPr>
            <a:xfrm>
              <a:off x="548640" y="1224090"/>
              <a:ext cx="3429000" cy="873156"/>
              <a:chOff x="548640" y="1224090"/>
              <a:chExt cx="3429000" cy="873156"/>
            </a:xfrm>
          </p:grpSpPr>
          <p:grpSp>
            <p:nvGrpSpPr>
              <p:cNvPr id="10" name="Group 10">
                <a:extLst>
                  <a:ext uri="{FF2B5EF4-FFF2-40B4-BE49-F238E27FC236}">
                    <a16:creationId xmlns:a16="http://schemas.microsoft.com/office/drawing/2014/main" id="{A2FCC2CA-C5DE-C24D-877A-0F2D12F9E52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48640" y="1224090"/>
                <a:ext cx="3206753" cy="712788"/>
                <a:chOff x="0" y="528"/>
                <a:chExt cx="2020" cy="449"/>
              </a:xfrm>
            </p:grpSpPr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E49DB488-4379-9F49-B925-420171F4DBA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79" y="679"/>
                  <a:ext cx="1041" cy="298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63500" tIns="25400" rIns="63500" bIns="25400">
                  <a:prstTxWarp prst="textNoShape">
                    <a:avLst/>
                  </a:prstTxWarp>
                  <a:spAutoFit/>
                </a:bodyPr>
                <a:lstStyle/>
                <a:p>
                  <a:pPr>
                    <a:lnSpc>
                      <a:spcPct val="85000"/>
                    </a:lnSpc>
                  </a:pPr>
                  <a:r>
                    <a:rPr lang="en-US" sz="3200" b="1" dirty="0">
                      <a:solidFill>
                        <a:schemeClr val="accent5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mantissa</a:t>
                  </a:r>
                  <a:endParaRPr lang="en-US" sz="3200" b="1" i="1" dirty="0">
                    <a:solidFill>
                      <a:schemeClr val="accent5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3" name="Rectangle 13">
                  <a:extLst>
                    <a:ext uri="{FF2B5EF4-FFF2-40B4-BE49-F238E27FC236}">
                      <a16:creationId xmlns:a16="http://schemas.microsoft.com/office/drawing/2014/main" id="{FB1B953C-CE2C-5848-AE19-082D0C6D3BA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528"/>
                  <a:ext cx="80" cy="293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63500" tIns="25400" rIns="63500" bIns="25400">
                  <a:prstTxWarp prst="textNoShape">
                    <a:avLst/>
                  </a:prstTxWarp>
                  <a:spAutoFit/>
                </a:bodyPr>
                <a:lstStyle/>
                <a:p>
                  <a:pPr>
                    <a:lnSpc>
                      <a:spcPct val="85000"/>
                    </a:lnSpc>
                  </a:pPr>
                  <a:endParaRPr lang="en-AU" sz="3200" b="1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1" name="Left Brace 10">
                <a:extLst>
                  <a:ext uri="{FF2B5EF4-FFF2-40B4-BE49-F238E27FC236}">
                    <a16:creationId xmlns:a16="http://schemas.microsoft.com/office/drawing/2014/main" id="{E553CAEC-3F45-7B4F-9DD9-BAC27D0A5EC8}"/>
                  </a:ext>
                </a:extLst>
              </p:cNvPr>
              <p:cNvSpPr/>
              <p:nvPr/>
            </p:nvSpPr>
            <p:spPr bwMode="auto">
              <a:xfrm rot="5400000">
                <a:off x="3474720" y="1594326"/>
                <a:ext cx="182880" cy="822960"/>
              </a:xfrm>
              <a:prstGeom prst="leftBrace">
                <a:avLst/>
              </a:prstGeom>
              <a:noFill/>
              <a:ln w="28575" cap="flat" cmpd="sng" algn="ctr">
                <a:solidFill>
                  <a:schemeClr val="accent5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itchFamily="34" charset="0"/>
                </a:endParaRPr>
              </a:p>
            </p:txBody>
          </p:sp>
        </p:grpSp>
      </p:grpSp>
      <p:sp>
        <p:nvSpPr>
          <p:cNvPr id="22" name="Rectangle 8">
            <a:extLst>
              <a:ext uri="{FF2B5EF4-FFF2-40B4-BE49-F238E27FC236}">
                <a16:creationId xmlns:a16="http://schemas.microsoft.com/office/drawing/2014/main" id="{EE3BB796-2013-434D-BD01-BF9F238126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72697" y="2564443"/>
            <a:ext cx="806311" cy="47352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63500" tIns="25400" rIns="63500" bIns="25400">
            <a:prstTxWarp prst="textNoShape">
              <a:avLst/>
            </a:prstTxWarp>
            <a:spAutoFit/>
          </a:bodyPr>
          <a:lstStyle/>
          <a:p>
            <a:pPr algn="r">
              <a:lnSpc>
                <a:spcPct val="85000"/>
              </a:lnSpc>
            </a:pPr>
            <a:r>
              <a:rPr lang="en-US" sz="3200" b="1" dirty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sign</a:t>
            </a:r>
          </a:p>
        </p:txBody>
      </p:sp>
      <p:sp>
        <p:nvSpPr>
          <p:cNvPr id="23" name="Line 9">
            <a:extLst>
              <a:ext uri="{FF2B5EF4-FFF2-40B4-BE49-F238E27FC236}">
                <a16:creationId xmlns:a16="http://schemas.microsoft.com/office/drawing/2014/main" id="{B9DA3D34-1CFB-AE42-BA5A-5C211A6CF65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261228" y="2515734"/>
            <a:ext cx="822960" cy="285473"/>
          </a:xfrm>
          <a:prstGeom prst="line">
            <a:avLst/>
          </a:prstGeom>
          <a:noFill/>
          <a:ln w="28575">
            <a:solidFill>
              <a:schemeClr val="accent5"/>
            </a:solidFill>
            <a:round/>
            <a:headEnd type="triangle" w="med" len="med"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E05799A-B4AF-A842-B149-A1EA79FE0DF1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050806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24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67C4CC7-9B50-5147-BC0F-EE63D7722E12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498576" y="1745337"/>
            <a:ext cx="8511601" cy="3620293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400" dirty="0"/>
              <a:t>Analogous to scientific notation</a:t>
            </a:r>
          </a:p>
          <a:p>
            <a:r>
              <a:rPr lang="en-US" sz="2400" dirty="0">
                <a:solidFill>
                  <a:schemeClr val="accent5"/>
                </a:solidFill>
              </a:rPr>
              <a:t>In Decimal:</a:t>
            </a:r>
          </a:p>
          <a:p>
            <a:pPr lvl="1"/>
            <a:r>
              <a:rPr lang="en-US" sz="2400" dirty="0"/>
              <a:t>Not 12000000, but	1.2 x 10</a:t>
            </a:r>
            <a:r>
              <a:rPr lang="en-US" sz="2400" baseline="30000" dirty="0"/>
              <a:t>7</a:t>
            </a:r>
            <a:r>
              <a:rPr lang="en-US" sz="2400" dirty="0"/>
              <a:t>		In C: 1.2e7</a:t>
            </a:r>
          </a:p>
          <a:p>
            <a:pPr lvl="1"/>
            <a:r>
              <a:rPr lang="en-US" sz="2400" dirty="0"/>
              <a:t>Not 0.0000012, but 	1.2 x 10</a:t>
            </a:r>
            <a:r>
              <a:rPr lang="en-US" sz="2400" baseline="30000" dirty="0"/>
              <a:t>-6</a:t>
            </a:r>
            <a:r>
              <a:rPr lang="en-US" sz="2400" dirty="0"/>
              <a:t>		In C: 1.2e-6</a:t>
            </a:r>
          </a:p>
          <a:p>
            <a:r>
              <a:rPr lang="en-US" sz="2400" dirty="0">
                <a:solidFill>
                  <a:schemeClr val="accent5"/>
                </a:solidFill>
              </a:rPr>
              <a:t>In Binary:</a:t>
            </a:r>
          </a:p>
          <a:p>
            <a:pPr lvl="1"/>
            <a:r>
              <a:rPr lang="en-US" sz="2400" dirty="0"/>
              <a:t>Not 11000.000, 		but 1.1 x 2</a:t>
            </a:r>
            <a:r>
              <a:rPr lang="en-US" sz="2400" baseline="30000" dirty="0"/>
              <a:t>4</a:t>
            </a:r>
          </a:p>
          <a:p>
            <a:pPr lvl="1"/>
            <a:r>
              <a:rPr lang="en-US" sz="2400" dirty="0"/>
              <a:t>Not 0.000101, 		but 1.01 x 2</a:t>
            </a:r>
            <a:r>
              <a:rPr lang="en-US" sz="2400" baseline="30000" dirty="0"/>
              <a:t>-4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BE9255F-CDEE-2740-B64B-2EB30A719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Floating Point Representation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29EFF0-9934-8143-8020-8FDE4016E361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43145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bldLvl="2"/>
      <p:bldP spid="4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F9A0E17-6341-6D40-81DD-D76516169CDC}"/>
                  </a:ext>
                </a:extLst>
              </p:cNvPr>
              <p:cNvSpPr>
                <a:spLocks noGrp="1"/>
              </p:cNvSpPr>
              <p:nvPr>
                <p:ph sz="quarter" idx="15"/>
              </p:nvPr>
            </p:nvSpPr>
            <p:spPr>
              <a:xfrm>
                <a:off x="838200" y="922995"/>
                <a:ext cx="10515600" cy="5865326"/>
              </a:xfr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 sz="2200" dirty="0"/>
                  <a:t>Convert from </a:t>
                </a:r>
                <a:r>
                  <a:rPr lang="en-US" sz="2200" dirty="0">
                    <a:solidFill>
                      <a:srgbClr val="0070C0"/>
                    </a:solidFill>
                  </a:rPr>
                  <a:t>scientific notation </a:t>
                </a:r>
                <a:r>
                  <a:rPr lang="en-US" sz="2200" dirty="0"/>
                  <a:t>to fixed </a:t>
                </a:r>
                <a:r>
                  <a:rPr lang="en-US" sz="2200" dirty="0">
                    <a:solidFill>
                      <a:srgbClr val="0070C0"/>
                    </a:solidFill>
                  </a:rPr>
                  <a:t>binary point</a:t>
                </a:r>
                <a:endParaRPr lang="en-US" sz="2200" baseline="30000" dirty="0">
                  <a:solidFill>
                    <a:srgbClr val="0070C0"/>
                  </a:solidFill>
                </a:endParaRPr>
              </a:p>
              <a:p>
                <a:r>
                  <a:rPr lang="en-US" sz="2200" dirty="0"/>
                  <a:t>Perform the multiplication by shifting the decimal until the exponent disappears</a:t>
                </a:r>
              </a:p>
              <a:p>
                <a:pPr marL="681037" lvl="2" indent="0">
                  <a:buNone/>
                </a:pPr>
                <a:endParaRPr lang="en-US" sz="2200" u="sng" dirty="0"/>
              </a:p>
              <a:p>
                <a:pPr marL="681037" lvl="2" indent="0">
                  <a:buNone/>
                </a:pPr>
                <a:endParaRPr lang="en-US" sz="2200" u="sng" dirty="0"/>
              </a:p>
              <a:p>
                <a:pPr marL="681037" lvl="2" indent="0">
                  <a:buNone/>
                </a:pPr>
                <a:endParaRPr lang="en-US" sz="2200" u="sng" dirty="0"/>
              </a:p>
              <a:p>
                <a:pPr marL="681037" lvl="2" indent="0">
                  <a:buNone/>
                </a:pPr>
                <a:endParaRPr lang="en-US" sz="2200" u="sng" dirty="0"/>
              </a:p>
              <a:p>
                <a:pPr marL="681037" lvl="2" indent="0">
                  <a:buNone/>
                </a:pPr>
                <a:endParaRPr lang="en-US" sz="2200" u="sng" dirty="0"/>
              </a:p>
              <a:p>
                <a:pPr marL="681037" lvl="2" indent="0">
                  <a:buNone/>
                </a:pPr>
                <a:endParaRPr lang="en-US" sz="2000" u="sng" dirty="0"/>
              </a:p>
              <a:p>
                <a:pPr marL="681037" lvl="2" indent="0">
                  <a:buNone/>
                </a:pPr>
                <a:endParaRPr lang="en-US" sz="2000" u="sng" dirty="0"/>
              </a:p>
              <a:p>
                <a:pPr lvl="2"/>
                <a:r>
                  <a:rPr lang="en-US" sz="2400" u="sng" dirty="0"/>
                  <a:t>Example</a:t>
                </a:r>
                <a:r>
                  <a:rPr lang="en-US" sz="2400" dirty="0"/>
                  <a:t>:  1.011</a:t>
                </a:r>
                <a:r>
                  <a:rPr lang="en-US" sz="2400" baseline="-25000" dirty="0"/>
                  <a:t>2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400" dirty="0"/>
                  <a:t>  2</a:t>
                </a:r>
                <a:r>
                  <a:rPr lang="en-US" sz="2400" baseline="30000" dirty="0"/>
                  <a:t>4</a:t>
                </a:r>
                <a:r>
                  <a:rPr lang="en-US" sz="2400" dirty="0"/>
                  <a:t>    =   10110</a:t>
                </a:r>
                <a:r>
                  <a:rPr lang="en-US" sz="2400" baseline="-25000" dirty="0"/>
                  <a:t>2</a:t>
                </a:r>
                <a:r>
                  <a:rPr lang="en-US" sz="2400" dirty="0"/>
                  <a:t>      =   22</a:t>
                </a:r>
                <a:r>
                  <a:rPr lang="en-US" sz="2400" baseline="-25000" dirty="0"/>
                  <a:t>10</a:t>
                </a:r>
              </a:p>
              <a:p>
                <a:pPr lvl="2"/>
                <a:r>
                  <a:rPr lang="en-US" sz="2400" u="sng" dirty="0"/>
                  <a:t>Example</a:t>
                </a:r>
                <a:r>
                  <a:rPr lang="en-US" sz="2400" dirty="0"/>
                  <a:t>:  1.011</a:t>
                </a:r>
                <a:r>
                  <a:rPr lang="en-US" sz="2400" baseline="-25000" dirty="0"/>
                  <a:t>2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400" dirty="0"/>
                  <a:t>  2</a:t>
                </a:r>
                <a:r>
                  <a:rPr lang="en-US" sz="2400" baseline="30000" dirty="0"/>
                  <a:t>-2</a:t>
                </a:r>
                <a:r>
                  <a:rPr lang="en-US" sz="2400" dirty="0"/>
                  <a:t>   =   0.01011</a:t>
                </a:r>
                <a:r>
                  <a:rPr lang="en-US" sz="2400" baseline="-25000" dirty="0"/>
                  <a:t>2</a:t>
                </a:r>
                <a:r>
                  <a:rPr lang="en-US" sz="2400" dirty="0"/>
                  <a:t>   =   0.34375</a:t>
                </a:r>
                <a:r>
                  <a:rPr lang="en-US" sz="2400" baseline="-25000" dirty="0"/>
                  <a:t>10</a:t>
                </a:r>
              </a:p>
              <a:p>
                <a:r>
                  <a:rPr lang="en-US" sz="2200" dirty="0"/>
                  <a:t>Convert from </a:t>
                </a:r>
                <a:r>
                  <a:rPr lang="en-US" sz="2200" dirty="0">
                    <a:solidFill>
                      <a:srgbClr val="0070C0"/>
                    </a:solidFill>
                  </a:rPr>
                  <a:t>binary point </a:t>
                </a:r>
                <a:r>
                  <a:rPr lang="en-US" sz="2200" dirty="0"/>
                  <a:t>to </a:t>
                </a:r>
                <a:r>
                  <a:rPr lang="en-US" sz="2200" i="1" dirty="0">
                    <a:solidFill>
                      <a:srgbClr val="0070C0"/>
                    </a:solidFill>
                  </a:rPr>
                  <a:t>normalized</a:t>
                </a:r>
                <a:r>
                  <a:rPr lang="en-US" sz="2200" dirty="0">
                    <a:solidFill>
                      <a:srgbClr val="0070C0"/>
                    </a:solidFill>
                  </a:rPr>
                  <a:t> scientific notation</a:t>
                </a:r>
              </a:p>
              <a:p>
                <a:pPr lvl="1"/>
                <a:r>
                  <a:rPr lang="en-US" sz="2200" dirty="0"/>
                  <a:t>Distribute out exponents until binary point is to the right of a single digit</a:t>
                </a:r>
              </a:p>
              <a:p>
                <a:pPr lvl="1"/>
                <a:r>
                  <a:rPr lang="en-US" sz="2200" u="sng" dirty="0"/>
                  <a:t>Example</a:t>
                </a:r>
                <a:r>
                  <a:rPr lang="en-US" sz="2200" dirty="0"/>
                  <a:t>:  1101.001</a:t>
                </a:r>
                <a:r>
                  <a:rPr lang="en-US" sz="2200" baseline="-25000" dirty="0"/>
                  <a:t>2</a:t>
                </a:r>
                <a:r>
                  <a:rPr lang="en-US" sz="2200" dirty="0"/>
                  <a:t>      =       1.101001</a:t>
                </a:r>
                <a:r>
                  <a:rPr lang="en-US" sz="2200" baseline="-25000" dirty="0"/>
                  <a:t>2 </a:t>
                </a:r>
                <a:r>
                  <a:rPr lang="en-US" sz="2200" dirty="0"/>
                  <a:t> x 2</a:t>
                </a:r>
                <a:r>
                  <a:rPr lang="en-US" sz="2200" baseline="30000" dirty="0"/>
                  <a:t>3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F9A0E17-6341-6D40-81DD-D76516169C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5"/>
              </p:nvPr>
            </p:nvSpPr>
            <p:spPr>
              <a:xfrm>
                <a:off x="838200" y="922995"/>
                <a:ext cx="10515600" cy="5865326"/>
              </a:xfrm>
              <a:blipFill>
                <a:blip r:embed="rId2"/>
                <a:stretch>
                  <a:fillRect l="-602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2E9DDADC-8711-AA4C-98BE-F937C2E521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482" y="69679"/>
            <a:ext cx="10515600" cy="715294"/>
          </a:xfrm>
        </p:spPr>
        <p:txBody>
          <a:bodyPr/>
          <a:lstStyle/>
          <a:p>
            <a:r>
              <a:rPr lang="en-US" dirty="0"/>
              <a:t>Normalized Scientific Notation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01A3B6B-67EF-B74A-A2C1-7AAEF3D3C3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6903611"/>
              </p:ext>
            </p:extLst>
          </p:nvPr>
        </p:nvGraphicFramePr>
        <p:xfrm>
          <a:off x="4077290" y="2122879"/>
          <a:ext cx="3333942" cy="1950720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1666971">
                  <a:extLst>
                    <a:ext uri="{9D8B030D-6E8A-4147-A177-3AD203B41FA5}">
                      <a16:colId xmlns:a16="http://schemas.microsoft.com/office/drawing/2014/main" val="981430291"/>
                    </a:ext>
                  </a:extLst>
                </a:gridCol>
                <a:gridCol w="1666971">
                  <a:extLst>
                    <a:ext uri="{9D8B030D-6E8A-4147-A177-3AD203B41FA5}">
                      <a16:colId xmlns:a16="http://schemas.microsoft.com/office/drawing/2014/main" val="120140668"/>
                    </a:ext>
                  </a:extLst>
                </a:gridCol>
              </a:tblGrid>
              <a:tr h="247014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Binary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Decimal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41346919"/>
                  </a:ext>
                </a:extLst>
              </a:tr>
              <a:tr h="24701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</a:rPr>
                        <a:t>2</a:t>
                      </a:r>
                      <a:r>
                        <a:rPr lang="en-US" sz="2000" baseline="30000" dirty="0">
                          <a:solidFill>
                            <a:schemeClr val="tx2"/>
                          </a:solidFill>
                        </a:rPr>
                        <a:t>-1</a:t>
                      </a:r>
                      <a:endParaRPr lang="en-US" sz="20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</a:rPr>
                        <a:t>0.5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4126119"/>
                  </a:ext>
                </a:extLst>
              </a:tr>
              <a:tr h="24701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</a:rPr>
                        <a:t>2</a:t>
                      </a:r>
                      <a:r>
                        <a:rPr lang="en-US" sz="2000" baseline="30000" dirty="0">
                          <a:solidFill>
                            <a:schemeClr val="tx2"/>
                          </a:solidFill>
                        </a:rPr>
                        <a:t>-2</a:t>
                      </a:r>
                      <a:endParaRPr lang="en-US" sz="20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</a:rPr>
                        <a:t>0.25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3086964"/>
                  </a:ext>
                </a:extLst>
              </a:tr>
              <a:tr h="24701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</a:rPr>
                        <a:t>2</a:t>
                      </a:r>
                      <a:r>
                        <a:rPr lang="en-US" sz="2000" baseline="30000" dirty="0">
                          <a:solidFill>
                            <a:schemeClr val="tx2"/>
                          </a:solidFill>
                        </a:rPr>
                        <a:t>-3</a:t>
                      </a:r>
                      <a:endParaRPr lang="en-US" sz="20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</a:rPr>
                        <a:t>0.125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4981290"/>
                  </a:ext>
                </a:extLst>
              </a:tr>
              <a:tr h="24701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</a:rPr>
                        <a:t>2</a:t>
                      </a:r>
                      <a:r>
                        <a:rPr lang="en-US" sz="2000" baseline="30000" dirty="0">
                          <a:solidFill>
                            <a:schemeClr val="tx2"/>
                          </a:solidFill>
                        </a:rPr>
                        <a:t>-4</a:t>
                      </a:r>
                      <a:endParaRPr lang="en-US" sz="20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</a:rPr>
                        <a:t>0.0625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9040102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6DBB48D8-7E8D-C746-B657-2DCA87C3F764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4285181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bldLvl="2"/>
      <p:bldP spid="5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29CD4-D0D2-BC48-831D-2938764D6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5600" y="84883"/>
            <a:ext cx="6633744" cy="531610"/>
          </a:xfrm>
        </p:spPr>
        <p:txBody>
          <a:bodyPr/>
          <a:lstStyle/>
          <a:p>
            <a:r>
              <a:rPr lang="en-US" dirty="0"/>
              <a:t>Encoding Fractions Observations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87AC14-C8F5-594E-8B1C-851E9F23E00A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232556" y="556062"/>
            <a:ext cx="3426252" cy="2207820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b="1" dirty="0"/>
              <a:t>In Base 2:</a:t>
            </a:r>
          </a:p>
          <a:p>
            <a:pPr marL="0" indent="0">
              <a:buNone/>
            </a:pPr>
            <a:r>
              <a:rPr lang="en-US" dirty="0"/>
              <a:t>10.1     x 2</a:t>
            </a:r>
            <a:r>
              <a:rPr lang="en-US" baseline="30000" dirty="0"/>
              <a:t>5</a:t>
            </a:r>
            <a:r>
              <a:rPr lang="en-US" dirty="0"/>
              <a:t>    = </a:t>
            </a:r>
            <a:r>
              <a:rPr lang="en-US" dirty="0">
                <a:solidFill>
                  <a:srgbClr val="F3753F"/>
                </a:solidFill>
              </a:rPr>
              <a:t>1</a:t>
            </a:r>
            <a:r>
              <a:rPr lang="en-US" dirty="0"/>
              <a:t>.01     x 2</a:t>
            </a:r>
            <a:r>
              <a:rPr lang="en-US" baseline="30000" dirty="0"/>
              <a:t>6</a:t>
            </a:r>
          </a:p>
          <a:p>
            <a:pPr marL="0" indent="0">
              <a:buNone/>
            </a:pPr>
            <a:r>
              <a:rPr lang="en-US" dirty="0"/>
              <a:t>1011.1  x 2</a:t>
            </a:r>
            <a:r>
              <a:rPr lang="en-US" baseline="30000" dirty="0"/>
              <a:t>5</a:t>
            </a:r>
            <a:r>
              <a:rPr lang="en-US" dirty="0"/>
              <a:t>   = </a:t>
            </a:r>
            <a:r>
              <a:rPr lang="en-US" dirty="0">
                <a:solidFill>
                  <a:srgbClr val="F3753F"/>
                </a:solidFill>
              </a:rPr>
              <a:t>1</a:t>
            </a:r>
            <a:r>
              <a:rPr lang="en-US" dirty="0"/>
              <a:t>.0111  x 2</a:t>
            </a:r>
            <a:r>
              <a:rPr lang="en-US" baseline="30000" dirty="0"/>
              <a:t>8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0.110    x 2</a:t>
            </a:r>
            <a:r>
              <a:rPr lang="en-US" baseline="30000" dirty="0"/>
              <a:t>5</a:t>
            </a:r>
            <a:r>
              <a:rPr lang="en-US" dirty="0"/>
              <a:t>    = </a:t>
            </a:r>
            <a:r>
              <a:rPr lang="en-US" dirty="0">
                <a:solidFill>
                  <a:srgbClr val="F3753F"/>
                </a:solidFill>
              </a:rPr>
              <a:t>1</a:t>
            </a:r>
            <a:r>
              <a:rPr lang="en-US" dirty="0"/>
              <a:t>.10    x 2</a:t>
            </a:r>
            <a:r>
              <a:rPr lang="en-US" baseline="30000" dirty="0"/>
              <a:t>4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48A202F-7483-AA4B-9516-275EF2CA2420}"/>
              </a:ext>
            </a:extLst>
          </p:cNvPr>
          <p:cNvSpPr/>
          <p:nvPr/>
        </p:nvSpPr>
        <p:spPr bwMode="auto">
          <a:xfrm>
            <a:off x="1266049" y="2925957"/>
            <a:ext cx="9359265" cy="161398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49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 eaLnBrk="1" hangingPunct="1"/>
            <a:r>
              <a:rPr lang="en-US" sz="2400" b="1" dirty="0">
                <a:solidFill>
                  <a:srgbClr val="0070C0"/>
                </a:solidFill>
                <a:cs typeface="Courier New" panose="02070309020205020404" pitchFamily="49" charset="0"/>
              </a:rPr>
              <a:t>Normalizing with base 2 :</a:t>
            </a:r>
            <a:r>
              <a:rPr lang="en-US" sz="2400" dirty="0">
                <a:solidFill>
                  <a:srgbClr val="0070C0"/>
                </a:solidFill>
                <a:cs typeface="Courier New" panose="02070309020205020404" pitchFamily="49" charset="0"/>
              </a:rPr>
              <a:t> </a:t>
            </a:r>
          </a:p>
          <a:p>
            <a:pPr algn="l" eaLnBrk="1" hangingPunct="1"/>
            <a:r>
              <a:rPr lang="en-US" sz="2400" dirty="0">
                <a:solidFill>
                  <a:schemeClr val="tx2"/>
                </a:solidFill>
                <a:cs typeface="Courier New" panose="02070309020205020404" pitchFamily="49" charset="0"/>
              </a:rPr>
              <a:t>adjust so there </a:t>
            </a:r>
            <a:r>
              <a:rPr lang="en-US" sz="2400" i="1" dirty="0">
                <a:solidFill>
                  <a:srgbClr val="0070C0"/>
                </a:solidFill>
                <a:cs typeface="Courier New" panose="02070309020205020404" pitchFamily="49" charset="0"/>
              </a:rPr>
              <a:t>always</a:t>
            </a:r>
            <a:r>
              <a:rPr lang="en-US" sz="2400" dirty="0">
                <a:solidFill>
                  <a:srgbClr val="0070C0"/>
                </a:solidFill>
                <a:cs typeface="Courier New" panose="02070309020205020404" pitchFamily="49" charset="0"/>
              </a:rPr>
              <a:t> a </a:t>
            </a:r>
            <a:r>
              <a:rPr lang="en-US" sz="2400" dirty="0">
                <a:solidFill>
                  <a:srgbClr val="F3753F"/>
                </a:solidFill>
                <a:cs typeface="Courier New" panose="02070309020205020404" pitchFamily="49" charset="0"/>
              </a:rPr>
              <a:t>1</a:t>
            </a:r>
            <a:r>
              <a:rPr lang="en-US" sz="2400" dirty="0">
                <a:solidFill>
                  <a:srgbClr val="0070C0"/>
                </a:solidFill>
                <a:cs typeface="Courier New" panose="02070309020205020404" pitchFamily="49" charset="0"/>
              </a:rPr>
              <a:t> 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  <a:cs typeface="Courier New" panose="02070309020205020404" pitchFamily="49" charset="0"/>
              </a:rPr>
              <a:t>to the </a:t>
            </a:r>
            <a:r>
              <a:rPr lang="en-US" sz="2400" b="1" dirty="0">
                <a:solidFill>
                  <a:srgbClr val="0070C0"/>
                </a:solidFill>
                <a:cs typeface="Courier New" panose="02070309020205020404" pitchFamily="49" charset="0"/>
              </a:rPr>
              <a:t>left of the decimal point</a:t>
            </a:r>
            <a:r>
              <a:rPr lang="en-US" sz="2400" dirty="0">
                <a:cs typeface="Courier New" panose="02070309020205020404" pitchFamily="49" charset="0"/>
              </a:rPr>
              <a:t>!</a:t>
            </a:r>
          </a:p>
          <a:p>
            <a:pPr algn="l" eaLnBrk="1" hangingPunct="1"/>
            <a:r>
              <a:rPr kumimoji="0" lang="en-US" sz="240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cs typeface="Courier New" panose="02070309020205020404" pitchFamily="49" charset="0"/>
              </a:rPr>
              <a:t>this</a:t>
            </a:r>
            <a:r>
              <a:rPr kumimoji="0" lang="en-US" sz="2400" i="0" u="none" strike="noStrike" cap="none" normalizeH="0" baseline="0" dirty="0">
                <a:ln>
                  <a:noFill/>
                </a:ln>
                <a:effectLst/>
                <a:cs typeface="Courier New" panose="02070309020205020404" pitchFamily="49" charset="0"/>
              </a:rPr>
              <a:t> </a:t>
            </a:r>
            <a:r>
              <a:rPr kumimoji="0" lang="en-US" sz="2400" i="0" u="none" strike="noStrike" cap="none" normalizeH="0" baseline="0" dirty="0">
                <a:ln>
                  <a:noFill/>
                </a:ln>
                <a:solidFill>
                  <a:srgbClr val="F3753F"/>
                </a:solidFill>
                <a:effectLst/>
                <a:cs typeface="Courier New" panose="02070309020205020404" pitchFamily="49" charset="0"/>
              </a:rPr>
              <a:t>1</a:t>
            </a:r>
            <a:r>
              <a:rPr kumimoji="0" lang="en-US" sz="2400" i="0" u="none" strike="noStrike" cap="none" normalizeH="0" baseline="0" dirty="0">
                <a:ln>
                  <a:noFill/>
                </a:ln>
                <a:effectLst/>
                <a:cs typeface="Courier New" panose="02070309020205020404" pitchFamily="49" charset="0"/>
              </a:rPr>
              <a:t> </a:t>
            </a:r>
            <a:r>
              <a:rPr kumimoji="0" lang="en-US" sz="240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cs typeface="Courier New" panose="02070309020205020404" pitchFamily="49" charset="0"/>
              </a:rPr>
              <a:t>is </a:t>
            </a:r>
            <a:r>
              <a:rPr kumimoji="0" lang="en-US" sz="24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cs typeface="Courier New" panose="02070309020205020404" pitchFamily="49" charset="0"/>
              </a:rPr>
              <a:t>called the hidden bit</a:t>
            </a:r>
            <a:r>
              <a:rPr kumimoji="0" lang="en-US" sz="240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cs typeface="Courier New" panose="02070309020205020404" pitchFamily="49" charset="0"/>
              </a:rPr>
              <a:t> as we</a:t>
            </a:r>
            <a:r>
              <a:rPr kumimoji="0" lang="en-US" sz="240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cs typeface="Courier New" panose="02070309020205020404" pitchFamily="49" charset="0"/>
              </a:rPr>
              <a:t> do not have use a bit to store it since it is </a:t>
            </a:r>
            <a:r>
              <a:rPr kumimoji="0" lang="en-US" sz="2400" i="0" u="none" strike="noStrike" cap="none" normalizeH="0" dirty="0">
                <a:ln>
                  <a:noFill/>
                </a:ln>
                <a:solidFill>
                  <a:srgbClr val="0070C0"/>
                </a:solidFill>
                <a:effectLst/>
                <a:cs typeface="Courier New" panose="02070309020205020404" pitchFamily="49" charset="0"/>
              </a:rPr>
              <a:t>there in every normalized mantissa</a:t>
            </a:r>
            <a:endParaRPr kumimoji="0" lang="en-US" sz="2400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cs typeface="Courier New" panose="02070309020205020404" pitchFamily="49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48E7684-0DC4-AD41-9BD7-BA0D76ECABA8}"/>
              </a:ext>
            </a:extLst>
          </p:cNvPr>
          <p:cNvSpPr txBox="1">
            <a:spLocks/>
          </p:cNvSpPr>
          <p:nvPr/>
        </p:nvSpPr>
        <p:spPr>
          <a:xfrm>
            <a:off x="1037160" y="4702013"/>
            <a:ext cx="10117680" cy="204481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70C0"/>
                </a:solidFill>
              </a:rPr>
              <a:t>Adjust x </a:t>
            </a:r>
            <a:r>
              <a:rPr lang="en-US" dirty="0"/>
              <a:t>to always be in the format </a:t>
            </a:r>
            <a:r>
              <a:rPr lang="en-US" b="1" dirty="0"/>
              <a:t>1</a:t>
            </a:r>
            <a:r>
              <a:rPr lang="en-US" b="1" dirty="0">
                <a:solidFill>
                  <a:srgbClr val="FF0000"/>
                </a:solidFill>
              </a:rPr>
              <a:t>.</a:t>
            </a:r>
            <a:r>
              <a:rPr lang="en-US" b="1" dirty="0"/>
              <a:t>XXXXXXXXX… </a:t>
            </a:r>
            <a:r>
              <a:rPr lang="en-US" b="1" dirty="0">
                <a:solidFill>
                  <a:srgbClr val="0070C0"/>
                </a:solidFill>
              </a:rPr>
              <a:t>(fraction is </a:t>
            </a:r>
            <a:r>
              <a:rPr lang="en-US" b="1" dirty="0">
                <a:solidFill>
                  <a:srgbClr val="FF0000"/>
                </a:solidFill>
              </a:rPr>
              <a:t>normalized)</a:t>
            </a:r>
          </a:p>
          <a:p>
            <a:r>
              <a:rPr lang="en-US" dirty="0">
                <a:solidFill>
                  <a:srgbClr val="0070C0"/>
                </a:solidFill>
              </a:rPr>
              <a:t>Fraction portion </a:t>
            </a:r>
            <a:r>
              <a:rPr lang="en-US" dirty="0"/>
              <a:t>ONLY </a:t>
            </a:r>
            <a:r>
              <a:rPr lang="en-US" b="1" dirty="0">
                <a:solidFill>
                  <a:srgbClr val="0070C0"/>
                </a:solidFill>
              </a:rPr>
              <a:t>encodes</a:t>
            </a:r>
            <a:r>
              <a:rPr lang="en-US" dirty="0"/>
              <a:t> what is </a:t>
            </a:r>
            <a:r>
              <a:rPr lang="en-US" i="1" dirty="0">
                <a:solidFill>
                  <a:srgbClr val="0070C0"/>
                </a:solidFill>
              </a:rPr>
              <a:t>to the</a:t>
            </a:r>
            <a:r>
              <a:rPr lang="en-US" b="1" i="1" dirty="0">
                <a:solidFill>
                  <a:srgbClr val="0070C0"/>
                </a:solidFill>
              </a:rPr>
              <a:t> right</a:t>
            </a:r>
            <a:r>
              <a:rPr lang="en-US" b="1" dirty="0">
                <a:solidFill>
                  <a:srgbClr val="0070C0"/>
                </a:solidFill>
              </a:rPr>
              <a:t> </a:t>
            </a:r>
            <a:r>
              <a:rPr lang="en-US" dirty="0">
                <a:solidFill>
                  <a:srgbClr val="0070C0"/>
                </a:solidFill>
              </a:rPr>
              <a:t>of the decimal point</a:t>
            </a:r>
          </a:p>
          <a:p>
            <a:r>
              <a:rPr lang="en-US" dirty="0">
                <a:solidFill>
                  <a:srgbClr val="0070C0"/>
                </a:solidFill>
              </a:rPr>
              <a:t>“Hidden bit” </a:t>
            </a:r>
            <a:r>
              <a:rPr lang="en-US" dirty="0"/>
              <a:t>allows number to have </a:t>
            </a:r>
            <a:r>
              <a:rPr lang="en-US" b="1" dirty="0">
                <a:solidFill>
                  <a:schemeClr val="accent5"/>
                </a:solidFill>
              </a:rPr>
              <a:t>One additional digit for </a:t>
            </a:r>
            <a:r>
              <a:rPr lang="en-US" b="1" u="sng" dirty="0">
                <a:solidFill>
                  <a:schemeClr val="accent5"/>
                </a:solidFill>
              </a:rPr>
              <a:t>increased</a:t>
            </a:r>
            <a:r>
              <a:rPr lang="en-US" b="1" dirty="0">
                <a:solidFill>
                  <a:schemeClr val="accent5"/>
                </a:solidFill>
              </a:rPr>
              <a:t> precision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Fraction encoding is        1</a:t>
            </a:r>
            <a:r>
              <a:rPr lang="en-US" b="1" dirty="0">
                <a:solidFill>
                  <a:srgbClr val="FF0000"/>
                </a:solidFill>
              </a:rPr>
              <a:t>.</a:t>
            </a:r>
            <a:r>
              <a:rPr lang="en-US" b="1" dirty="0">
                <a:solidFill>
                  <a:srgbClr val="0070C0"/>
                </a:solidFill>
              </a:rPr>
              <a:t>[FRACTION BINARY DIGITS]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3E823E-52B9-1F42-B182-0F49AFB97CF7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003837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uiExpand="1" build="p"/>
      <p:bldP spid="7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D9B52-3383-604E-977A-3F9C9D1CE7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581" y="116528"/>
            <a:ext cx="11501424" cy="715294"/>
          </a:xfrm>
        </p:spPr>
        <p:txBody>
          <a:bodyPr/>
          <a:lstStyle/>
          <a:p>
            <a:r>
              <a:rPr lang="en-US" dirty="0"/>
              <a:t>Floating Point Numbers: Implementation Approach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BDD5919-E36C-DC48-9CAF-452F9368CFB7}"/>
                  </a:ext>
                </a:extLst>
              </p:cNvPr>
              <p:cNvSpPr>
                <a:spLocks noGrp="1"/>
              </p:cNvSpPr>
              <p:nvPr>
                <p:ph sz="quarter" idx="17"/>
              </p:nvPr>
            </p:nvSpPr>
            <p:spPr>
              <a:xfrm>
                <a:off x="1915732" y="1161240"/>
                <a:ext cx="7055961" cy="2073064"/>
              </a:xfr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 dirty="0">
                    <a:solidFill>
                      <a:schemeClr val="tx2"/>
                    </a:solidFill>
                  </a:rPr>
                  <a:t>Supports a wide range of numbers</a:t>
                </a:r>
              </a:p>
              <a:p>
                <a:r>
                  <a:rPr lang="en-US" dirty="0">
                    <a:solidFill>
                      <a:schemeClr val="tx2"/>
                    </a:solidFill>
                  </a:rPr>
                  <a:t>Flexible “floating” decimal point</a:t>
                </a:r>
              </a:p>
              <a:p>
                <a:r>
                  <a:rPr lang="en-US" dirty="0">
                    <a:solidFill>
                      <a:schemeClr val="tx2"/>
                    </a:solidFill>
                  </a:rPr>
                  <a:t>Represent scientific notation numbers like </a:t>
                </a:r>
                <a:r>
                  <a:rPr lang="en-US" dirty="0">
                    <a:solidFill>
                      <a:srgbClr val="0070C0"/>
                    </a:solidFill>
                  </a:rPr>
                  <a:t>1.202 x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sz="2400" dirty="0"/>
                  <a:t>		(–1)</a:t>
                </a:r>
                <a:r>
                  <a:rPr lang="en-US" sz="2800" baseline="32000" dirty="0">
                    <a:solidFill>
                      <a:srgbClr val="FF0000"/>
                    </a:solidFill>
                  </a:rPr>
                  <a:t>s</a:t>
                </a:r>
                <a:r>
                  <a:rPr lang="en-US" sz="2400" dirty="0"/>
                  <a:t> </a:t>
                </a:r>
                <a:r>
                  <a:rPr lang="en-US" sz="2400" dirty="0">
                    <a:solidFill>
                      <a:srgbClr val="0070C0"/>
                    </a:solidFill>
                    <a:latin typeface="Calibri Bold Italic" charset="0"/>
                    <a:ea typeface="Calibri Bold Italic" charset="0"/>
                    <a:cs typeface="Calibri Bold Italic" charset="0"/>
                    <a:sym typeface="Calibri Bold Italic" charset="0"/>
                  </a:rPr>
                  <a:t>M</a:t>
                </a:r>
                <a:r>
                  <a:rPr lang="en-US" sz="2400" dirty="0"/>
                  <a:t>  2</a:t>
                </a:r>
                <a:r>
                  <a:rPr lang="en-US" sz="2800" baseline="32000" dirty="0">
                    <a:solidFill>
                      <a:srgbClr val="00B050"/>
                    </a:solidFill>
                    <a:latin typeface="Calibri Bold Italic" charset="0"/>
                    <a:ea typeface="Calibri Bold Italic" charset="0"/>
                    <a:cs typeface="Calibri Bold Italic" charset="0"/>
                    <a:sym typeface="Calibri Bold Italic" charset="0"/>
                  </a:rPr>
                  <a:t>E</a:t>
                </a:r>
                <a:endParaRPr lang="en-US" sz="2800" dirty="0">
                  <a:solidFill>
                    <a:srgbClr val="00B050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BDD5919-E36C-DC48-9CAF-452F9368CFB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7"/>
              </p:nvPr>
            </p:nvSpPr>
            <p:spPr>
              <a:xfrm>
                <a:off x="1915732" y="1161240"/>
                <a:ext cx="7055961" cy="2073064"/>
              </a:xfrm>
              <a:blipFill>
                <a:blip r:embed="rId2"/>
                <a:stretch>
                  <a:fillRect l="-717" b="-6627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1BC8A16-2820-A34C-A13B-03F873786EBF}"/>
              </a:ext>
            </a:extLst>
          </p:cNvPr>
          <p:cNvSpPr txBox="1">
            <a:spLocks/>
          </p:cNvSpPr>
          <p:nvPr/>
        </p:nvSpPr>
        <p:spPr>
          <a:xfrm>
            <a:off x="1054759" y="4942382"/>
            <a:ext cx="9447383" cy="152990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FF0000"/>
                </a:solidFill>
              </a:rPr>
              <a:t>Sign bit </a:t>
            </a:r>
            <a:r>
              <a:rPr lang="en-US" dirty="0"/>
              <a:t>(a single bit): 0 positive, 1 negative</a:t>
            </a:r>
          </a:p>
          <a:p>
            <a:r>
              <a:rPr lang="en-US" b="1" dirty="0">
                <a:solidFill>
                  <a:srgbClr val="00B050"/>
                </a:solidFill>
              </a:rPr>
              <a:t>Exponent</a:t>
            </a:r>
            <a:r>
              <a:rPr lang="en-US" dirty="0">
                <a:solidFill>
                  <a:srgbClr val="00B050"/>
                </a:solidFill>
              </a:rPr>
              <a:t>: </a:t>
            </a:r>
            <a:r>
              <a:rPr lang="en-US" b="1" u="sng" dirty="0"/>
              <a:t>encoding</a:t>
            </a:r>
            <a:r>
              <a:rPr lang="en-US" dirty="0"/>
              <a:t> of </a:t>
            </a:r>
            <a:r>
              <a:rPr lang="en-US" dirty="0">
                <a:solidFill>
                  <a:srgbClr val="00B050"/>
                </a:solidFill>
              </a:rPr>
              <a:t>E </a:t>
            </a:r>
            <a:r>
              <a:rPr lang="en-US" dirty="0"/>
              <a:t>above (it is NOT </a:t>
            </a:r>
            <a:r>
              <a:rPr lang="en-US" dirty="0">
                <a:solidFill>
                  <a:srgbClr val="00B050"/>
                </a:solidFill>
              </a:rPr>
              <a:t>E</a:t>
            </a:r>
            <a:r>
              <a:rPr lang="en-US" dirty="0"/>
              <a:t> directly represented in binary)</a:t>
            </a:r>
          </a:p>
          <a:p>
            <a:r>
              <a:rPr lang="en-US" b="1" dirty="0">
                <a:solidFill>
                  <a:srgbClr val="0070C0"/>
                </a:solidFill>
              </a:rPr>
              <a:t>Fraction</a:t>
            </a:r>
            <a:r>
              <a:rPr lang="en-US" dirty="0">
                <a:solidFill>
                  <a:srgbClr val="00B050"/>
                </a:solidFill>
              </a:rPr>
              <a:t>: </a:t>
            </a:r>
            <a:r>
              <a:rPr lang="en-US" b="1" u="sng" dirty="0"/>
              <a:t>encoding</a:t>
            </a:r>
            <a:r>
              <a:rPr lang="en-US" dirty="0"/>
              <a:t> of </a:t>
            </a:r>
            <a:r>
              <a:rPr lang="en-US" dirty="0">
                <a:solidFill>
                  <a:srgbClr val="0070C0"/>
                </a:solidFill>
              </a:rPr>
              <a:t>M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/>
              <a:t>above (it is NOT </a:t>
            </a:r>
            <a:r>
              <a:rPr lang="en-US" dirty="0">
                <a:solidFill>
                  <a:srgbClr val="0070C0"/>
                </a:solidFill>
              </a:rPr>
              <a:t>M</a:t>
            </a:r>
            <a:r>
              <a:rPr lang="en-US" dirty="0"/>
              <a:t> directly represented in binary)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B4B4AED-4195-9743-84CD-6D576CA6E65A}"/>
              </a:ext>
            </a:extLst>
          </p:cNvPr>
          <p:cNvGrpSpPr/>
          <p:nvPr/>
        </p:nvGrpSpPr>
        <p:grpSpPr>
          <a:xfrm>
            <a:off x="2265748" y="3582276"/>
            <a:ext cx="6705945" cy="810438"/>
            <a:chOff x="2825915" y="3352466"/>
            <a:chExt cx="6705945" cy="81043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835AB51-6486-4F42-919C-C19313B8B727}"/>
                </a:ext>
              </a:extLst>
            </p:cNvPr>
            <p:cNvSpPr txBox="1"/>
            <p:nvPr/>
          </p:nvSpPr>
          <p:spPr>
            <a:xfrm>
              <a:off x="2825915" y="3701239"/>
              <a:ext cx="1160895" cy="461665"/>
            </a:xfrm>
            <a:prstGeom prst="rect">
              <a:avLst/>
            </a:prstGeom>
            <a:noFill/>
            <a:ln w="34925"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FF0000"/>
                  </a:solidFill>
                </a:rPr>
                <a:t>sign bit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0B253CF-F571-CD48-BE58-7880A938B604}"/>
                </a:ext>
              </a:extLst>
            </p:cNvPr>
            <p:cNvSpPr txBox="1"/>
            <p:nvPr/>
          </p:nvSpPr>
          <p:spPr>
            <a:xfrm>
              <a:off x="4033909" y="3701239"/>
              <a:ext cx="2132315" cy="46166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4925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   </a:t>
              </a:r>
              <a:r>
                <a:rPr lang="en-US" sz="2400" dirty="0">
                  <a:solidFill>
                    <a:srgbClr val="00B050"/>
                  </a:solidFill>
                </a:rPr>
                <a:t>exponent</a:t>
              </a:r>
              <a:r>
                <a:rPr lang="en-US" sz="2400" dirty="0"/>
                <a:t>     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5203D96-3C0C-8B46-85B0-82265BD2C659}"/>
                </a:ext>
              </a:extLst>
            </p:cNvPr>
            <p:cNvSpPr txBox="1"/>
            <p:nvPr/>
          </p:nvSpPr>
          <p:spPr>
            <a:xfrm>
              <a:off x="6213323" y="3701238"/>
              <a:ext cx="3318537" cy="461665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4925"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             </a:t>
              </a:r>
              <a:r>
                <a:rPr lang="en-US" sz="2400" dirty="0">
                  <a:solidFill>
                    <a:srgbClr val="0070C0"/>
                  </a:solidFill>
                </a:rPr>
                <a:t>fraction     </a:t>
              </a:r>
              <a:r>
                <a:rPr lang="en-US" sz="2400" dirty="0"/>
                <a:t>      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36EED0E-6077-6344-A017-73972BC6856E}"/>
                </a:ext>
              </a:extLst>
            </p:cNvPr>
            <p:cNvSpPr txBox="1"/>
            <p:nvPr/>
          </p:nvSpPr>
          <p:spPr>
            <a:xfrm>
              <a:off x="3156857" y="3371021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S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1780EA6-2B0B-924C-8F26-105BA1B20D5B}"/>
                </a:ext>
              </a:extLst>
            </p:cNvPr>
            <p:cNvSpPr txBox="1"/>
            <p:nvPr/>
          </p:nvSpPr>
          <p:spPr>
            <a:xfrm>
              <a:off x="4837935" y="3352466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B050"/>
                  </a:solidFill>
                </a:rPr>
                <a:t>E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8C836AB-7578-7541-9A6A-AF6610C25E3D}"/>
                </a:ext>
              </a:extLst>
            </p:cNvPr>
            <p:cNvSpPr/>
            <p:nvPr/>
          </p:nvSpPr>
          <p:spPr>
            <a:xfrm>
              <a:off x="7715163" y="3380453"/>
              <a:ext cx="38183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Calibri Bold Italic" charset="0"/>
                  <a:ea typeface="Calibri Bold Italic" charset="0"/>
                  <a:cs typeface="Calibri Bold Italic" charset="0"/>
                  <a:sym typeface="Calibri Bold Italic" charset="0"/>
                </a:rPr>
                <a:t>M</a:t>
              </a:r>
              <a:endParaRPr lang="en-US" dirty="0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3AEB390A-C5BC-1D40-947C-12ECC433EA7C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419871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 build="p"/>
      <p:bldP spid="1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0DFBB37-5792-E544-BBC1-C7D61D0E15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2429" y="97154"/>
            <a:ext cx="11042023" cy="715294"/>
          </a:xfrm>
        </p:spPr>
        <p:txBody>
          <a:bodyPr/>
          <a:lstStyle/>
          <a:p>
            <a:r>
              <a:rPr lang="en-US" dirty="0"/>
              <a:t>Unsigned Binary Number: Addition in 4 bits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A277D9-75D5-5B4A-A9A5-0C99A0C6357A}"/>
              </a:ext>
            </a:extLst>
          </p:cNvPr>
          <p:cNvSpPr txBox="1"/>
          <p:nvPr/>
        </p:nvSpPr>
        <p:spPr>
          <a:xfrm>
            <a:off x="2598861" y="4013007"/>
            <a:ext cx="27655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0 0 0 1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E2AF74-BBF1-F640-A63B-6E2A1200C027}"/>
              </a:ext>
            </a:extLst>
          </p:cNvPr>
          <p:cNvSpPr txBox="1"/>
          <p:nvPr/>
        </p:nvSpPr>
        <p:spPr>
          <a:xfrm>
            <a:off x="2598861" y="4855865"/>
            <a:ext cx="27655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0 1 1 1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DF4ED81-8ED6-1A47-8626-8B1988A09996}"/>
              </a:ext>
            </a:extLst>
          </p:cNvPr>
          <p:cNvCxnSpPr>
            <a:cxnSpLocks/>
          </p:cNvCxnSpPr>
          <p:nvPr/>
        </p:nvCxnSpPr>
        <p:spPr>
          <a:xfrm>
            <a:off x="2598861" y="5610633"/>
            <a:ext cx="2992314" cy="0"/>
          </a:xfrm>
          <a:prstGeom prst="line">
            <a:avLst/>
          </a:prstGeom>
          <a:ln w="349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5B46E84-1B41-B240-8C76-2B8D56001D41}"/>
              </a:ext>
            </a:extLst>
          </p:cNvPr>
          <p:cNvSpPr txBox="1"/>
          <p:nvPr/>
        </p:nvSpPr>
        <p:spPr>
          <a:xfrm>
            <a:off x="4083413" y="5731168"/>
            <a:ext cx="5533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47A4471-46FF-D049-8292-10E2D32A2B0A}"/>
              </a:ext>
            </a:extLst>
          </p:cNvPr>
          <p:cNvSpPr txBox="1"/>
          <p:nvPr/>
        </p:nvSpPr>
        <p:spPr>
          <a:xfrm>
            <a:off x="4813231" y="5731168"/>
            <a:ext cx="5533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92FFAFA-DD9F-5645-9B9B-AE2A4DF71A31}"/>
              </a:ext>
            </a:extLst>
          </p:cNvPr>
          <p:cNvSpPr txBox="1"/>
          <p:nvPr/>
        </p:nvSpPr>
        <p:spPr>
          <a:xfrm>
            <a:off x="6147743" y="4099432"/>
            <a:ext cx="5533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DBD51F8-0AFA-084B-8A44-E82BAD8A8B9D}"/>
              </a:ext>
            </a:extLst>
          </p:cNvPr>
          <p:cNvSpPr txBox="1"/>
          <p:nvPr/>
        </p:nvSpPr>
        <p:spPr>
          <a:xfrm>
            <a:off x="2615403" y="5731168"/>
            <a:ext cx="5533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374B7DE-410E-8846-A600-3C5BED6F0446}"/>
              </a:ext>
            </a:extLst>
          </p:cNvPr>
          <p:cNvSpPr txBox="1"/>
          <p:nvPr/>
        </p:nvSpPr>
        <p:spPr>
          <a:xfrm>
            <a:off x="4039930" y="3471004"/>
            <a:ext cx="4924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4A6340D-6410-5644-8D38-FB8E44FD8DB0}"/>
              </a:ext>
            </a:extLst>
          </p:cNvPr>
          <p:cNvSpPr txBox="1"/>
          <p:nvPr/>
        </p:nvSpPr>
        <p:spPr>
          <a:xfrm>
            <a:off x="3327806" y="3471004"/>
            <a:ext cx="4924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18E83DF-09A6-1248-BFC8-8B7F1C38E629}"/>
              </a:ext>
            </a:extLst>
          </p:cNvPr>
          <p:cNvSpPr txBox="1"/>
          <p:nvPr/>
        </p:nvSpPr>
        <p:spPr>
          <a:xfrm>
            <a:off x="2623957" y="3471004"/>
            <a:ext cx="4924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7962078-6E59-574F-8DE6-DB3B752637AF}"/>
              </a:ext>
            </a:extLst>
          </p:cNvPr>
          <p:cNvSpPr txBox="1"/>
          <p:nvPr/>
        </p:nvSpPr>
        <p:spPr>
          <a:xfrm>
            <a:off x="1944806" y="3422926"/>
            <a:ext cx="4924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411E908-33BF-8241-8B0B-50787B2A9CAA}"/>
              </a:ext>
            </a:extLst>
          </p:cNvPr>
          <p:cNvSpPr txBox="1"/>
          <p:nvPr/>
        </p:nvSpPr>
        <p:spPr>
          <a:xfrm>
            <a:off x="1540217" y="4348033"/>
            <a:ext cx="63350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+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0E935CC-FB09-1E44-AC29-2CC9E893C951}"/>
              </a:ext>
            </a:extLst>
          </p:cNvPr>
          <p:cNvSpPr txBox="1"/>
          <p:nvPr/>
        </p:nvSpPr>
        <p:spPr>
          <a:xfrm>
            <a:off x="164848" y="3372740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carries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2059A39-C1CF-0740-9FF5-3056AAE34961}"/>
              </a:ext>
            </a:extLst>
          </p:cNvPr>
          <p:cNvSpPr txBox="1"/>
          <p:nvPr/>
        </p:nvSpPr>
        <p:spPr>
          <a:xfrm>
            <a:off x="421328" y="5731168"/>
            <a:ext cx="10567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sum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66FBCC0-D4E7-DB49-9A8D-384A22F72662}"/>
              </a:ext>
            </a:extLst>
          </p:cNvPr>
          <p:cNvSpPr txBox="1"/>
          <p:nvPr/>
        </p:nvSpPr>
        <p:spPr>
          <a:xfrm>
            <a:off x="1538504" y="2389128"/>
            <a:ext cx="1305046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Carry Bit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7B95591-BE7A-3F4B-9F38-C6EB070CCEDF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2" name="Down Arrow 1">
            <a:extLst>
              <a:ext uri="{FF2B5EF4-FFF2-40B4-BE49-F238E27FC236}">
                <a16:creationId xmlns:a16="http://schemas.microsoft.com/office/drawing/2014/main" id="{EBBB1064-E6A0-87C9-F979-DED881FE230B}"/>
              </a:ext>
            </a:extLst>
          </p:cNvPr>
          <p:cNvSpPr/>
          <p:nvPr/>
        </p:nvSpPr>
        <p:spPr>
          <a:xfrm>
            <a:off x="1944806" y="3220125"/>
            <a:ext cx="492443" cy="3350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642D3D-EE43-6A95-80DC-65AD6267E530}"/>
              </a:ext>
            </a:extLst>
          </p:cNvPr>
          <p:cNvSpPr txBox="1"/>
          <p:nvPr/>
        </p:nvSpPr>
        <p:spPr>
          <a:xfrm>
            <a:off x="3324225" y="5698723"/>
            <a:ext cx="5533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E44563-D4A4-6AC5-C55E-C7BB1DCDACF5}"/>
              </a:ext>
            </a:extLst>
          </p:cNvPr>
          <p:cNvSpPr txBox="1"/>
          <p:nvPr/>
        </p:nvSpPr>
        <p:spPr>
          <a:xfrm>
            <a:off x="6147743" y="4930429"/>
            <a:ext cx="5533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62380C1-0366-4AF7-9962-84DE7E8476DE}"/>
              </a:ext>
            </a:extLst>
          </p:cNvPr>
          <p:cNvCxnSpPr>
            <a:cxnSpLocks/>
          </p:cNvCxnSpPr>
          <p:nvPr/>
        </p:nvCxnSpPr>
        <p:spPr>
          <a:xfrm>
            <a:off x="5963187" y="5687841"/>
            <a:ext cx="885825" cy="0"/>
          </a:xfrm>
          <a:prstGeom prst="line">
            <a:avLst/>
          </a:prstGeom>
          <a:ln w="349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9C20A19F-F683-103F-D1BC-E05F493AAFE5}"/>
              </a:ext>
            </a:extLst>
          </p:cNvPr>
          <p:cNvSpPr txBox="1"/>
          <p:nvPr/>
        </p:nvSpPr>
        <p:spPr>
          <a:xfrm>
            <a:off x="6097877" y="5698723"/>
            <a:ext cx="5533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0324FE-A8E7-8F21-1974-8E3D2136BE77}"/>
              </a:ext>
            </a:extLst>
          </p:cNvPr>
          <p:cNvSpPr txBox="1"/>
          <p:nvPr/>
        </p:nvSpPr>
        <p:spPr>
          <a:xfrm>
            <a:off x="585022" y="860041"/>
            <a:ext cx="6532173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Be Aware in Binary</a:t>
            </a:r>
          </a:p>
          <a:p>
            <a:r>
              <a:rPr lang="en-US" sz="2400" dirty="0">
                <a:solidFill>
                  <a:schemeClr val="tx2"/>
                </a:solidFill>
              </a:rPr>
              <a:t>1 + 1 = 10                    base 10: (1 + 1 = 2)</a:t>
            </a:r>
          </a:p>
          <a:p>
            <a:r>
              <a:rPr lang="en-US" sz="2400" dirty="0">
                <a:solidFill>
                  <a:schemeClr val="tx2"/>
                </a:solidFill>
              </a:rPr>
              <a:t>1 + 1 + 1 = 11              base10: (1 + 1 + 1 = 3)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0F43D62-0F4B-1956-B739-2AAF2C58AC3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36936" y="1151916"/>
            <a:ext cx="4799824" cy="491283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9E01C34-7C16-8A09-E340-6EB43B1016E1}"/>
              </a:ext>
            </a:extLst>
          </p:cNvPr>
          <p:cNvSpPr txBox="1"/>
          <p:nvPr/>
        </p:nvSpPr>
        <p:spPr>
          <a:xfrm>
            <a:off x="5630636" y="5816833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32045355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70177AB-2585-4E4F-8929-72439D500B95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96578" y="963659"/>
            <a:ext cx="11326828" cy="3084640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400" dirty="0"/>
              <a:t>Given a number in </a:t>
            </a:r>
            <a:r>
              <a:rPr lang="en-US" sz="2400" dirty="0">
                <a:solidFill>
                  <a:srgbClr val="00B050"/>
                </a:solidFill>
              </a:rPr>
              <a:t>E bits</a:t>
            </a:r>
            <a:r>
              <a:rPr lang="en-US" sz="2400" dirty="0"/>
              <a:t>, to </a:t>
            </a:r>
            <a:r>
              <a:rPr lang="en-US" sz="2400" dirty="0">
                <a:solidFill>
                  <a:srgbClr val="0070C0"/>
                </a:solidFill>
              </a:rPr>
              <a:t>divide the range in about 1/2  </a:t>
            </a:r>
            <a:r>
              <a:rPr lang="en-US" sz="2400" dirty="0"/>
              <a:t>the following is used: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accent5"/>
                </a:solidFill>
              </a:rPr>
              <a:t>	excess N bias </a:t>
            </a:r>
            <a:r>
              <a:rPr lang="en-US" sz="2400" dirty="0"/>
              <a:t>= </a:t>
            </a:r>
            <a:r>
              <a:rPr lang="en-US" sz="2400" b="1" dirty="0"/>
              <a:t>(2</a:t>
            </a:r>
            <a:r>
              <a:rPr lang="en-US" sz="2400" b="1" baseline="30000" dirty="0">
                <a:solidFill>
                  <a:srgbClr val="00B050"/>
                </a:solidFill>
              </a:rPr>
              <a:t>E</a:t>
            </a:r>
            <a:r>
              <a:rPr lang="en-US" sz="2400" b="1" baseline="30000" dirty="0"/>
              <a:t>-1</a:t>
            </a:r>
            <a:r>
              <a:rPr lang="en-US" sz="2400" b="1" dirty="0"/>
              <a:t> – 1)         </a:t>
            </a:r>
            <a:r>
              <a:rPr lang="en-US" sz="2400" i="1" dirty="0"/>
              <a:t>(this is just one of many bias formulas)</a:t>
            </a:r>
          </a:p>
          <a:p>
            <a:r>
              <a:rPr lang="en-US" sz="2400" b="1" dirty="0">
                <a:solidFill>
                  <a:schemeClr val="accent5"/>
                </a:solidFill>
              </a:rPr>
              <a:t>With this excess N Bias approach</a:t>
            </a:r>
            <a:r>
              <a:rPr lang="en-US" sz="2400" dirty="0">
                <a:solidFill>
                  <a:schemeClr val="accent5"/>
                </a:solidFill>
              </a:rPr>
              <a:t>: actual </a:t>
            </a:r>
            <a:r>
              <a:rPr lang="en-US" sz="2400" dirty="0"/>
              <a:t>numbers range from most negative to most positive is:  </a:t>
            </a:r>
            <a:r>
              <a:rPr lang="en-US" sz="2400" b="1" dirty="0">
                <a:solidFill>
                  <a:srgbClr val="0070C0"/>
                </a:solidFill>
              </a:rPr>
              <a:t>-(bias) to bias+1</a:t>
            </a:r>
            <a:endParaRPr lang="en-US" sz="2400" b="1" baseline="30000" dirty="0">
              <a:solidFill>
                <a:srgbClr val="0070C0"/>
              </a:solidFill>
            </a:endParaRPr>
          </a:p>
          <a:p>
            <a:r>
              <a:rPr lang="en-US" sz="2400" b="1" dirty="0"/>
              <a:t>So, for a number that is limited to </a:t>
            </a:r>
            <a:r>
              <a:rPr lang="en-US" sz="2400" dirty="0">
                <a:solidFill>
                  <a:srgbClr val="00B050"/>
                </a:solidFill>
              </a:rPr>
              <a:t>4 bits (0 to 15 unsigned)</a:t>
            </a:r>
          </a:p>
          <a:p>
            <a:pPr lvl="1"/>
            <a:r>
              <a:rPr lang="en-US" sz="2400" dirty="0">
                <a:solidFill>
                  <a:schemeClr val="accent5"/>
                </a:solidFill>
              </a:rPr>
              <a:t>Then</a:t>
            </a:r>
            <a:r>
              <a:rPr lang="en-US" sz="2400" dirty="0"/>
              <a:t> excess N </a:t>
            </a:r>
            <a:r>
              <a:rPr lang="en-US" sz="2400" dirty="0">
                <a:solidFill>
                  <a:schemeClr val="accent5"/>
                </a:solidFill>
              </a:rPr>
              <a:t>bias </a:t>
            </a:r>
            <a:r>
              <a:rPr lang="en-US" sz="2400" dirty="0"/>
              <a:t>= </a:t>
            </a:r>
            <a:r>
              <a:rPr lang="en-US" sz="2400" dirty="0">
                <a:solidFill>
                  <a:srgbClr val="00B050"/>
                </a:solidFill>
              </a:rPr>
              <a:t>2</a:t>
            </a:r>
            <a:r>
              <a:rPr lang="en-US" sz="2400" baseline="30000" dirty="0">
                <a:solidFill>
                  <a:srgbClr val="00B050"/>
                </a:solidFill>
              </a:rPr>
              <a:t>4-1</a:t>
            </a:r>
            <a:r>
              <a:rPr lang="en-US" sz="2400" dirty="0">
                <a:solidFill>
                  <a:srgbClr val="00B050"/>
                </a:solidFill>
              </a:rPr>
              <a:t> - 1 = 2</a:t>
            </a:r>
            <a:r>
              <a:rPr lang="en-US" sz="2400" baseline="30000" dirty="0">
                <a:solidFill>
                  <a:srgbClr val="00B050"/>
                </a:solidFill>
              </a:rPr>
              <a:t>3</a:t>
            </a:r>
            <a:r>
              <a:rPr lang="en-US" sz="2400" dirty="0">
                <a:solidFill>
                  <a:srgbClr val="00B050"/>
                </a:solidFill>
              </a:rPr>
              <a:t> - 1 </a:t>
            </a:r>
            <a:r>
              <a:rPr lang="en-US" sz="2400" dirty="0">
                <a:solidFill>
                  <a:srgbClr val="0070C0"/>
                </a:solidFill>
              </a:rPr>
              <a:t>= a bias of +7</a:t>
            </a:r>
            <a:endParaRPr lang="en-US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546AEDA-2AD3-404B-B7A2-15E6728139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7" y="79997"/>
            <a:ext cx="11151472" cy="574208"/>
          </a:xfrm>
        </p:spPr>
        <p:txBody>
          <a:bodyPr/>
          <a:lstStyle/>
          <a:p>
            <a:r>
              <a:rPr lang="en-US" dirty="0"/>
              <a:t>Excess Bias Encoding (As used in floating point numbers)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7FB0B8-B931-954D-AC07-357484B97BDD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aphicFrame>
        <p:nvGraphicFramePr>
          <p:cNvPr id="6" name="Table 7">
            <a:extLst>
              <a:ext uri="{FF2B5EF4-FFF2-40B4-BE49-F238E27FC236}">
                <a16:creationId xmlns:a16="http://schemas.microsoft.com/office/drawing/2014/main" id="{7DBD5479-67E9-4CAA-9085-01E8A3931E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1954576"/>
              </p:ext>
            </p:extLst>
          </p:nvPr>
        </p:nvGraphicFramePr>
        <p:xfrm>
          <a:off x="726932" y="4416572"/>
          <a:ext cx="10738136" cy="1381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22929">
                  <a:extLst>
                    <a:ext uri="{9D8B030D-6E8A-4147-A177-3AD203B41FA5}">
                      <a16:colId xmlns:a16="http://schemas.microsoft.com/office/drawing/2014/main" val="2547058622"/>
                    </a:ext>
                  </a:extLst>
                </a:gridCol>
                <a:gridCol w="473735">
                  <a:extLst>
                    <a:ext uri="{9D8B030D-6E8A-4147-A177-3AD203B41FA5}">
                      <a16:colId xmlns:a16="http://schemas.microsoft.com/office/drawing/2014/main" val="2011004907"/>
                    </a:ext>
                  </a:extLst>
                </a:gridCol>
                <a:gridCol w="579010">
                  <a:extLst>
                    <a:ext uri="{9D8B030D-6E8A-4147-A177-3AD203B41FA5}">
                      <a16:colId xmlns:a16="http://schemas.microsoft.com/office/drawing/2014/main" val="3238705165"/>
                    </a:ext>
                  </a:extLst>
                </a:gridCol>
                <a:gridCol w="596555">
                  <a:extLst>
                    <a:ext uri="{9D8B030D-6E8A-4147-A177-3AD203B41FA5}">
                      <a16:colId xmlns:a16="http://schemas.microsoft.com/office/drawing/2014/main" val="2633298997"/>
                    </a:ext>
                  </a:extLst>
                </a:gridCol>
                <a:gridCol w="535146">
                  <a:extLst>
                    <a:ext uri="{9D8B030D-6E8A-4147-A177-3AD203B41FA5}">
                      <a16:colId xmlns:a16="http://schemas.microsoft.com/office/drawing/2014/main" val="2100180824"/>
                    </a:ext>
                  </a:extLst>
                </a:gridCol>
                <a:gridCol w="482556">
                  <a:extLst>
                    <a:ext uri="{9D8B030D-6E8A-4147-A177-3AD203B41FA5}">
                      <a16:colId xmlns:a16="http://schemas.microsoft.com/office/drawing/2014/main" val="281705507"/>
                    </a:ext>
                  </a:extLst>
                </a:gridCol>
                <a:gridCol w="631655">
                  <a:extLst>
                    <a:ext uri="{9D8B030D-6E8A-4147-A177-3AD203B41FA5}">
                      <a16:colId xmlns:a16="http://schemas.microsoft.com/office/drawing/2014/main" val="4146070953"/>
                    </a:ext>
                  </a:extLst>
                </a:gridCol>
                <a:gridCol w="631655">
                  <a:extLst>
                    <a:ext uri="{9D8B030D-6E8A-4147-A177-3AD203B41FA5}">
                      <a16:colId xmlns:a16="http://schemas.microsoft.com/office/drawing/2014/main" val="2623274364"/>
                    </a:ext>
                  </a:extLst>
                </a:gridCol>
                <a:gridCol w="631655">
                  <a:extLst>
                    <a:ext uri="{9D8B030D-6E8A-4147-A177-3AD203B41FA5}">
                      <a16:colId xmlns:a16="http://schemas.microsoft.com/office/drawing/2014/main" val="2268936799"/>
                    </a:ext>
                  </a:extLst>
                </a:gridCol>
                <a:gridCol w="631655">
                  <a:extLst>
                    <a:ext uri="{9D8B030D-6E8A-4147-A177-3AD203B41FA5}">
                      <a16:colId xmlns:a16="http://schemas.microsoft.com/office/drawing/2014/main" val="1265815344"/>
                    </a:ext>
                  </a:extLst>
                </a:gridCol>
                <a:gridCol w="631655">
                  <a:extLst>
                    <a:ext uri="{9D8B030D-6E8A-4147-A177-3AD203B41FA5}">
                      <a16:colId xmlns:a16="http://schemas.microsoft.com/office/drawing/2014/main" val="3095114567"/>
                    </a:ext>
                  </a:extLst>
                </a:gridCol>
                <a:gridCol w="631655">
                  <a:extLst>
                    <a:ext uri="{9D8B030D-6E8A-4147-A177-3AD203B41FA5}">
                      <a16:colId xmlns:a16="http://schemas.microsoft.com/office/drawing/2014/main" val="3188957814"/>
                    </a:ext>
                  </a:extLst>
                </a:gridCol>
                <a:gridCol w="631655">
                  <a:extLst>
                    <a:ext uri="{9D8B030D-6E8A-4147-A177-3AD203B41FA5}">
                      <a16:colId xmlns:a16="http://schemas.microsoft.com/office/drawing/2014/main" val="1737826375"/>
                    </a:ext>
                  </a:extLst>
                </a:gridCol>
                <a:gridCol w="631655">
                  <a:extLst>
                    <a:ext uri="{9D8B030D-6E8A-4147-A177-3AD203B41FA5}">
                      <a16:colId xmlns:a16="http://schemas.microsoft.com/office/drawing/2014/main" val="742124683"/>
                    </a:ext>
                  </a:extLst>
                </a:gridCol>
                <a:gridCol w="631655">
                  <a:extLst>
                    <a:ext uri="{9D8B030D-6E8A-4147-A177-3AD203B41FA5}">
                      <a16:colId xmlns:a16="http://schemas.microsoft.com/office/drawing/2014/main" val="3576044607"/>
                    </a:ext>
                  </a:extLst>
                </a:gridCol>
                <a:gridCol w="631655">
                  <a:extLst>
                    <a:ext uri="{9D8B030D-6E8A-4147-A177-3AD203B41FA5}">
                      <a16:colId xmlns:a16="http://schemas.microsoft.com/office/drawing/2014/main" val="4102204340"/>
                    </a:ext>
                  </a:extLst>
                </a:gridCol>
                <a:gridCol w="631655">
                  <a:extLst>
                    <a:ext uri="{9D8B030D-6E8A-4147-A177-3AD203B41FA5}">
                      <a16:colId xmlns:a16="http://schemas.microsoft.com/office/drawing/2014/main" val="207903862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actual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-7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-6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-5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-4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-3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-2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68546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bias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+7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+7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+7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+7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+7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+7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+7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+7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+7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+7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+7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+7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+7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+7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+7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+7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283863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bias encoded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89643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90401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bldLvl="2" animBg="1"/>
      <p:bldP spid="7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2EC0A-0724-6F46-BC8E-94B2E74145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276" y="187692"/>
            <a:ext cx="10515600" cy="539547"/>
          </a:xfrm>
        </p:spPr>
        <p:txBody>
          <a:bodyPr/>
          <a:lstStyle/>
          <a:p>
            <a:r>
              <a:rPr lang="en-US" dirty="0"/>
              <a:t>Floating Point Number in a Byte (Not A Real Format)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F079A468-769D-5C40-B819-8488F831DF4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35179" y="2757398"/>
            <a:ext cx="11143622" cy="2357312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200" b="1" dirty="0"/>
              <a:t>Mantissa encoding: = 1</a:t>
            </a:r>
            <a:r>
              <a:rPr lang="en-US" sz="2200" b="1" dirty="0">
                <a:solidFill>
                  <a:srgbClr val="0070C0"/>
                </a:solidFill>
              </a:rPr>
              <a:t>.[</a:t>
            </a:r>
            <a:r>
              <a:rPr lang="en-US" sz="2200" b="1" dirty="0" err="1">
                <a:solidFill>
                  <a:srgbClr val="0070C0"/>
                </a:solidFill>
              </a:rPr>
              <a:t>xxxx</a:t>
            </a:r>
            <a:r>
              <a:rPr lang="en-US" sz="2200" b="1" dirty="0">
                <a:solidFill>
                  <a:srgbClr val="0070C0"/>
                </a:solidFill>
              </a:rPr>
              <a:t>] encoded as an unsigned value</a:t>
            </a:r>
          </a:p>
          <a:p>
            <a:r>
              <a:rPr lang="en-US" sz="2200" b="1" dirty="0">
                <a:solidFill>
                  <a:srgbClr val="00B050"/>
                </a:solidFill>
              </a:rPr>
              <a:t>Exponent encoding: </a:t>
            </a:r>
            <a:r>
              <a:rPr lang="en-US" sz="2200" dirty="0">
                <a:solidFill>
                  <a:srgbClr val="00B050"/>
                </a:solidFill>
              </a:rPr>
              <a:t>3 bits </a:t>
            </a:r>
            <a:r>
              <a:rPr lang="en-US" sz="2200" dirty="0"/>
              <a:t>encoded as an unsigned value using bias encoding</a:t>
            </a:r>
          </a:p>
          <a:p>
            <a:pPr lvl="1"/>
            <a:r>
              <a:rPr lang="en-US" sz="2200" b="1" dirty="0"/>
              <a:t>Bias encoding </a:t>
            </a:r>
            <a:r>
              <a:rPr lang="en-US" sz="2200" dirty="0"/>
              <a:t>=  </a:t>
            </a:r>
            <a:r>
              <a:rPr lang="en-US" sz="2200" b="1" dirty="0"/>
              <a:t>(2</a:t>
            </a:r>
            <a:r>
              <a:rPr lang="en-US" sz="2200" b="1" baseline="30000" dirty="0">
                <a:solidFill>
                  <a:srgbClr val="00B050"/>
                </a:solidFill>
              </a:rPr>
              <a:t>E</a:t>
            </a:r>
            <a:r>
              <a:rPr lang="en-US" sz="2200" b="1" baseline="30000" dirty="0"/>
              <a:t>-1</a:t>
            </a:r>
            <a:r>
              <a:rPr lang="en-US" sz="2200" b="1" dirty="0"/>
              <a:t> – 1) </a:t>
            </a:r>
          </a:p>
          <a:p>
            <a:pPr lvl="1"/>
            <a:r>
              <a:rPr lang="en-US" sz="2200" dirty="0">
                <a:solidFill>
                  <a:srgbClr val="00B050"/>
                </a:solidFill>
              </a:rPr>
              <a:t>3 bits </a:t>
            </a:r>
            <a:r>
              <a:rPr lang="en-US" sz="2200" dirty="0"/>
              <a:t>for the bias we have </a:t>
            </a:r>
            <a:r>
              <a:rPr lang="en-US" sz="2200" dirty="0">
                <a:solidFill>
                  <a:srgbClr val="00B050"/>
                </a:solidFill>
              </a:rPr>
              <a:t>2</a:t>
            </a:r>
            <a:r>
              <a:rPr lang="en-US" sz="2200" baseline="30000" dirty="0">
                <a:solidFill>
                  <a:srgbClr val="00B050"/>
                </a:solidFill>
              </a:rPr>
              <a:t>3-1</a:t>
            </a:r>
            <a:r>
              <a:rPr lang="en-US" sz="2200" dirty="0">
                <a:solidFill>
                  <a:srgbClr val="00B050"/>
                </a:solidFill>
              </a:rPr>
              <a:t> - 1 = 2</a:t>
            </a:r>
            <a:r>
              <a:rPr lang="en-US" sz="2200" baseline="30000" dirty="0">
                <a:solidFill>
                  <a:srgbClr val="00B050"/>
                </a:solidFill>
              </a:rPr>
              <a:t>2</a:t>
            </a:r>
            <a:r>
              <a:rPr lang="en-US" sz="2200" dirty="0">
                <a:solidFill>
                  <a:srgbClr val="00B050"/>
                </a:solidFill>
              </a:rPr>
              <a:t> - 1 </a:t>
            </a:r>
            <a:r>
              <a:rPr lang="en-US" sz="2200" dirty="0">
                <a:solidFill>
                  <a:srgbClr val="0070C0"/>
                </a:solidFill>
              </a:rPr>
              <a:t>= a bias of 3</a:t>
            </a:r>
            <a:endParaRPr lang="en-US" sz="2200" dirty="0"/>
          </a:p>
          <a:p>
            <a:pPr lvl="1"/>
            <a:r>
              <a:rPr lang="en-US" sz="2200" b="1" dirty="0">
                <a:solidFill>
                  <a:srgbClr val="00B050"/>
                </a:solidFill>
              </a:rPr>
              <a:t>With a Bias of 3</a:t>
            </a:r>
            <a:r>
              <a:rPr lang="en-US" sz="2200" dirty="0">
                <a:solidFill>
                  <a:schemeClr val="accent5"/>
                </a:solidFill>
              </a:rPr>
              <a:t>: </a:t>
            </a:r>
            <a:r>
              <a:rPr lang="en-US" sz="2200" dirty="0"/>
              <a:t>positive and negative numbers range: small to large is:  </a:t>
            </a:r>
            <a:r>
              <a:rPr lang="en-US" sz="2200" dirty="0">
                <a:solidFill>
                  <a:srgbClr val="00B050"/>
                </a:solidFill>
              </a:rPr>
              <a:t>2</a:t>
            </a:r>
            <a:r>
              <a:rPr lang="en-US" sz="2200" baseline="30000" dirty="0">
                <a:solidFill>
                  <a:srgbClr val="00B050"/>
                </a:solidFill>
              </a:rPr>
              <a:t>-3 </a:t>
            </a:r>
            <a:r>
              <a:rPr lang="en-US" sz="2200" dirty="0">
                <a:solidFill>
                  <a:srgbClr val="00B050"/>
                </a:solidFill>
              </a:rPr>
              <a:t> to 2</a:t>
            </a:r>
            <a:r>
              <a:rPr lang="en-US" sz="2200" baseline="30000" dirty="0">
                <a:solidFill>
                  <a:srgbClr val="00B050"/>
                </a:solidFill>
              </a:rPr>
              <a:t>4 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16D05EA-AD9C-3F47-9445-D188758EF4FB}"/>
              </a:ext>
            </a:extLst>
          </p:cNvPr>
          <p:cNvGrpSpPr/>
          <p:nvPr/>
        </p:nvGrpSpPr>
        <p:grpSpPr>
          <a:xfrm>
            <a:off x="2334640" y="947650"/>
            <a:ext cx="6802162" cy="1487500"/>
            <a:chOff x="1912610" y="677752"/>
            <a:chExt cx="6802162" cy="1487500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6E854C48-3BA7-604C-8A51-2058806EEDAA}"/>
                </a:ext>
              </a:extLst>
            </p:cNvPr>
            <p:cNvGrpSpPr/>
            <p:nvPr/>
          </p:nvGrpSpPr>
          <p:grpSpPr>
            <a:xfrm>
              <a:off x="1912610" y="683036"/>
              <a:ext cx="6755063" cy="790357"/>
              <a:chOff x="2776797" y="3372547"/>
              <a:chExt cx="6755063" cy="790357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16CFB04-5DD7-5E41-9591-20125E84B1D7}"/>
                  </a:ext>
                </a:extLst>
              </p:cNvPr>
              <p:cNvSpPr txBox="1"/>
              <p:nvPr/>
            </p:nvSpPr>
            <p:spPr>
              <a:xfrm>
                <a:off x="2825915" y="3701239"/>
                <a:ext cx="1160895" cy="461665"/>
              </a:xfrm>
              <a:prstGeom prst="rect">
                <a:avLst/>
              </a:prstGeom>
              <a:noFill/>
              <a:ln w="34925">
                <a:solidFill>
                  <a:srgbClr val="FF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FF0000"/>
                    </a:solidFill>
                  </a:rPr>
                  <a:t>sign bit</a:t>
                </a: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B177D78-F371-A94E-92FD-ABC785995A4C}"/>
                  </a:ext>
                </a:extLst>
              </p:cNvPr>
              <p:cNvSpPr txBox="1"/>
              <p:nvPr/>
            </p:nvSpPr>
            <p:spPr>
              <a:xfrm>
                <a:off x="4033909" y="3701239"/>
                <a:ext cx="2132315" cy="46166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34925"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   </a:t>
                </a:r>
                <a:r>
                  <a:rPr lang="en-US" sz="2400" dirty="0">
                    <a:solidFill>
                      <a:srgbClr val="00B050"/>
                    </a:solidFill>
                  </a:rPr>
                  <a:t>exponent</a:t>
                </a:r>
                <a:r>
                  <a:rPr lang="en-US" sz="2400" dirty="0"/>
                  <a:t>     </a:t>
                </a: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4AE264F-80A2-A743-A93F-7AECB9D13779}"/>
                  </a:ext>
                </a:extLst>
              </p:cNvPr>
              <p:cNvSpPr txBox="1"/>
              <p:nvPr/>
            </p:nvSpPr>
            <p:spPr>
              <a:xfrm>
                <a:off x="6213323" y="3701238"/>
                <a:ext cx="3318537" cy="461665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34925"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             </a:t>
                </a:r>
                <a:r>
                  <a:rPr lang="en-US" sz="2400" dirty="0">
                    <a:solidFill>
                      <a:srgbClr val="0070C0"/>
                    </a:solidFill>
                  </a:rPr>
                  <a:t>fraction     </a:t>
                </a:r>
                <a:r>
                  <a:rPr lang="en-US" sz="2400" dirty="0"/>
                  <a:t>      </a:t>
                </a: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C141280-2FF7-3748-8CE3-39DC185A61A0}"/>
                  </a:ext>
                </a:extLst>
              </p:cNvPr>
              <p:cNvSpPr txBox="1"/>
              <p:nvPr/>
            </p:nvSpPr>
            <p:spPr>
              <a:xfrm>
                <a:off x="2776797" y="3374247"/>
                <a:ext cx="10374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S = 1 bit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3B34C13-9FA9-7A45-B31F-B1C61C173251}"/>
                  </a:ext>
                </a:extLst>
              </p:cNvPr>
              <p:cNvSpPr txBox="1"/>
              <p:nvPr/>
            </p:nvSpPr>
            <p:spPr>
              <a:xfrm>
                <a:off x="4516816" y="3378484"/>
                <a:ext cx="11528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B050"/>
                    </a:solidFill>
                  </a:rPr>
                  <a:t>E = 3 bits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1DC15BAB-137A-444C-A409-75E3275D33EF}"/>
                  </a:ext>
                </a:extLst>
              </p:cNvPr>
              <p:cNvSpPr/>
              <p:nvPr/>
            </p:nvSpPr>
            <p:spPr>
              <a:xfrm>
                <a:off x="7417619" y="3372547"/>
                <a:ext cx="111440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alibri Bold Italic" charset="0"/>
                    <a:ea typeface="Calibri Bold Italic" charset="0"/>
                    <a:cs typeface="Calibri Bold Italic" charset="0"/>
                    <a:sym typeface="Calibri Bold Italic" charset="0"/>
                  </a:rPr>
                  <a:t>M = 4 bits</a:t>
                </a:r>
                <a:endParaRPr lang="en-US" dirty="0"/>
              </a:p>
            </p:txBody>
          </p:sp>
        </p:grp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AE2AE8C-3376-3540-AEA5-A4CE6F9AD3AB}"/>
                </a:ext>
              </a:extLst>
            </p:cNvPr>
            <p:cNvSpPr/>
            <p:nvPr/>
          </p:nvSpPr>
          <p:spPr>
            <a:xfrm>
              <a:off x="8413086" y="677752"/>
              <a:ext cx="3016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Calibri Bold Italic" charset="0"/>
                  <a:ea typeface="Calibri Bold Italic" charset="0"/>
                  <a:cs typeface="Calibri Bold Italic" charset="0"/>
                  <a:sym typeface="Calibri Bold Italic" charset="0"/>
                </a:rPr>
                <a:t>0</a:t>
              </a:r>
              <a:endParaRPr lang="en-US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62DECF5-A3EE-1E47-8B35-5B38B6C9114F}"/>
                </a:ext>
              </a:extLst>
            </p:cNvPr>
            <p:cNvSpPr/>
            <p:nvPr/>
          </p:nvSpPr>
          <p:spPr>
            <a:xfrm>
              <a:off x="5302037" y="677752"/>
              <a:ext cx="3016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Calibri Bold Italic" charset="0"/>
                  <a:ea typeface="Calibri Bold Italic" charset="0"/>
                  <a:cs typeface="Calibri Bold Italic" charset="0"/>
                  <a:sym typeface="Calibri Bold Italic" charset="0"/>
                </a:rPr>
                <a:t>3</a:t>
              </a:r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CB2C4BD-EA42-834F-A1C6-80B440635E9A}"/>
                </a:ext>
              </a:extLst>
            </p:cNvPr>
            <p:cNvSpPr txBox="1"/>
            <p:nvPr/>
          </p:nvSpPr>
          <p:spPr>
            <a:xfrm>
              <a:off x="5036230" y="679901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B050"/>
                  </a:solidFill>
                </a:rPr>
                <a:t>4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7728004-EF0D-7B40-A9E9-F4F0724FF699}"/>
                </a:ext>
              </a:extLst>
            </p:cNvPr>
            <p:cNvSpPr txBox="1"/>
            <p:nvPr/>
          </p:nvSpPr>
          <p:spPr>
            <a:xfrm>
              <a:off x="3121034" y="677752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B050"/>
                  </a:solidFill>
                </a:rPr>
                <a:t>6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BB49355-CD49-D04F-9F2B-4F96ED703163}"/>
                </a:ext>
              </a:extLst>
            </p:cNvPr>
            <p:cNvSpPr txBox="1"/>
            <p:nvPr/>
          </p:nvSpPr>
          <p:spPr>
            <a:xfrm>
              <a:off x="2877273" y="681244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7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2F9D0F5-8C2C-9D4C-8FAD-511CB937F13C}"/>
                </a:ext>
              </a:extLst>
            </p:cNvPr>
            <p:cNvSpPr/>
            <p:nvPr/>
          </p:nvSpPr>
          <p:spPr>
            <a:xfrm>
              <a:off x="4235879" y="1795920"/>
              <a:ext cx="204299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latin typeface="Calibri Bold Italic" charset="0"/>
                  <a:ea typeface="Calibri Bold Italic" charset="0"/>
                  <a:cs typeface="Calibri Bold Italic" charset="0"/>
                  <a:sym typeface="Calibri Bold Italic" charset="0"/>
                </a:rPr>
                <a:t>1 byte = 8 bits total </a:t>
              </a:r>
              <a:endParaRPr lang="en-US" dirty="0"/>
            </a:p>
          </p:txBody>
        </p:sp>
        <p:sp>
          <p:nvSpPr>
            <p:cNvPr id="22" name="Left Brace 21">
              <a:extLst>
                <a:ext uri="{FF2B5EF4-FFF2-40B4-BE49-F238E27FC236}">
                  <a16:creationId xmlns:a16="http://schemas.microsoft.com/office/drawing/2014/main" id="{C2B4186F-99A0-6741-BA36-A18AD02C87AF}"/>
                </a:ext>
              </a:extLst>
            </p:cNvPr>
            <p:cNvSpPr/>
            <p:nvPr/>
          </p:nvSpPr>
          <p:spPr>
            <a:xfrm rot="16200000">
              <a:off x="5123059" y="-1663479"/>
              <a:ext cx="392448" cy="6696780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aphicFrame>
        <p:nvGraphicFramePr>
          <p:cNvPr id="24" name="Table 10">
            <a:extLst>
              <a:ext uri="{FF2B5EF4-FFF2-40B4-BE49-F238E27FC236}">
                <a16:creationId xmlns:a16="http://schemas.microsoft.com/office/drawing/2014/main" id="{83509AF8-A6CE-C143-913A-72C812039297}"/>
              </a:ext>
            </a:extLst>
          </p:cNvPr>
          <p:cNvGraphicFramePr>
            <a:graphicFrameLocks noGrp="1"/>
          </p:cNvGraphicFramePr>
          <p:nvPr/>
        </p:nvGraphicFramePr>
        <p:xfrm>
          <a:off x="958891" y="5391913"/>
          <a:ext cx="9311643" cy="396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34627">
                  <a:extLst>
                    <a:ext uri="{9D8B030D-6E8A-4147-A177-3AD203B41FA5}">
                      <a16:colId xmlns:a16="http://schemas.microsoft.com/office/drawing/2014/main" val="3896614229"/>
                    </a:ext>
                  </a:extLst>
                </a:gridCol>
                <a:gridCol w="1034627">
                  <a:extLst>
                    <a:ext uri="{9D8B030D-6E8A-4147-A177-3AD203B41FA5}">
                      <a16:colId xmlns:a16="http://schemas.microsoft.com/office/drawing/2014/main" val="2368687424"/>
                    </a:ext>
                  </a:extLst>
                </a:gridCol>
                <a:gridCol w="1034627">
                  <a:extLst>
                    <a:ext uri="{9D8B030D-6E8A-4147-A177-3AD203B41FA5}">
                      <a16:colId xmlns:a16="http://schemas.microsoft.com/office/drawing/2014/main" val="3544227629"/>
                    </a:ext>
                  </a:extLst>
                </a:gridCol>
                <a:gridCol w="1034627">
                  <a:extLst>
                    <a:ext uri="{9D8B030D-6E8A-4147-A177-3AD203B41FA5}">
                      <a16:colId xmlns:a16="http://schemas.microsoft.com/office/drawing/2014/main" val="4119683761"/>
                    </a:ext>
                  </a:extLst>
                </a:gridCol>
                <a:gridCol w="1034627">
                  <a:extLst>
                    <a:ext uri="{9D8B030D-6E8A-4147-A177-3AD203B41FA5}">
                      <a16:colId xmlns:a16="http://schemas.microsoft.com/office/drawing/2014/main" val="3294221847"/>
                    </a:ext>
                  </a:extLst>
                </a:gridCol>
                <a:gridCol w="1034627">
                  <a:extLst>
                    <a:ext uri="{9D8B030D-6E8A-4147-A177-3AD203B41FA5}">
                      <a16:colId xmlns:a16="http://schemas.microsoft.com/office/drawing/2014/main" val="1660545013"/>
                    </a:ext>
                  </a:extLst>
                </a:gridCol>
                <a:gridCol w="1034627">
                  <a:extLst>
                    <a:ext uri="{9D8B030D-6E8A-4147-A177-3AD203B41FA5}">
                      <a16:colId xmlns:a16="http://schemas.microsoft.com/office/drawing/2014/main" val="2510638268"/>
                    </a:ext>
                  </a:extLst>
                </a:gridCol>
                <a:gridCol w="1034627">
                  <a:extLst>
                    <a:ext uri="{9D8B030D-6E8A-4147-A177-3AD203B41FA5}">
                      <a16:colId xmlns:a16="http://schemas.microsoft.com/office/drawing/2014/main" val="2268742174"/>
                    </a:ext>
                  </a:extLst>
                </a:gridCol>
                <a:gridCol w="1034627">
                  <a:extLst>
                    <a:ext uri="{9D8B030D-6E8A-4147-A177-3AD203B41FA5}">
                      <a16:colId xmlns:a16="http://schemas.microsoft.com/office/drawing/2014/main" val="13475237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Actual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-3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-2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-1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0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1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2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3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4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6786495"/>
                  </a:ext>
                </a:extLst>
              </a:tr>
            </a:tbl>
          </a:graphicData>
        </a:graphic>
      </p:graphicFrame>
      <p:graphicFrame>
        <p:nvGraphicFramePr>
          <p:cNvPr id="25" name="Table 10">
            <a:extLst>
              <a:ext uri="{FF2B5EF4-FFF2-40B4-BE49-F238E27FC236}">
                <a16:creationId xmlns:a16="http://schemas.microsoft.com/office/drawing/2014/main" id="{5AF8F1DA-326D-5D4D-9A02-CDF75B3888BD}"/>
              </a:ext>
            </a:extLst>
          </p:cNvPr>
          <p:cNvGraphicFramePr>
            <a:graphicFrameLocks noGrp="1"/>
          </p:cNvGraphicFramePr>
          <p:nvPr/>
        </p:nvGraphicFramePr>
        <p:xfrm>
          <a:off x="958891" y="6165925"/>
          <a:ext cx="9311643" cy="396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34627">
                  <a:extLst>
                    <a:ext uri="{9D8B030D-6E8A-4147-A177-3AD203B41FA5}">
                      <a16:colId xmlns:a16="http://schemas.microsoft.com/office/drawing/2014/main" val="3896614229"/>
                    </a:ext>
                  </a:extLst>
                </a:gridCol>
                <a:gridCol w="1034627">
                  <a:extLst>
                    <a:ext uri="{9D8B030D-6E8A-4147-A177-3AD203B41FA5}">
                      <a16:colId xmlns:a16="http://schemas.microsoft.com/office/drawing/2014/main" val="2368687424"/>
                    </a:ext>
                  </a:extLst>
                </a:gridCol>
                <a:gridCol w="1034627">
                  <a:extLst>
                    <a:ext uri="{9D8B030D-6E8A-4147-A177-3AD203B41FA5}">
                      <a16:colId xmlns:a16="http://schemas.microsoft.com/office/drawing/2014/main" val="3544227629"/>
                    </a:ext>
                  </a:extLst>
                </a:gridCol>
                <a:gridCol w="1034627">
                  <a:extLst>
                    <a:ext uri="{9D8B030D-6E8A-4147-A177-3AD203B41FA5}">
                      <a16:colId xmlns:a16="http://schemas.microsoft.com/office/drawing/2014/main" val="4119683761"/>
                    </a:ext>
                  </a:extLst>
                </a:gridCol>
                <a:gridCol w="1034627">
                  <a:extLst>
                    <a:ext uri="{9D8B030D-6E8A-4147-A177-3AD203B41FA5}">
                      <a16:colId xmlns:a16="http://schemas.microsoft.com/office/drawing/2014/main" val="3294221847"/>
                    </a:ext>
                  </a:extLst>
                </a:gridCol>
                <a:gridCol w="1034627">
                  <a:extLst>
                    <a:ext uri="{9D8B030D-6E8A-4147-A177-3AD203B41FA5}">
                      <a16:colId xmlns:a16="http://schemas.microsoft.com/office/drawing/2014/main" val="1660545013"/>
                    </a:ext>
                  </a:extLst>
                </a:gridCol>
                <a:gridCol w="1034627">
                  <a:extLst>
                    <a:ext uri="{9D8B030D-6E8A-4147-A177-3AD203B41FA5}">
                      <a16:colId xmlns:a16="http://schemas.microsoft.com/office/drawing/2014/main" val="2510638268"/>
                    </a:ext>
                  </a:extLst>
                </a:gridCol>
                <a:gridCol w="1034627">
                  <a:extLst>
                    <a:ext uri="{9D8B030D-6E8A-4147-A177-3AD203B41FA5}">
                      <a16:colId xmlns:a16="http://schemas.microsoft.com/office/drawing/2014/main" val="2268742174"/>
                    </a:ext>
                  </a:extLst>
                </a:gridCol>
                <a:gridCol w="1034627">
                  <a:extLst>
                    <a:ext uri="{9D8B030D-6E8A-4147-A177-3AD203B41FA5}">
                      <a16:colId xmlns:a16="http://schemas.microsoft.com/office/drawing/2014/main" val="13475237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00B050"/>
                          </a:solidFill>
                        </a:rPr>
                        <a:t>Biased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00B050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00B050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00B050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00B050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00B050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00B050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00B050"/>
                          </a:solidFill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00B050"/>
                          </a:solidFill>
                        </a:rPr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6723839"/>
                  </a:ext>
                </a:extLst>
              </a:tr>
            </a:tbl>
          </a:graphicData>
        </a:graphic>
      </p:graphicFrame>
      <p:graphicFrame>
        <p:nvGraphicFramePr>
          <p:cNvPr id="26" name="Table 10">
            <a:extLst>
              <a:ext uri="{FF2B5EF4-FFF2-40B4-BE49-F238E27FC236}">
                <a16:creationId xmlns:a16="http://schemas.microsoft.com/office/drawing/2014/main" id="{8240A907-CCFD-A446-9AB1-39D64291F2B5}"/>
              </a:ext>
            </a:extLst>
          </p:cNvPr>
          <p:cNvGraphicFramePr>
            <a:graphicFrameLocks noGrp="1"/>
          </p:cNvGraphicFramePr>
          <p:nvPr/>
        </p:nvGraphicFramePr>
        <p:xfrm>
          <a:off x="958891" y="5768245"/>
          <a:ext cx="9311643" cy="396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34627">
                  <a:extLst>
                    <a:ext uri="{9D8B030D-6E8A-4147-A177-3AD203B41FA5}">
                      <a16:colId xmlns:a16="http://schemas.microsoft.com/office/drawing/2014/main" val="3896614229"/>
                    </a:ext>
                  </a:extLst>
                </a:gridCol>
                <a:gridCol w="1034627">
                  <a:extLst>
                    <a:ext uri="{9D8B030D-6E8A-4147-A177-3AD203B41FA5}">
                      <a16:colId xmlns:a16="http://schemas.microsoft.com/office/drawing/2014/main" val="2368687424"/>
                    </a:ext>
                  </a:extLst>
                </a:gridCol>
                <a:gridCol w="1034627">
                  <a:extLst>
                    <a:ext uri="{9D8B030D-6E8A-4147-A177-3AD203B41FA5}">
                      <a16:colId xmlns:a16="http://schemas.microsoft.com/office/drawing/2014/main" val="3544227629"/>
                    </a:ext>
                  </a:extLst>
                </a:gridCol>
                <a:gridCol w="1034627">
                  <a:extLst>
                    <a:ext uri="{9D8B030D-6E8A-4147-A177-3AD203B41FA5}">
                      <a16:colId xmlns:a16="http://schemas.microsoft.com/office/drawing/2014/main" val="4119683761"/>
                    </a:ext>
                  </a:extLst>
                </a:gridCol>
                <a:gridCol w="1034627">
                  <a:extLst>
                    <a:ext uri="{9D8B030D-6E8A-4147-A177-3AD203B41FA5}">
                      <a16:colId xmlns:a16="http://schemas.microsoft.com/office/drawing/2014/main" val="3294221847"/>
                    </a:ext>
                  </a:extLst>
                </a:gridCol>
                <a:gridCol w="1034627">
                  <a:extLst>
                    <a:ext uri="{9D8B030D-6E8A-4147-A177-3AD203B41FA5}">
                      <a16:colId xmlns:a16="http://schemas.microsoft.com/office/drawing/2014/main" val="1660545013"/>
                    </a:ext>
                  </a:extLst>
                </a:gridCol>
                <a:gridCol w="1034627">
                  <a:extLst>
                    <a:ext uri="{9D8B030D-6E8A-4147-A177-3AD203B41FA5}">
                      <a16:colId xmlns:a16="http://schemas.microsoft.com/office/drawing/2014/main" val="2510638268"/>
                    </a:ext>
                  </a:extLst>
                </a:gridCol>
                <a:gridCol w="1034627">
                  <a:extLst>
                    <a:ext uri="{9D8B030D-6E8A-4147-A177-3AD203B41FA5}">
                      <a16:colId xmlns:a16="http://schemas.microsoft.com/office/drawing/2014/main" val="2268742174"/>
                    </a:ext>
                  </a:extLst>
                </a:gridCol>
                <a:gridCol w="1034627">
                  <a:extLst>
                    <a:ext uri="{9D8B030D-6E8A-4147-A177-3AD203B41FA5}">
                      <a16:colId xmlns:a16="http://schemas.microsoft.com/office/drawing/2014/main" val="13475237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2"/>
                          </a:solidFill>
                        </a:rPr>
                        <a:t> Bias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2"/>
                          </a:solidFill>
                        </a:rPr>
                        <a:t>+ 3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2"/>
                          </a:solidFill>
                        </a:rPr>
                        <a:t>+ 3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2"/>
                          </a:solidFill>
                        </a:rPr>
                        <a:t>+ 3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2"/>
                          </a:solidFill>
                        </a:rPr>
                        <a:t>+ 3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2"/>
                          </a:solidFill>
                        </a:rPr>
                        <a:t>+ 3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2"/>
                          </a:solidFill>
                        </a:rPr>
                        <a:t>+ 3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2"/>
                          </a:solidFill>
                        </a:rPr>
                        <a:t>+ 3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2"/>
                          </a:solidFill>
                        </a:rPr>
                        <a:t>+3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6723839"/>
                  </a:ext>
                </a:extLst>
              </a:tr>
            </a:tbl>
          </a:graphicData>
        </a:graphic>
      </p:graphicFrame>
      <p:sp>
        <p:nvSpPr>
          <p:cNvPr id="27" name="TextBox 26">
            <a:extLst>
              <a:ext uri="{FF2B5EF4-FFF2-40B4-BE49-F238E27FC236}">
                <a16:creationId xmlns:a16="http://schemas.microsoft.com/office/drawing/2014/main" id="{83C80FAA-9D3A-0249-9429-7B32D0FEACB3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414796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uiExpand="1" build="p"/>
      <p:bldP spid="27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9FCDE1C-6D2A-FE4A-A86A-5B684AAB43F0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788705" y="3634601"/>
            <a:ext cx="8229377" cy="2740392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>
              <a:spcBef>
                <a:spcPct val="70000"/>
              </a:spcBef>
              <a:tabLst>
                <a:tab pos="4406900" algn="l"/>
              </a:tabLst>
            </a:pPr>
            <a:r>
              <a:rPr lang="en-US" sz="2400" i="1" dirty="0">
                <a:solidFill>
                  <a:srgbClr val="2C895B"/>
                </a:solidFill>
              </a:rPr>
              <a:t>Scientific Normalized form</a:t>
            </a:r>
            <a:r>
              <a:rPr lang="en-US" sz="2400" dirty="0">
                <a:solidFill>
                  <a:srgbClr val="2C895B"/>
                </a:solidFill>
              </a:rPr>
              <a:t>:  </a:t>
            </a:r>
          </a:p>
          <a:p>
            <a:pPr marL="0" indent="0">
              <a:spcBef>
                <a:spcPct val="70000"/>
              </a:spcBef>
              <a:buNone/>
              <a:tabLst>
                <a:tab pos="4406900" algn="l"/>
              </a:tabLst>
            </a:pPr>
            <a:r>
              <a:rPr lang="en-US" sz="2400" dirty="0">
                <a:solidFill>
                  <a:schemeClr val="accent5"/>
                </a:solidFill>
              </a:rPr>
              <a:t>              </a:t>
            </a:r>
            <a:r>
              <a:rPr lang="en-US" sz="2400" dirty="0">
                <a:solidFill>
                  <a:srgbClr val="2C895B"/>
                </a:solidFill>
              </a:rPr>
              <a:t>exactly one digit </a:t>
            </a:r>
            <a:r>
              <a:rPr lang="en-US" sz="2400" dirty="0"/>
              <a:t>(non-zero) to left of decimal point</a:t>
            </a:r>
          </a:p>
          <a:p>
            <a:pPr>
              <a:lnSpc>
                <a:spcPct val="110000"/>
              </a:lnSpc>
              <a:spcBef>
                <a:spcPts val="1800"/>
              </a:spcBef>
              <a:tabLst>
                <a:tab pos="4406900" algn="l"/>
              </a:tabLst>
            </a:pPr>
            <a:r>
              <a:rPr lang="en-US" sz="2400" dirty="0"/>
              <a:t>Alternatives to representing 1/1,000,000,000</a:t>
            </a:r>
          </a:p>
          <a:p>
            <a:pPr lvl="1">
              <a:lnSpc>
                <a:spcPct val="110000"/>
              </a:lnSpc>
              <a:spcBef>
                <a:spcPts val="0"/>
              </a:spcBef>
              <a:tabLst>
                <a:tab pos="4406900" algn="l"/>
              </a:tabLst>
            </a:pPr>
            <a:r>
              <a:rPr lang="en-US" sz="2400" dirty="0">
                <a:solidFill>
                  <a:srgbClr val="FF0000"/>
                </a:solidFill>
              </a:rPr>
              <a:t>Normalized: 	1.0×10</a:t>
            </a:r>
            <a:r>
              <a:rPr lang="en-US" sz="2400" baseline="30000" dirty="0">
                <a:solidFill>
                  <a:srgbClr val="FF0000"/>
                </a:solidFill>
              </a:rPr>
              <a:t>-9</a:t>
            </a:r>
            <a:endParaRPr lang="en-US" sz="2400" dirty="0">
              <a:solidFill>
                <a:srgbClr val="FF0000"/>
              </a:solidFill>
            </a:endParaRPr>
          </a:p>
          <a:p>
            <a:pPr lvl="1">
              <a:lnSpc>
                <a:spcPct val="110000"/>
              </a:lnSpc>
              <a:spcBef>
                <a:spcPts val="0"/>
              </a:spcBef>
              <a:tabLst>
                <a:tab pos="4406900" algn="l"/>
              </a:tabLst>
            </a:pPr>
            <a:r>
              <a:rPr lang="en-US" sz="2400" dirty="0">
                <a:solidFill>
                  <a:srgbClr val="2C895B"/>
                </a:solidFill>
              </a:rPr>
              <a:t>Not normalized: </a:t>
            </a:r>
            <a:r>
              <a:rPr lang="en-US" sz="2400" dirty="0"/>
              <a:t>	0.1×10</a:t>
            </a:r>
            <a:r>
              <a:rPr lang="en-US" sz="2400" baseline="30000" dirty="0"/>
              <a:t>-8</a:t>
            </a:r>
            <a:r>
              <a:rPr lang="en-US" sz="2400" dirty="0"/>
              <a:t>,      10.0×10</a:t>
            </a:r>
            <a:r>
              <a:rPr lang="en-US" sz="2400" baseline="30000" dirty="0"/>
              <a:t>-10</a:t>
            </a:r>
            <a:r>
              <a:rPr lang="en-US" sz="2400" dirty="0"/>
              <a:t>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88196D5-A51E-3645-94D3-FD66974D99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Scientific Notation Decimal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B2A2DBD-770A-9B4C-840E-E9D5A01497E4}"/>
              </a:ext>
            </a:extLst>
          </p:cNvPr>
          <p:cNvGrpSpPr/>
          <p:nvPr/>
        </p:nvGrpSpPr>
        <p:grpSpPr>
          <a:xfrm>
            <a:off x="1971999" y="1160396"/>
            <a:ext cx="7277103" cy="2179827"/>
            <a:chOff x="548640" y="1216152"/>
            <a:chExt cx="7277103" cy="2179827"/>
          </a:xfrm>
        </p:grpSpPr>
        <p:sp>
          <p:nvSpPr>
            <p:cNvPr id="5" name="Rectangle 3">
              <a:extLst>
                <a:ext uri="{FF2B5EF4-FFF2-40B4-BE49-F238E27FC236}">
                  <a16:creationId xmlns:a16="http://schemas.microsoft.com/office/drawing/2014/main" id="{955C1D2C-20CE-524C-890A-76DEAE1FEF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9545" y="2074281"/>
              <a:ext cx="2433358" cy="47352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63500" tIns="25400" rIns="63500" bIns="25400"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85000"/>
                </a:lnSpc>
              </a:pPr>
              <a:r>
                <a:rPr lang="en-US" sz="3200" b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+6.02</a:t>
              </a:r>
              <a:r>
                <a:rPr lang="en-US" sz="3200" b="1" baseline="-25000" dirty="0">
                  <a:latin typeface="Calibri" panose="020F0502020204030204" pitchFamily="34" charset="0"/>
                  <a:cs typeface="Calibri" panose="020F0502020204030204" pitchFamily="34" charset="0"/>
                </a:rPr>
                <a:t>10</a:t>
              </a:r>
              <a:r>
                <a:rPr lang="en-US" sz="3200" b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× 10</a:t>
              </a:r>
              <a:r>
                <a:rPr lang="en-US" sz="3200" b="1" baseline="30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23</a:t>
              </a:r>
              <a:endParaRPr lang="en-US" sz="32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6" name="Group 4">
              <a:extLst>
                <a:ext uri="{FF2B5EF4-FFF2-40B4-BE49-F238E27FC236}">
                  <a16:creationId xmlns:a16="http://schemas.microsoft.com/office/drawing/2014/main" id="{3A70F200-0DD6-1F40-8991-E4180B56F4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074603" y="2511552"/>
              <a:ext cx="2498726" cy="854076"/>
              <a:chOff x="2688" y="1296"/>
              <a:chExt cx="1574" cy="538"/>
            </a:xfrm>
          </p:grpSpPr>
          <p:sp>
            <p:nvSpPr>
              <p:cNvPr id="20" name="Rectangle 5">
                <a:extLst>
                  <a:ext uri="{FF2B5EF4-FFF2-40B4-BE49-F238E27FC236}">
                    <a16:creationId xmlns:a16="http://schemas.microsoft.com/office/drawing/2014/main" id="{F8DFF319-F4E9-FC40-8332-78669BB849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28" y="1536"/>
                <a:ext cx="1334" cy="298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63500" tIns="25400" rIns="63500" bIns="25400">
                <a:prstTxWarp prst="textNoShape">
                  <a:avLst/>
                </a:prstTxWarp>
                <a:spAutoFit/>
              </a:bodyPr>
              <a:lstStyle/>
              <a:p>
                <a:pPr>
                  <a:lnSpc>
                    <a:spcPct val="85000"/>
                  </a:lnSpc>
                </a:pPr>
                <a:r>
                  <a:rPr lang="en-US" sz="3200" b="1" dirty="0">
                    <a:solidFill>
                      <a:schemeClr val="accent5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radix (base)</a:t>
                </a:r>
              </a:p>
            </p:txBody>
          </p:sp>
          <p:sp>
            <p:nvSpPr>
              <p:cNvPr id="21" name="Line 6">
                <a:extLst>
                  <a:ext uri="{FF2B5EF4-FFF2-40B4-BE49-F238E27FC236}">
                    <a16:creationId xmlns:a16="http://schemas.microsoft.com/office/drawing/2014/main" id="{C00BE4D0-A374-7C44-8D8B-D480F6DC4E3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688" y="1296"/>
                <a:ext cx="232" cy="280"/>
              </a:xfrm>
              <a:prstGeom prst="line">
                <a:avLst/>
              </a:prstGeom>
              <a:noFill/>
              <a:ln w="28575">
                <a:solidFill>
                  <a:schemeClr val="accent5"/>
                </a:solidFill>
                <a:round/>
                <a:headEnd type="triangle" w="med" len="med"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7" name="Group 7">
              <a:extLst>
                <a:ext uri="{FF2B5EF4-FFF2-40B4-BE49-F238E27FC236}">
                  <a16:creationId xmlns:a16="http://schemas.microsoft.com/office/drawing/2014/main" id="{06E5A31F-1F3E-0840-8082-147837766ED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11472" y="2465703"/>
              <a:ext cx="2468563" cy="930276"/>
              <a:chOff x="899" y="1296"/>
              <a:chExt cx="1555" cy="586"/>
            </a:xfrm>
          </p:grpSpPr>
          <p:sp>
            <p:nvSpPr>
              <p:cNvPr id="18" name="Rectangle 8">
                <a:extLst>
                  <a:ext uri="{FF2B5EF4-FFF2-40B4-BE49-F238E27FC236}">
                    <a16:creationId xmlns:a16="http://schemas.microsoft.com/office/drawing/2014/main" id="{BA59F9F5-C46C-8647-9BFF-9A11BB6503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" y="1584"/>
                <a:ext cx="1555" cy="298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63500" tIns="25400" rIns="63500" bIns="25400">
                <a:prstTxWarp prst="textNoShape">
                  <a:avLst/>
                </a:prstTxWarp>
                <a:spAutoFit/>
              </a:bodyPr>
              <a:lstStyle/>
              <a:p>
                <a:pPr algn="r">
                  <a:lnSpc>
                    <a:spcPct val="85000"/>
                  </a:lnSpc>
                </a:pPr>
                <a:r>
                  <a:rPr lang="en-US" sz="3200" b="1" dirty="0">
                    <a:solidFill>
                      <a:schemeClr val="accent5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decimal point</a:t>
                </a:r>
              </a:p>
            </p:txBody>
          </p:sp>
          <p:sp>
            <p:nvSpPr>
              <p:cNvPr id="19" name="Line 9">
                <a:extLst>
                  <a:ext uri="{FF2B5EF4-FFF2-40B4-BE49-F238E27FC236}">
                    <a16:creationId xmlns:a16="http://schemas.microsoft.com/office/drawing/2014/main" id="{ECD5531D-0A36-FC41-B264-849E065295D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09" y="1296"/>
                <a:ext cx="0" cy="288"/>
              </a:xfrm>
              <a:prstGeom prst="line">
                <a:avLst/>
              </a:prstGeom>
              <a:noFill/>
              <a:ln w="28575">
                <a:solidFill>
                  <a:schemeClr val="accent5"/>
                </a:solidFill>
                <a:round/>
                <a:headEnd type="triangle" w="med" len="med"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8" name="Group 14">
              <a:extLst>
                <a:ext uri="{FF2B5EF4-FFF2-40B4-BE49-F238E27FC236}">
                  <a16:creationId xmlns:a16="http://schemas.microsoft.com/office/drawing/2014/main" id="{6E1F72B5-BF5A-F247-89F8-981D6A9B5A8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349242" y="1216152"/>
              <a:ext cx="2476501" cy="911224"/>
              <a:chOff x="3024" y="523"/>
              <a:chExt cx="1560" cy="574"/>
            </a:xfrm>
          </p:grpSpPr>
          <p:sp>
            <p:nvSpPr>
              <p:cNvPr id="14" name="Line 15">
                <a:extLst>
                  <a:ext uri="{FF2B5EF4-FFF2-40B4-BE49-F238E27FC236}">
                    <a16:creationId xmlns:a16="http://schemas.microsoft.com/office/drawing/2014/main" id="{67F221DC-DC03-3947-A4CB-699B0F8D94C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024" y="912"/>
                <a:ext cx="461" cy="185"/>
              </a:xfrm>
              <a:prstGeom prst="line">
                <a:avLst/>
              </a:prstGeom>
              <a:noFill/>
              <a:ln w="28575">
                <a:solidFill>
                  <a:schemeClr val="accent5"/>
                </a:solidFill>
                <a:round/>
                <a:headEnd type="triangle" w="med" len="med"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15" name="Group 16">
                <a:extLst>
                  <a:ext uri="{FF2B5EF4-FFF2-40B4-BE49-F238E27FC236}">
                    <a16:creationId xmlns:a16="http://schemas.microsoft.com/office/drawing/2014/main" id="{7B35BDDD-44DD-2D4D-8EB3-466557402B5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408" y="523"/>
                <a:ext cx="1176" cy="538"/>
                <a:chOff x="3408" y="523"/>
                <a:chExt cx="1176" cy="538"/>
              </a:xfrm>
            </p:grpSpPr>
            <p:sp>
              <p:nvSpPr>
                <p:cNvPr id="16" name="Rectangle 17">
                  <a:extLst>
                    <a:ext uri="{FF2B5EF4-FFF2-40B4-BE49-F238E27FC236}">
                      <a16:creationId xmlns:a16="http://schemas.microsoft.com/office/drawing/2014/main" id="{010DACC3-E7B9-0444-B192-B01EC0CDE00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486" y="763"/>
                  <a:ext cx="1098" cy="298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63500" tIns="25400" rIns="63500" bIns="25400">
                  <a:prstTxWarp prst="textNoShape">
                    <a:avLst/>
                  </a:prstTxWarp>
                  <a:spAutoFit/>
                </a:bodyPr>
                <a:lstStyle/>
                <a:p>
                  <a:pPr>
                    <a:lnSpc>
                      <a:spcPct val="85000"/>
                    </a:lnSpc>
                  </a:pPr>
                  <a:r>
                    <a:rPr lang="en-US" sz="3200" b="1" dirty="0">
                      <a:solidFill>
                        <a:schemeClr val="accent5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exponent</a:t>
                  </a:r>
                  <a:endParaRPr lang="en-US" sz="3200" b="1" i="1" dirty="0">
                    <a:solidFill>
                      <a:schemeClr val="accent5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7" name="Rectangle 18">
                  <a:extLst>
                    <a:ext uri="{FF2B5EF4-FFF2-40B4-BE49-F238E27FC236}">
                      <a16:creationId xmlns:a16="http://schemas.microsoft.com/office/drawing/2014/main" id="{ADC43F16-6577-1E40-84E5-BF685AA709D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408" y="523"/>
                  <a:ext cx="80" cy="293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63500" tIns="25400" rIns="63500" bIns="25400">
                  <a:prstTxWarp prst="textNoShape">
                    <a:avLst/>
                  </a:prstTxWarp>
                  <a:spAutoFit/>
                </a:bodyPr>
                <a:lstStyle/>
                <a:p>
                  <a:pPr>
                    <a:lnSpc>
                      <a:spcPct val="85000"/>
                    </a:lnSpc>
                  </a:pPr>
                  <a:endParaRPr lang="en-AU" sz="3200" b="1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DF4781C1-32EB-EC43-9C0A-E8B609F179F9}"/>
                </a:ext>
              </a:extLst>
            </p:cNvPr>
            <p:cNvGrpSpPr/>
            <p:nvPr/>
          </p:nvGrpSpPr>
          <p:grpSpPr>
            <a:xfrm>
              <a:off x="548640" y="1224090"/>
              <a:ext cx="3733803" cy="913268"/>
              <a:chOff x="548640" y="1224090"/>
              <a:chExt cx="3733803" cy="913268"/>
            </a:xfrm>
          </p:grpSpPr>
          <p:grpSp>
            <p:nvGrpSpPr>
              <p:cNvPr id="10" name="Group 10">
                <a:extLst>
                  <a:ext uri="{FF2B5EF4-FFF2-40B4-BE49-F238E27FC236}">
                    <a16:creationId xmlns:a16="http://schemas.microsoft.com/office/drawing/2014/main" id="{336A0FE8-B406-B845-85D9-9470A24F6FD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48640" y="1224090"/>
                <a:ext cx="3733803" cy="793751"/>
                <a:chOff x="0" y="528"/>
                <a:chExt cx="2352" cy="500"/>
              </a:xfrm>
            </p:grpSpPr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10F23F53-623F-FF4D-A01C-7DED3A943B0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11" y="730"/>
                  <a:ext cx="1041" cy="298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63500" tIns="25400" rIns="63500" bIns="25400">
                  <a:prstTxWarp prst="textNoShape">
                    <a:avLst/>
                  </a:prstTxWarp>
                  <a:spAutoFit/>
                </a:bodyPr>
                <a:lstStyle/>
                <a:p>
                  <a:pPr>
                    <a:lnSpc>
                      <a:spcPct val="85000"/>
                    </a:lnSpc>
                  </a:pPr>
                  <a:r>
                    <a:rPr lang="en-US" sz="3200" b="1" dirty="0">
                      <a:solidFill>
                        <a:schemeClr val="accent5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mantissa</a:t>
                  </a:r>
                  <a:endParaRPr lang="en-US" sz="3200" b="1" i="1" dirty="0">
                    <a:solidFill>
                      <a:schemeClr val="accent5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3" name="Rectangle 13">
                  <a:extLst>
                    <a:ext uri="{FF2B5EF4-FFF2-40B4-BE49-F238E27FC236}">
                      <a16:creationId xmlns:a16="http://schemas.microsoft.com/office/drawing/2014/main" id="{DE94A678-64CA-2941-A027-F472E46DEE5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528"/>
                  <a:ext cx="80" cy="293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63500" tIns="25400" rIns="63500" bIns="25400">
                  <a:prstTxWarp prst="textNoShape">
                    <a:avLst/>
                  </a:prstTxWarp>
                  <a:spAutoFit/>
                </a:bodyPr>
                <a:lstStyle/>
                <a:p>
                  <a:pPr>
                    <a:lnSpc>
                      <a:spcPct val="85000"/>
                    </a:lnSpc>
                  </a:pPr>
                  <a:endParaRPr lang="en-AU" sz="3200" b="1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1" name="Left Brace 10">
                <a:extLst>
                  <a:ext uri="{FF2B5EF4-FFF2-40B4-BE49-F238E27FC236}">
                    <a16:creationId xmlns:a16="http://schemas.microsoft.com/office/drawing/2014/main" id="{AF013A3D-C560-0F4B-B4A9-D7A5C4BC68FF}"/>
                  </a:ext>
                </a:extLst>
              </p:cNvPr>
              <p:cNvSpPr/>
              <p:nvPr/>
            </p:nvSpPr>
            <p:spPr bwMode="auto">
              <a:xfrm rot="5400000">
                <a:off x="3565793" y="1634438"/>
                <a:ext cx="182880" cy="822960"/>
              </a:xfrm>
              <a:prstGeom prst="leftBrace">
                <a:avLst/>
              </a:prstGeom>
              <a:noFill/>
              <a:ln w="28575" cap="flat" cmpd="sng" algn="ctr">
                <a:solidFill>
                  <a:schemeClr val="accent5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itchFamily="34" charset="0"/>
                </a:endParaRPr>
              </a:p>
            </p:txBody>
          </p:sp>
        </p:grpSp>
      </p:grpSp>
      <p:sp>
        <p:nvSpPr>
          <p:cNvPr id="22" name="Rectangle 8">
            <a:extLst>
              <a:ext uri="{FF2B5EF4-FFF2-40B4-BE49-F238E27FC236}">
                <a16:creationId xmlns:a16="http://schemas.microsoft.com/office/drawing/2014/main" id="{0F50BF61-A0F0-C341-BBF2-0E452C4379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57621" y="2321034"/>
            <a:ext cx="806311" cy="47352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63500" tIns="25400" rIns="63500" bIns="25400">
            <a:prstTxWarp prst="textNoShape">
              <a:avLst/>
            </a:prstTxWarp>
            <a:spAutoFit/>
          </a:bodyPr>
          <a:lstStyle/>
          <a:p>
            <a:pPr algn="r">
              <a:lnSpc>
                <a:spcPct val="85000"/>
              </a:lnSpc>
            </a:pPr>
            <a:r>
              <a:rPr lang="en-US" sz="3200" b="1" dirty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sign</a:t>
            </a:r>
          </a:p>
        </p:txBody>
      </p:sp>
      <p:sp>
        <p:nvSpPr>
          <p:cNvPr id="23" name="Line 9">
            <a:extLst>
              <a:ext uri="{FF2B5EF4-FFF2-40B4-BE49-F238E27FC236}">
                <a16:creationId xmlns:a16="http://schemas.microsoft.com/office/drawing/2014/main" id="{57E65290-7691-DF40-AA39-DE571FCCA90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846152" y="2282082"/>
            <a:ext cx="731887" cy="275716"/>
          </a:xfrm>
          <a:prstGeom prst="line">
            <a:avLst/>
          </a:prstGeom>
          <a:noFill/>
          <a:ln w="28575">
            <a:solidFill>
              <a:schemeClr val="accent5"/>
            </a:solidFill>
            <a:round/>
            <a:headEnd type="triangle" w="med" len="med"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FBE4F38-D89D-214F-90D2-4E12E10C6401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248526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24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2EC0A-0724-6F46-BC8E-94B2E74145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276" y="187692"/>
            <a:ext cx="10515600" cy="539547"/>
          </a:xfrm>
        </p:spPr>
        <p:txBody>
          <a:bodyPr/>
          <a:lstStyle/>
          <a:p>
            <a:r>
              <a:rPr lang="en-US" dirty="0"/>
              <a:t>Floating Point Number in a Byte (Not A Real Format)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F079A468-769D-5C40-B819-8488F831DF4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35179" y="2757398"/>
            <a:ext cx="11143622" cy="2357312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200" b="1" dirty="0"/>
              <a:t>Mantissa encoding: = 1</a:t>
            </a:r>
            <a:r>
              <a:rPr lang="en-US" sz="2200" b="1" dirty="0">
                <a:solidFill>
                  <a:srgbClr val="0070C0"/>
                </a:solidFill>
              </a:rPr>
              <a:t>.[</a:t>
            </a:r>
            <a:r>
              <a:rPr lang="en-US" sz="2200" b="1" dirty="0" err="1">
                <a:solidFill>
                  <a:srgbClr val="0070C0"/>
                </a:solidFill>
              </a:rPr>
              <a:t>xxxx</a:t>
            </a:r>
            <a:r>
              <a:rPr lang="en-US" sz="2200" b="1" dirty="0">
                <a:solidFill>
                  <a:srgbClr val="0070C0"/>
                </a:solidFill>
              </a:rPr>
              <a:t>] encoded as an unsigned value</a:t>
            </a:r>
          </a:p>
          <a:p>
            <a:r>
              <a:rPr lang="en-US" sz="2200" b="1" dirty="0">
                <a:solidFill>
                  <a:srgbClr val="00B050"/>
                </a:solidFill>
              </a:rPr>
              <a:t>Exponent encoding: </a:t>
            </a:r>
            <a:r>
              <a:rPr lang="en-US" sz="2200" dirty="0">
                <a:solidFill>
                  <a:srgbClr val="00B050"/>
                </a:solidFill>
              </a:rPr>
              <a:t>3 bits </a:t>
            </a:r>
            <a:r>
              <a:rPr lang="en-US" sz="2200" dirty="0"/>
              <a:t>encoded as an unsigned value using bias encoding</a:t>
            </a:r>
          </a:p>
          <a:p>
            <a:pPr lvl="1"/>
            <a:r>
              <a:rPr lang="en-US" sz="2200" b="1" dirty="0"/>
              <a:t>Bias encoding </a:t>
            </a:r>
            <a:r>
              <a:rPr lang="en-US" sz="2200" dirty="0"/>
              <a:t>=  </a:t>
            </a:r>
            <a:r>
              <a:rPr lang="en-US" sz="2200" b="1" dirty="0"/>
              <a:t>(2</a:t>
            </a:r>
            <a:r>
              <a:rPr lang="en-US" sz="2200" b="1" baseline="30000" dirty="0">
                <a:solidFill>
                  <a:srgbClr val="00B050"/>
                </a:solidFill>
              </a:rPr>
              <a:t>E</a:t>
            </a:r>
            <a:r>
              <a:rPr lang="en-US" sz="2200" b="1" baseline="30000" dirty="0"/>
              <a:t>-1</a:t>
            </a:r>
            <a:r>
              <a:rPr lang="en-US" sz="2200" b="1" dirty="0"/>
              <a:t> – 1) </a:t>
            </a:r>
          </a:p>
          <a:p>
            <a:pPr lvl="1"/>
            <a:r>
              <a:rPr lang="en-US" sz="2200" dirty="0">
                <a:solidFill>
                  <a:srgbClr val="00B050"/>
                </a:solidFill>
              </a:rPr>
              <a:t>3 bits </a:t>
            </a:r>
            <a:r>
              <a:rPr lang="en-US" sz="2200" dirty="0"/>
              <a:t>for the bias we have </a:t>
            </a:r>
            <a:r>
              <a:rPr lang="en-US" sz="2200" dirty="0">
                <a:solidFill>
                  <a:srgbClr val="00B050"/>
                </a:solidFill>
              </a:rPr>
              <a:t>2</a:t>
            </a:r>
            <a:r>
              <a:rPr lang="en-US" sz="2200" baseline="30000" dirty="0">
                <a:solidFill>
                  <a:srgbClr val="00B050"/>
                </a:solidFill>
              </a:rPr>
              <a:t>3-1</a:t>
            </a:r>
            <a:r>
              <a:rPr lang="en-US" sz="2200" dirty="0">
                <a:solidFill>
                  <a:srgbClr val="00B050"/>
                </a:solidFill>
              </a:rPr>
              <a:t> - 1 = 2</a:t>
            </a:r>
            <a:r>
              <a:rPr lang="en-US" sz="2200" baseline="30000" dirty="0">
                <a:solidFill>
                  <a:srgbClr val="00B050"/>
                </a:solidFill>
              </a:rPr>
              <a:t>2</a:t>
            </a:r>
            <a:r>
              <a:rPr lang="en-US" sz="2200" dirty="0">
                <a:solidFill>
                  <a:srgbClr val="00B050"/>
                </a:solidFill>
              </a:rPr>
              <a:t> - 1 </a:t>
            </a:r>
            <a:r>
              <a:rPr lang="en-US" sz="2200" dirty="0">
                <a:solidFill>
                  <a:srgbClr val="0070C0"/>
                </a:solidFill>
              </a:rPr>
              <a:t>= a bias of 3</a:t>
            </a:r>
            <a:endParaRPr lang="en-US" sz="2200" dirty="0"/>
          </a:p>
          <a:p>
            <a:pPr lvl="1"/>
            <a:r>
              <a:rPr lang="en-US" sz="2200" b="1" dirty="0">
                <a:solidFill>
                  <a:srgbClr val="00B050"/>
                </a:solidFill>
              </a:rPr>
              <a:t>With a Bias of 3</a:t>
            </a:r>
            <a:r>
              <a:rPr lang="en-US" sz="2200" dirty="0">
                <a:solidFill>
                  <a:schemeClr val="accent5"/>
                </a:solidFill>
              </a:rPr>
              <a:t>: </a:t>
            </a:r>
            <a:r>
              <a:rPr lang="en-US" sz="2200" dirty="0"/>
              <a:t>positive and negative numbers range: small to large is:  </a:t>
            </a:r>
            <a:r>
              <a:rPr lang="en-US" sz="2200" dirty="0">
                <a:solidFill>
                  <a:srgbClr val="00B050"/>
                </a:solidFill>
              </a:rPr>
              <a:t>2</a:t>
            </a:r>
            <a:r>
              <a:rPr lang="en-US" sz="2200" baseline="30000" dirty="0">
                <a:solidFill>
                  <a:srgbClr val="00B050"/>
                </a:solidFill>
              </a:rPr>
              <a:t>-3 </a:t>
            </a:r>
            <a:r>
              <a:rPr lang="en-US" sz="2200" dirty="0">
                <a:solidFill>
                  <a:srgbClr val="00B050"/>
                </a:solidFill>
              </a:rPr>
              <a:t> to 2</a:t>
            </a:r>
            <a:r>
              <a:rPr lang="en-US" sz="2200" baseline="30000" dirty="0">
                <a:solidFill>
                  <a:srgbClr val="00B050"/>
                </a:solidFill>
              </a:rPr>
              <a:t>4 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16D05EA-AD9C-3F47-9445-D188758EF4FB}"/>
              </a:ext>
            </a:extLst>
          </p:cNvPr>
          <p:cNvGrpSpPr/>
          <p:nvPr/>
        </p:nvGrpSpPr>
        <p:grpSpPr>
          <a:xfrm>
            <a:off x="2334640" y="947650"/>
            <a:ext cx="6802162" cy="1487500"/>
            <a:chOff x="1912610" y="677752"/>
            <a:chExt cx="6802162" cy="1487500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6E854C48-3BA7-604C-8A51-2058806EEDAA}"/>
                </a:ext>
              </a:extLst>
            </p:cNvPr>
            <p:cNvGrpSpPr/>
            <p:nvPr/>
          </p:nvGrpSpPr>
          <p:grpSpPr>
            <a:xfrm>
              <a:off x="1912610" y="683036"/>
              <a:ext cx="6755063" cy="790357"/>
              <a:chOff x="2776797" y="3372547"/>
              <a:chExt cx="6755063" cy="790357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16CFB04-5DD7-5E41-9591-20125E84B1D7}"/>
                  </a:ext>
                </a:extLst>
              </p:cNvPr>
              <p:cNvSpPr txBox="1"/>
              <p:nvPr/>
            </p:nvSpPr>
            <p:spPr>
              <a:xfrm>
                <a:off x="2825915" y="3701239"/>
                <a:ext cx="1160895" cy="461665"/>
              </a:xfrm>
              <a:prstGeom prst="rect">
                <a:avLst/>
              </a:prstGeom>
              <a:noFill/>
              <a:ln w="34925">
                <a:solidFill>
                  <a:srgbClr val="FF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FF0000"/>
                    </a:solidFill>
                  </a:rPr>
                  <a:t>sign bit</a:t>
                </a: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B177D78-F371-A94E-92FD-ABC785995A4C}"/>
                  </a:ext>
                </a:extLst>
              </p:cNvPr>
              <p:cNvSpPr txBox="1"/>
              <p:nvPr/>
            </p:nvSpPr>
            <p:spPr>
              <a:xfrm>
                <a:off x="4033909" y="3701239"/>
                <a:ext cx="2132315" cy="46166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34925"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   </a:t>
                </a:r>
                <a:r>
                  <a:rPr lang="en-US" sz="2400" dirty="0">
                    <a:solidFill>
                      <a:srgbClr val="00B050"/>
                    </a:solidFill>
                  </a:rPr>
                  <a:t>exponent</a:t>
                </a:r>
                <a:r>
                  <a:rPr lang="en-US" sz="2400" dirty="0"/>
                  <a:t>     </a:t>
                </a: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4AE264F-80A2-A743-A93F-7AECB9D13779}"/>
                  </a:ext>
                </a:extLst>
              </p:cNvPr>
              <p:cNvSpPr txBox="1"/>
              <p:nvPr/>
            </p:nvSpPr>
            <p:spPr>
              <a:xfrm>
                <a:off x="6213323" y="3701238"/>
                <a:ext cx="3318537" cy="461665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34925"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             </a:t>
                </a:r>
                <a:r>
                  <a:rPr lang="en-US" sz="2400" dirty="0">
                    <a:solidFill>
                      <a:srgbClr val="0070C0"/>
                    </a:solidFill>
                  </a:rPr>
                  <a:t>fraction     </a:t>
                </a:r>
                <a:r>
                  <a:rPr lang="en-US" sz="2400" dirty="0"/>
                  <a:t>      </a:t>
                </a: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C141280-2FF7-3748-8CE3-39DC185A61A0}"/>
                  </a:ext>
                </a:extLst>
              </p:cNvPr>
              <p:cNvSpPr txBox="1"/>
              <p:nvPr/>
            </p:nvSpPr>
            <p:spPr>
              <a:xfrm>
                <a:off x="2776797" y="3374247"/>
                <a:ext cx="10374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S = 1 bit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3B34C13-9FA9-7A45-B31F-B1C61C173251}"/>
                  </a:ext>
                </a:extLst>
              </p:cNvPr>
              <p:cNvSpPr txBox="1"/>
              <p:nvPr/>
            </p:nvSpPr>
            <p:spPr>
              <a:xfrm>
                <a:off x="4516816" y="3378484"/>
                <a:ext cx="11528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B050"/>
                    </a:solidFill>
                  </a:rPr>
                  <a:t>E = 3 bits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1DC15BAB-137A-444C-A409-75E3275D33EF}"/>
                  </a:ext>
                </a:extLst>
              </p:cNvPr>
              <p:cNvSpPr/>
              <p:nvPr/>
            </p:nvSpPr>
            <p:spPr>
              <a:xfrm>
                <a:off x="7417619" y="3372547"/>
                <a:ext cx="111440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alibri Bold Italic" charset="0"/>
                    <a:ea typeface="Calibri Bold Italic" charset="0"/>
                    <a:cs typeface="Calibri Bold Italic" charset="0"/>
                    <a:sym typeface="Calibri Bold Italic" charset="0"/>
                  </a:rPr>
                  <a:t>M = 4 bits</a:t>
                </a:r>
                <a:endParaRPr lang="en-US" dirty="0"/>
              </a:p>
            </p:txBody>
          </p:sp>
        </p:grp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AE2AE8C-3376-3540-AEA5-A4CE6F9AD3AB}"/>
                </a:ext>
              </a:extLst>
            </p:cNvPr>
            <p:cNvSpPr/>
            <p:nvPr/>
          </p:nvSpPr>
          <p:spPr>
            <a:xfrm>
              <a:off x="8413086" y="677752"/>
              <a:ext cx="3016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Calibri Bold Italic" charset="0"/>
                  <a:ea typeface="Calibri Bold Italic" charset="0"/>
                  <a:cs typeface="Calibri Bold Italic" charset="0"/>
                  <a:sym typeface="Calibri Bold Italic" charset="0"/>
                </a:rPr>
                <a:t>0</a:t>
              </a:r>
              <a:endParaRPr lang="en-US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62DECF5-A3EE-1E47-8B35-5B38B6C9114F}"/>
                </a:ext>
              </a:extLst>
            </p:cNvPr>
            <p:cNvSpPr/>
            <p:nvPr/>
          </p:nvSpPr>
          <p:spPr>
            <a:xfrm>
              <a:off x="5302037" y="677752"/>
              <a:ext cx="3016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Calibri Bold Italic" charset="0"/>
                  <a:ea typeface="Calibri Bold Italic" charset="0"/>
                  <a:cs typeface="Calibri Bold Italic" charset="0"/>
                  <a:sym typeface="Calibri Bold Italic" charset="0"/>
                </a:rPr>
                <a:t>3</a:t>
              </a:r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CB2C4BD-EA42-834F-A1C6-80B440635E9A}"/>
                </a:ext>
              </a:extLst>
            </p:cNvPr>
            <p:cNvSpPr txBox="1"/>
            <p:nvPr/>
          </p:nvSpPr>
          <p:spPr>
            <a:xfrm>
              <a:off x="5036230" y="679901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B050"/>
                  </a:solidFill>
                </a:rPr>
                <a:t>4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7728004-EF0D-7B40-A9E9-F4F0724FF699}"/>
                </a:ext>
              </a:extLst>
            </p:cNvPr>
            <p:cNvSpPr txBox="1"/>
            <p:nvPr/>
          </p:nvSpPr>
          <p:spPr>
            <a:xfrm>
              <a:off x="3121034" y="677752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B050"/>
                  </a:solidFill>
                </a:rPr>
                <a:t>6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BB49355-CD49-D04F-9F2B-4F96ED703163}"/>
                </a:ext>
              </a:extLst>
            </p:cNvPr>
            <p:cNvSpPr txBox="1"/>
            <p:nvPr/>
          </p:nvSpPr>
          <p:spPr>
            <a:xfrm>
              <a:off x="2877273" y="681244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7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2F9D0F5-8C2C-9D4C-8FAD-511CB937F13C}"/>
                </a:ext>
              </a:extLst>
            </p:cNvPr>
            <p:cNvSpPr/>
            <p:nvPr/>
          </p:nvSpPr>
          <p:spPr>
            <a:xfrm>
              <a:off x="4235879" y="1795920"/>
              <a:ext cx="204299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latin typeface="Calibri Bold Italic" charset="0"/>
                  <a:ea typeface="Calibri Bold Italic" charset="0"/>
                  <a:cs typeface="Calibri Bold Italic" charset="0"/>
                  <a:sym typeface="Calibri Bold Italic" charset="0"/>
                </a:rPr>
                <a:t>1 byte = 8 bits total </a:t>
              </a:r>
              <a:endParaRPr lang="en-US" dirty="0"/>
            </a:p>
          </p:txBody>
        </p:sp>
        <p:sp>
          <p:nvSpPr>
            <p:cNvPr id="22" name="Left Brace 21">
              <a:extLst>
                <a:ext uri="{FF2B5EF4-FFF2-40B4-BE49-F238E27FC236}">
                  <a16:creationId xmlns:a16="http://schemas.microsoft.com/office/drawing/2014/main" id="{C2B4186F-99A0-6741-BA36-A18AD02C87AF}"/>
                </a:ext>
              </a:extLst>
            </p:cNvPr>
            <p:cNvSpPr/>
            <p:nvPr/>
          </p:nvSpPr>
          <p:spPr>
            <a:xfrm rot="16200000">
              <a:off x="5123059" y="-1663479"/>
              <a:ext cx="392448" cy="6696780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aphicFrame>
        <p:nvGraphicFramePr>
          <p:cNvPr id="24" name="Table 10">
            <a:extLst>
              <a:ext uri="{FF2B5EF4-FFF2-40B4-BE49-F238E27FC236}">
                <a16:creationId xmlns:a16="http://schemas.microsoft.com/office/drawing/2014/main" id="{83509AF8-A6CE-C143-913A-72C8120392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736144"/>
              </p:ext>
            </p:extLst>
          </p:nvPr>
        </p:nvGraphicFramePr>
        <p:xfrm>
          <a:off x="958891" y="5391913"/>
          <a:ext cx="9311643" cy="396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34627">
                  <a:extLst>
                    <a:ext uri="{9D8B030D-6E8A-4147-A177-3AD203B41FA5}">
                      <a16:colId xmlns:a16="http://schemas.microsoft.com/office/drawing/2014/main" val="3896614229"/>
                    </a:ext>
                  </a:extLst>
                </a:gridCol>
                <a:gridCol w="1034627">
                  <a:extLst>
                    <a:ext uri="{9D8B030D-6E8A-4147-A177-3AD203B41FA5}">
                      <a16:colId xmlns:a16="http://schemas.microsoft.com/office/drawing/2014/main" val="2368687424"/>
                    </a:ext>
                  </a:extLst>
                </a:gridCol>
                <a:gridCol w="1034627">
                  <a:extLst>
                    <a:ext uri="{9D8B030D-6E8A-4147-A177-3AD203B41FA5}">
                      <a16:colId xmlns:a16="http://schemas.microsoft.com/office/drawing/2014/main" val="3544227629"/>
                    </a:ext>
                  </a:extLst>
                </a:gridCol>
                <a:gridCol w="1034627">
                  <a:extLst>
                    <a:ext uri="{9D8B030D-6E8A-4147-A177-3AD203B41FA5}">
                      <a16:colId xmlns:a16="http://schemas.microsoft.com/office/drawing/2014/main" val="4119683761"/>
                    </a:ext>
                  </a:extLst>
                </a:gridCol>
                <a:gridCol w="1034627">
                  <a:extLst>
                    <a:ext uri="{9D8B030D-6E8A-4147-A177-3AD203B41FA5}">
                      <a16:colId xmlns:a16="http://schemas.microsoft.com/office/drawing/2014/main" val="3294221847"/>
                    </a:ext>
                  </a:extLst>
                </a:gridCol>
                <a:gridCol w="1034627">
                  <a:extLst>
                    <a:ext uri="{9D8B030D-6E8A-4147-A177-3AD203B41FA5}">
                      <a16:colId xmlns:a16="http://schemas.microsoft.com/office/drawing/2014/main" val="1660545013"/>
                    </a:ext>
                  </a:extLst>
                </a:gridCol>
                <a:gridCol w="1034627">
                  <a:extLst>
                    <a:ext uri="{9D8B030D-6E8A-4147-A177-3AD203B41FA5}">
                      <a16:colId xmlns:a16="http://schemas.microsoft.com/office/drawing/2014/main" val="2510638268"/>
                    </a:ext>
                  </a:extLst>
                </a:gridCol>
                <a:gridCol w="1034627">
                  <a:extLst>
                    <a:ext uri="{9D8B030D-6E8A-4147-A177-3AD203B41FA5}">
                      <a16:colId xmlns:a16="http://schemas.microsoft.com/office/drawing/2014/main" val="2268742174"/>
                    </a:ext>
                  </a:extLst>
                </a:gridCol>
                <a:gridCol w="1034627">
                  <a:extLst>
                    <a:ext uri="{9D8B030D-6E8A-4147-A177-3AD203B41FA5}">
                      <a16:colId xmlns:a16="http://schemas.microsoft.com/office/drawing/2014/main" val="13475237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Actual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-3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-2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-1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0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1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2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3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4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6786495"/>
                  </a:ext>
                </a:extLst>
              </a:tr>
            </a:tbl>
          </a:graphicData>
        </a:graphic>
      </p:graphicFrame>
      <p:graphicFrame>
        <p:nvGraphicFramePr>
          <p:cNvPr id="25" name="Table 10">
            <a:extLst>
              <a:ext uri="{FF2B5EF4-FFF2-40B4-BE49-F238E27FC236}">
                <a16:creationId xmlns:a16="http://schemas.microsoft.com/office/drawing/2014/main" id="{5AF8F1DA-326D-5D4D-9A02-CDF75B3888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9772938"/>
              </p:ext>
            </p:extLst>
          </p:nvPr>
        </p:nvGraphicFramePr>
        <p:xfrm>
          <a:off x="958891" y="6165925"/>
          <a:ext cx="9311643" cy="396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34627">
                  <a:extLst>
                    <a:ext uri="{9D8B030D-6E8A-4147-A177-3AD203B41FA5}">
                      <a16:colId xmlns:a16="http://schemas.microsoft.com/office/drawing/2014/main" val="3896614229"/>
                    </a:ext>
                  </a:extLst>
                </a:gridCol>
                <a:gridCol w="1034627">
                  <a:extLst>
                    <a:ext uri="{9D8B030D-6E8A-4147-A177-3AD203B41FA5}">
                      <a16:colId xmlns:a16="http://schemas.microsoft.com/office/drawing/2014/main" val="2368687424"/>
                    </a:ext>
                  </a:extLst>
                </a:gridCol>
                <a:gridCol w="1034627">
                  <a:extLst>
                    <a:ext uri="{9D8B030D-6E8A-4147-A177-3AD203B41FA5}">
                      <a16:colId xmlns:a16="http://schemas.microsoft.com/office/drawing/2014/main" val="3544227629"/>
                    </a:ext>
                  </a:extLst>
                </a:gridCol>
                <a:gridCol w="1034627">
                  <a:extLst>
                    <a:ext uri="{9D8B030D-6E8A-4147-A177-3AD203B41FA5}">
                      <a16:colId xmlns:a16="http://schemas.microsoft.com/office/drawing/2014/main" val="4119683761"/>
                    </a:ext>
                  </a:extLst>
                </a:gridCol>
                <a:gridCol w="1034627">
                  <a:extLst>
                    <a:ext uri="{9D8B030D-6E8A-4147-A177-3AD203B41FA5}">
                      <a16:colId xmlns:a16="http://schemas.microsoft.com/office/drawing/2014/main" val="3294221847"/>
                    </a:ext>
                  </a:extLst>
                </a:gridCol>
                <a:gridCol w="1034627">
                  <a:extLst>
                    <a:ext uri="{9D8B030D-6E8A-4147-A177-3AD203B41FA5}">
                      <a16:colId xmlns:a16="http://schemas.microsoft.com/office/drawing/2014/main" val="1660545013"/>
                    </a:ext>
                  </a:extLst>
                </a:gridCol>
                <a:gridCol w="1034627">
                  <a:extLst>
                    <a:ext uri="{9D8B030D-6E8A-4147-A177-3AD203B41FA5}">
                      <a16:colId xmlns:a16="http://schemas.microsoft.com/office/drawing/2014/main" val="2510638268"/>
                    </a:ext>
                  </a:extLst>
                </a:gridCol>
                <a:gridCol w="1034627">
                  <a:extLst>
                    <a:ext uri="{9D8B030D-6E8A-4147-A177-3AD203B41FA5}">
                      <a16:colId xmlns:a16="http://schemas.microsoft.com/office/drawing/2014/main" val="2268742174"/>
                    </a:ext>
                  </a:extLst>
                </a:gridCol>
                <a:gridCol w="1034627">
                  <a:extLst>
                    <a:ext uri="{9D8B030D-6E8A-4147-A177-3AD203B41FA5}">
                      <a16:colId xmlns:a16="http://schemas.microsoft.com/office/drawing/2014/main" val="13475237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00B050"/>
                          </a:solidFill>
                        </a:rPr>
                        <a:t>Biased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00B050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00B050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00B050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00B050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00B050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00B050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00B050"/>
                          </a:solidFill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00B050"/>
                          </a:solidFill>
                        </a:rPr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6723839"/>
                  </a:ext>
                </a:extLst>
              </a:tr>
            </a:tbl>
          </a:graphicData>
        </a:graphic>
      </p:graphicFrame>
      <p:graphicFrame>
        <p:nvGraphicFramePr>
          <p:cNvPr id="26" name="Table 10">
            <a:extLst>
              <a:ext uri="{FF2B5EF4-FFF2-40B4-BE49-F238E27FC236}">
                <a16:creationId xmlns:a16="http://schemas.microsoft.com/office/drawing/2014/main" id="{8240A907-CCFD-A446-9AB1-39D64291F2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5409588"/>
              </p:ext>
            </p:extLst>
          </p:nvPr>
        </p:nvGraphicFramePr>
        <p:xfrm>
          <a:off x="958891" y="5768245"/>
          <a:ext cx="9311643" cy="396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34627">
                  <a:extLst>
                    <a:ext uri="{9D8B030D-6E8A-4147-A177-3AD203B41FA5}">
                      <a16:colId xmlns:a16="http://schemas.microsoft.com/office/drawing/2014/main" val="3896614229"/>
                    </a:ext>
                  </a:extLst>
                </a:gridCol>
                <a:gridCol w="1034627">
                  <a:extLst>
                    <a:ext uri="{9D8B030D-6E8A-4147-A177-3AD203B41FA5}">
                      <a16:colId xmlns:a16="http://schemas.microsoft.com/office/drawing/2014/main" val="2368687424"/>
                    </a:ext>
                  </a:extLst>
                </a:gridCol>
                <a:gridCol w="1034627">
                  <a:extLst>
                    <a:ext uri="{9D8B030D-6E8A-4147-A177-3AD203B41FA5}">
                      <a16:colId xmlns:a16="http://schemas.microsoft.com/office/drawing/2014/main" val="3544227629"/>
                    </a:ext>
                  </a:extLst>
                </a:gridCol>
                <a:gridCol w="1034627">
                  <a:extLst>
                    <a:ext uri="{9D8B030D-6E8A-4147-A177-3AD203B41FA5}">
                      <a16:colId xmlns:a16="http://schemas.microsoft.com/office/drawing/2014/main" val="4119683761"/>
                    </a:ext>
                  </a:extLst>
                </a:gridCol>
                <a:gridCol w="1034627">
                  <a:extLst>
                    <a:ext uri="{9D8B030D-6E8A-4147-A177-3AD203B41FA5}">
                      <a16:colId xmlns:a16="http://schemas.microsoft.com/office/drawing/2014/main" val="3294221847"/>
                    </a:ext>
                  </a:extLst>
                </a:gridCol>
                <a:gridCol w="1034627">
                  <a:extLst>
                    <a:ext uri="{9D8B030D-6E8A-4147-A177-3AD203B41FA5}">
                      <a16:colId xmlns:a16="http://schemas.microsoft.com/office/drawing/2014/main" val="1660545013"/>
                    </a:ext>
                  </a:extLst>
                </a:gridCol>
                <a:gridCol w="1034627">
                  <a:extLst>
                    <a:ext uri="{9D8B030D-6E8A-4147-A177-3AD203B41FA5}">
                      <a16:colId xmlns:a16="http://schemas.microsoft.com/office/drawing/2014/main" val="2510638268"/>
                    </a:ext>
                  </a:extLst>
                </a:gridCol>
                <a:gridCol w="1034627">
                  <a:extLst>
                    <a:ext uri="{9D8B030D-6E8A-4147-A177-3AD203B41FA5}">
                      <a16:colId xmlns:a16="http://schemas.microsoft.com/office/drawing/2014/main" val="2268742174"/>
                    </a:ext>
                  </a:extLst>
                </a:gridCol>
                <a:gridCol w="1034627">
                  <a:extLst>
                    <a:ext uri="{9D8B030D-6E8A-4147-A177-3AD203B41FA5}">
                      <a16:colId xmlns:a16="http://schemas.microsoft.com/office/drawing/2014/main" val="13475237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2"/>
                          </a:solidFill>
                        </a:rPr>
                        <a:t> Bias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2"/>
                          </a:solidFill>
                        </a:rPr>
                        <a:t>+ 3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2"/>
                          </a:solidFill>
                        </a:rPr>
                        <a:t>+ 3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2"/>
                          </a:solidFill>
                        </a:rPr>
                        <a:t>+ 3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2"/>
                          </a:solidFill>
                        </a:rPr>
                        <a:t>+ 3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2"/>
                          </a:solidFill>
                        </a:rPr>
                        <a:t>+ 3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2"/>
                          </a:solidFill>
                        </a:rPr>
                        <a:t>+ 3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2"/>
                          </a:solidFill>
                        </a:rPr>
                        <a:t>+ 3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2"/>
                          </a:solidFill>
                        </a:rPr>
                        <a:t>+3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6723839"/>
                  </a:ext>
                </a:extLst>
              </a:tr>
            </a:tbl>
          </a:graphicData>
        </a:graphic>
      </p:graphicFrame>
      <p:sp>
        <p:nvSpPr>
          <p:cNvPr id="27" name="TextBox 26">
            <a:extLst>
              <a:ext uri="{FF2B5EF4-FFF2-40B4-BE49-F238E27FC236}">
                <a16:creationId xmlns:a16="http://schemas.microsoft.com/office/drawing/2014/main" id="{83C80FAA-9D3A-0249-9429-7B32D0FEACB3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236826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uiExpand="1" build="p"/>
      <p:bldP spid="27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2EC0A-0724-6F46-BC8E-94B2E74145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2902" y="176077"/>
            <a:ext cx="11289225" cy="487258"/>
          </a:xfrm>
        </p:spPr>
        <p:txBody>
          <a:bodyPr/>
          <a:lstStyle/>
          <a:p>
            <a:r>
              <a:rPr lang="en-US" dirty="0"/>
              <a:t>Floating Point Number (8-bits) Number Range: 2</a:t>
            </a:r>
            <a:r>
              <a:rPr lang="en-US" baseline="30000" dirty="0"/>
              <a:t>-3 </a:t>
            </a:r>
            <a:r>
              <a:rPr lang="en-US" dirty="0"/>
              <a:t> to 2</a:t>
            </a:r>
            <a:r>
              <a:rPr lang="en-US" baseline="30000" dirty="0"/>
              <a:t>4</a:t>
            </a:r>
            <a:r>
              <a:rPr lang="en-US" dirty="0"/>
              <a:t> 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E854C48-3BA7-604C-8A51-2058806EEDAA}"/>
              </a:ext>
            </a:extLst>
          </p:cNvPr>
          <p:cNvGrpSpPr/>
          <p:nvPr/>
        </p:nvGrpSpPr>
        <p:grpSpPr>
          <a:xfrm>
            <a:off x="122455" y="642776"/>
            <a:ext cx="6705945" cy="830998"/>
            <a:chOff x="2825915" y="3331906"/>
            <a:chExt cx="6705945" cy="83099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16CFB04-5DD7-5E41-9591-20125E84B1D7}"/>
                </a:ext>
              </a:extLst>
            </p:cNvPr>
            <p:cNvSpPr txBox="1"/>
            <p:nvPr/>
          </p:nvSpPr>
          <p:spPr>
            <a:xfrm>
              <a:off x="2825915" y="3701239"/>
              <a:ext cx="1160895" cy="461665"/>
            </a:xfrm>
            <a:prstGeom prst="rect">
              <a:avLst/>
            </a:prstGeom>
            <a:noFill/>
            <a:ln w="34925"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FF0000"/>
                  </a:solidFill>
                </a:rPr>
                <a:t>sign bit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B177D78-F371-A94E-92FD-ABC785995A4C}"/>
                </a:ext>
              </a:extLst>
            </p:cNvPr>
            <p:cNvSpPr txBox="1"/>
            <p:nvPr/>
          </p:nvSpPr>
          <p:spPr>
            <a:xfrm>
              <a:off x="4033909" y="3701239"/>
              <a:ext cx="2132315" cy="46166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4925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   </a:t>
              </a:r>
              <a:r>
                <a:rPr lang="en-US" sz="2400" dirty="0">
                  <a:solidFill>
                    <a:srgbClr val="00B050"/>
                  </a:solidFill>
                </a:rPr>
                <a:t>exponent</a:t>
              </a:r>
              <a:r>
                <a:rPr lang="en-US" sz="2400" dirty="0"/>
                <a:t>     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4AE264F-80A2-A743-A93F-7AECB9D13779}"/>
                </a:ext>
              </a:extLst>
            </p:cNvPr>
            <p:cNvSpPr txBox="1"/>
            <p:nvPr/>
          </p:nvSpPr>
          <p:spPr>
            <a:xfrm>
              <a:off x="6213323" y="3701238"/>
              <a:ext cx="3318537" cy="461665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4925"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             </a:t>
              </a:r>
              <a:r>
                <a:rPr lang="en-US" sz="2400" dirty="0">
                  <a:solidFill>
                    <a:srgbClr val="0070C0"/>
                  </a:solidFill>
                </a:rPr>
                <a:t>fraction     </a:t>
              </a:r>
              <a:r>
                <a:rPr lang="en-US" sz="2400" dirty="0"/>
                <a:t>      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C141280-2FF7-3748-8CE3-39DC185A61A0}"/>
                </a:ext>
              </a:extLst>
            </p:cNvPr>
            <p:cNvSpPr txBox="1"/>
            <p:nvPr/>
          </p:nvSpPr>
          <p:spPr>
            <a:xfrm>
              <a:off x="2922038" y="3355050"/>
              <a:ext cx="10374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S = 1 bit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3B34C13-9FA9-7A45-B31F-B1C61C173251}"/>
                </a:ext>
              </a:extLst>
            </p:cNvPr>
            <p:cNvSpPr txBox="1"/>
            <p:nvPr/>
          </p:nvSpPr>
          <p:spPr>
            <a:xfrm>
              <a:off x="4652672" y="3331906"/>
              <a:ext cx="11528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B050"/>
                  </a:solidFill>
                </a:rPr>
                <a:t>E = 3 bits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DC15BAB-137A-444C-A409-75E3275D33EF}"/>
                </a:ext>
              </a:extLst>
            </p:cNvPr>
            <p:cNvSpPr/>
            <p:nvPr/>
          </p:nvSpPr>
          <p:spPr>
            <a:xfrm>
              <a:off x="7482934" y="3352466"/>
              <a:ext cx="111440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Calibri Bold Italic" charset="0"/>
                  <a:ea typeface="Calibri Bold Italic" charset="0"/>
                  <a:cs typeface="Calibri Bold Italic" charset="0"/>
                  <a:sym typeface="Calibri Bold Italic" charset="0"/>
                </a:rPr>
                <a:t>M = 4 bits</a:t>
              </a:r>
              <a:endParaRPr lang="en-US" dirty="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96D7F83-4DA8-9749-9C6A-C69071E950F9}"/>
              </a:ext>
            </a:extLst>
          </p:cNvPr>
          <p:cNvGrpSpPr/>
          <p:nvPr/>
        </p:nvGrpSpPr>
        <p:grpSpPr>
          <a:xfrm>
            <a:off x="184679" y="1705857"/>
            <a:ext cx="11447120" cy="1036223"/>
            <a:chOff x="184679" y="1705857"/>
            <a:chExt cx="11447120" cy="1036223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6F3C666-7610-FA47-813B-0626331C1CE7}"/>
                </a:ext>
              </a:extLst>
            </p:cNvPr>
            <p:cNvGrpSpPr/>
            <p:nvPr/>
          </p:nvGrpSpPr>
          <p:grpSpPr>
            <a:xfrm>
              <a:off x="184679" y="1705857"/>
              <a:ext cx="6845711" cy="840591"/>
              <a:chOff x="2860320" y="3331906"/>
              <a:chExt cx="6845711" cy="840591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7645CC8-CCAB-E140-8E58-84AF83D1C385}"/>
                  </a:ext>
                </a:extLst>
              </p:cNvPr>
              <p:cNvSpPr txBox="1"/>
              <p:nvPr/>
            </p:nvSpPr>
            <p:spPr>
              <a:xfrm>
                <a:off x="2860320" y="3710832"/>
                <a:ext cx="1160895" cy="461665"/>
              </a:xfrm>
              <a:prstGeom prst="rect">
                <a:avLst/>
              </a:prstGeom>
              <a:noFill/>
              <a:ln w="34925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rgbClr val="FF0000"/>
                    </a:solidFill>
                  </a:rPr>
                  <a:t>0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B83D6E7-20E6-9043-BC1C-B1FA8D80E9C7}"/>
                  </a:ext>
                </a:extLst>
              </p:cNvPr>
              <p:cNvSpPr txBox="1"/>
              <p:nvPr/>
            </p:nvSpPr>
            <p:spPr>
              <a:xfrm>
                <a:off x="4033909" y="3701239"/>
                <a:ext cx="2132314" cy="46166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34925">
                <a:solidFill>
                  <a:srgbClr val="00B05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rgbClr val="00B050"/>
                    </a:solidFill>
                  </a:rPr>
                  <a:t>000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50D88A6-9207-1D4C-BDF4-F5E0F767CFC5}"/>
                  </a:ext>
                </a:extLst>
              </p:cNvPr>
              <p:cNvSpPr txBox="1"/>
              <p:nvPr/>
            </p:nvSpPr>
            <p:spPr>
              <a:xfrm>
                <a:off x="6213323" y="3701238"/>
                <a:ext cx="3492708" cy="461665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34925">
                <a:solidFill>
                  <a:schemeClr val="tx2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              </a:t>
                </a:r>
                <a:r>
                  <a:rPr lang="en-US" sz="2400" dirty="0">
                    <a:solidFill>
                      <a:srgbClr val="0070C0"/>
                    </a:solidFill>
                  </a:rPr>
                  <a:t>0000    </a:t>
                </a:r>
                <a:r>
                  <a:rPr lang="en-US" sz="2400" dirty="0"/>
                  <a:t>      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BFD5BE8-9AD7-CC40-B53D-B6139CAD89AC}"/>
                  </a:ext>
                </a:extLst>
              </p:cNvPr>
              <p:cNvSpPr txBox="1"/>
              <p:nvPr/>
            </p:nvSpPr>
            <p:spPr>
              <a:xfrm>
                <a:off x="2922038" y="3355050"/>
                <a:ext cx="10374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S = 1 bit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EE8CFEA-5576-6942-B4B2-F42E7028F30F}"/>
                  </a:ext>
                </a:extLst>
              </p:cNvPr>
              <p:cNvSpPr txBox="1"/>
              <p:nvPr/>
            </p:nvSpPr>
            <p:spPr>
              <a:xfrm>
                <a:off x="4652672" y="3331906"/>
                <a:ext cx="11528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B050"/>
                    </a:solidFill>
                  </a:rPr>
                  <a:t>E = 3 bits</a:t>
                </a: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F530A396-EF97-A146-9C87-D97726D0A2BA}"/>
                  </a:ext>
                </a:extLst>
              </p:cNvPr>
              <p:cNvSpPr/>
              <p:nvPr/>
            </p:nvSpPr>
            <p:spPr>
              <a:xfrm>
                <a:off x="7482934" y="3352466"/>
                <a:ext cx="111440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alibri Bold Italic" charset="0"/>
                    <a:ea typeface="Calibri Bold Italic" charset="0"/>
                    <a:cs typeface="Calibri Bold Italic" charset="0"/>
                    <a:sym typeface="Calibri Bold Italic" charset="0"/>
                  </a:rPr>
                  <a:t>M = 4 bits</a:t>
                </a:r>
                <a:endParaRPr lang="en-US" dirty="0"/>
              </a:p>
            </p:txBody>
          </p:sp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9EB82D1-D3E5-4F4A-92CA-D61E20581226}"/>
                </a:ext>
              </a:extLst>
            </p:cNvPr>
            <p:cNvSpPr/>
            <p:nvPr/>
          </p:nvSpPr>
          <p:spPr>
            <a:xfrm>
              <a:off x="7163909" y="2095749"/>
              <a:ext cx="4467890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7030A0"/>
                  </a:solidFill>
                </a:rPr>
                <a:t>0.0 </a:t>
              </a:r>
              <a:r>
                <a:rPr lang="en-US" b="1" u="sng" dirty="0">
                  <a:solidFill>
                    <a:srgbClr val="7030A0"/>
                  </a:solidFill>
                </a:rPr>
                <a:t>Special case</a:t>
              </a:r>
              <a:r>
                <a:rPr lang="en-US" b="1" dirty="0">
                  <a:solidFill>
                    <a:srgbClr val="7030A0"/>
                  </a:solidFill>
                </a:rPr>
                <a:t> in this simple model</a:t>
              </a:r>
            </a:p>
            <a:p>
              <a:r>
                <a:rPr lang="en-US" b="1" dirty="0">
                  <a:solidFill>
                    <a:srgbClr val="7030A0"/>
                  </a:solidFill>
                </a:rPr>
                <a:t>      we </a:t>
              </a:r>
              <a:r>
                <a:rPr lang="en-US" b="1" u="sng" dirty="0">
                  <a:solidFill>
                    <a:srgbClr val="7030A0"/>
                  </a:solidFill>
                </a:rPr>
                <a:t>do not</a:t>
              </a:r>
              <a:r>
                <a:rPr lang="en-US" b="1" dirty="0">
                  <a:solidFill>
                    <a:srgbClr val="7030A0"/>
                  </a:solidFill>
                </a:rPr>
                <a:t> put back the “hidden bit”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735FA627-9F0C-0444-A68C-7431EF0AB4EB}"/>
              </a:ext>
            </a:extLst>
          </p:cNvPr>
          <p:cNvGrpSpPr/>
          <p:nvPr/>
        </p:nvGrpSpPr>
        <p:grpSpPr>
          <a:xfrm>
            <a:off x="184679" y="2820050"/>
            <a:ext cx="11640764" cy="856242"/>
            <a:chOff x="184679" y="2820050"/>
            <a:chExt cx="11640764" cy="856242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2EE356AC-0DC6-E64F-BB82-A78E96958A33}"/>
                </a:ext>
              </a:extLst>
            </p:cNvPr>
            <p:cNvGrpSpPr/>
            <p:nvPr/>
          </p:nvGrpSpPr>
          <p:grpSpPr>
            <a:xfrm>
              <a:off x="184679" y="2820050"/>
              <a:ext cx="6880116" cy="830998"/>
              <a:chOff x="2825915" y="3331906"/>
              <a:chExt cx="6880116" cy="830998"/>
            </a:xfrm>
          </p:grpSpPr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A9B2213-0346-5345-86E5-31EFB00FF56A}"/>
                  </a:ext>
                </a:extLst>
              </p:cNvPr>
              <p:cNvSpPr txBox="1"/>
              <p:nvPr/>
            </p:nvSpPr>
            <p:spPr>
              <a:xfrm>
                <a:off x="2825915" y="3701239"/>
                <a:ext cx="1186236" cy="461665"/>
              </a:xfrm>
              <a:prstGeom prst="rect">
                <a:avLst/>
              </a:prstGeom>
              <a:noFill/>
              <a:ln w="34925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rgbClr val="FF0000"/>
                    </a:solidFill>
                  </a:rPr>
                  <a:t>0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AB6E7E2-1D87-8C45-9D09-7F53EA8872B3}"/>
                  </a:ext>
                </a:extLst>
              </p:cNvPr>
              <p:cNvSpPr txBox="1"/>
              <p:nvPr/>
            </p:nvSpPr>
            <p:spPr>
              <a:xfrm>
                <a:off x="4033909" y="3701239"/>
                <a:ext cx="2132314" cy="46166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34925">
                <a:solidFill>
                  <a:srgbClr val="00B05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rgbClr val="00B050"/>
                    </a:solidFill>
                  </a:rPr>
                  <a:t>000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D0A197F-00B5-7D47-AF50-3F8D696C0BC2}"/>
                  </a:ext>
                </a:extLst>
              </p:cNvPr>
              <p:cNvSpPr txBox="1"/>
              <p:nvPr/>
            </p:nvSpPr>
            <p:spPr>
              <a:xfrm>
                <a:off x="6213323" y="3701238"/>
                <a:ext cx="3492708" cy="461665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34925"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              </a:t>
                </a:r>
                <a:r>
                  <a:rPr lang="en-US" sz="2400" dirty="0">
                    <a:solidFill>
                      <a:srgbClr val="0070C0"/>
                    </a:solidFill>
                  </a:rPr>
                  <a:t>0001    </a:t>
                </a:r>
                <a:r>
                  <a:rPr lang="en-US" sz="2400" dirty="0"/>
                  <a:t>      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18C12BF-7431-8E44-868A-5BAFC1615DF3}"/>
                  </a:ext>
                </a:extLst>
              </p:cNvPr>
              <p:cNvSpPr txBox="1"/>
              <p:nvPr/>
            </p:nvSpPr>
            <p:spPr>
              <a:xfrm>
                <a:off x="2922038" y="3355050"/>
                <a:ext cx="10374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S = 1 bit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A18795A-3662-F545-9832-BD643D150C22}"/>
                  </a:ext>
                </a:extLst>
              </p:cNvPr>
              <p:cNvSpPr txBox="1"/>
              <p:nvPr/>
            </p:nvSpPr>
            <p:spPr>
              <a:xfrm>
                <a:off x="4652672" y="3331906"/>
                <a:ext cx="11528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B050"/>
                    </a:solidFill>
                  </a:rPr>
                  <a:t>E = 3 bits</a:t>
                </a:r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7E79B664-92CD-E641-A34B-FC0F9024B692}"/>
                  </a:ext>
                </a:extLst>
              </p:cNvPr>
              <p:cNvSpPr/>
              <p:nvPr/>
            </p:nvSpPr>
            <p:spPr>
              <a:xfrm>
                <a:off x="7482934" y="3352466"/>
                <a:ext cx="111440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alibri Bold Italic" charset="0"/>
                    <a:ea typeface="Calibri Bold Italic" charset="0"/>
                    <a:cs typeface="Calibri Bold Italic" charset="0"/>
                    <a:sym typeface="Calibri Bold Italic" charset="0"/>
                  </a:rPr>
                  <a:t>M = 4 bits</a:t>
                </a:r>
                <a:endParaRPr lang="en-US" dirty="0"/>
              </a:p>
            </p:txBody>
          </p:sp>
        </p:grp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90C696D1-C069-FE47-837B-DB94D07BB00E}"/>
                </a:ext>
              </a:extLst>
            </p:cNvPr>
            <p:cNvSpPr/>
            <p:nvPr/>
          </p:nvSpPr>
          <p:spPr>
            <a:xfrm>
              <a:off x="7054585" y="3029961"/>
              <a:ext cx="4770858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/>
                <a:t>Smallest Non-zero Positive</a:t>
              </a:r>
            </a:p>
            <a:p>
              <a:r>
                <a:rPr lang="en-US" b="1" dirty="0"/>
                <a:t>0.00</a:t>
              </a:r>
              <a:r>
                <a:rPr lang="en-US" b="1" dirty="0">
                  <a:solidFill>
                    <a:srgbClr val="F37440"/>
                  </a:solidFill>
                </a:rPr>
                <a:t>1</a:t>
              </a:r>
              <a:r>
                <a:rPr lang="en-US" b="1" dirty="0">
                  <a:solidFill>
                    <a:srgbClr val="0070C0"/>
                  </a:solidFill>
                </a:rPr>
                <a:t>0001</a:t>
              </a:r>
              <a:r>
                <a:rPr lang="en-US" b="1" dirty="0"/>
                <a:t> = </a:t>
              </a:r>
              <a:r>
                <a:rPr lang="en-US" b="1" dirty="0">
                  <a:solidFill>
                    <a:srgbClr val="F37440"/>
                  </a:solidFill>
                </a:rPr>
                <a:t>1</a:t>
              </a:r>
              <a:r>
                <a:rPr lang="en-US" b="1" dirty="0"/>
                <a:t>/8 + 1/128 = 0.1328125 </a:t>
              </a:r>
              <a:r>
                <a:rPr lang="en-US" sz="1400" b="1" dirty="0"/>
                <a:t>base 10</a:t>
              </a:r>
              <a:endParaRPr lang="en-US" b="1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45778F34-CE58-8944-97B2-503FF805F999}"/>
              </a:ext>
            </a:extLst>
          </p:cNvPr>
          <p:cNvGrpSpPr/>
          <p:nvPr/>
        </p:nvGrpSpPr>
        <p:grpSpPr>
          <a:xfrm>
            <a:off x="209977" y="3931788"/>
            <a:ext cx="10970636" cy="855518"/>
            <a:chOff x="209977" y="3931788"/>
            <a:chExt cx="10970636" cy="855518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86D16DE3-CA13-C146-9FDB-6B3F6B4E5473}"/>
                </a:ext>
              </a:extLst>
            </p:cNvPr>
            <p:cNvGrpSpPr/>
            <p:nvPr/>
          </p:nvGrpSpPr>
          <p:grpSpPr>
            <a:xfrm>
              <a:off x="209977" y="3931788"/>
              <a:ext cx="6880117" cy="830998"/>
              <a:chOff x="2825914" y="3331906"/>
              <a:chExt cx="6880117" cy="830998"/>
            </a:xfrm>
          </p:grpSpPr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6C30A95-BB8A-CE40-9AE5-4A5DA9FAFF2C}"/>
                  </a:ext>
                </a:extLst>
              </p:cNvPr>
              <p:cNvSpPr txBox="1"/>
              <p:nvPr/>
            </p:nvSpPr>
            <p:spPr>
              <a:xfrm>
                <a:off x="2825914" y="3701239"/>
                <a:ext cx="1192779" cy="461665"/>
              </a:xfrm>
              <a:prstGeom prst="rect">
                <a:avLst/>
              </a:prstGeom>
              <a:noFill/>
              <a:ln w="34925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rgbClr val="FF0000"/>
                    </a:solidFill>
                  </a:rPr>
                  <a:t>0/1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3E77DD9-CFC5-7C45-BFD0-A156F2A8977E}"/>
                  </a:ext>
                </a:extLst>
              </p:cNvPr>
              <p:cNvSpPr txBox="1"/>
              <p:nvPr/>
            </p:nvSpPr>
            <p:spPr>
              <a:xfrm>
                <a:off x="4033909" y="3701239"/>
                <a:ext cx="2132314" cy="46166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34925">
                <a:solidFill>
                  <a:srgbClr val="00B05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rgbClr val="00B050"/>
                    </a:solidFill>
                  </a:rPr>
                  <a:t>111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8D1D934-F9E9-6141-B291-9938BFB8439A}"/>
                  </a:ext>
                </a:extLst>
              </p:cNvPr>
              <p:cNvSpPr txBox="1"/>
              <p:nvPr/>
            </p:nvSpPr>
            <p:spPr>
              <a:xfrm>
                <a:off x="6213323" y="3701238"/>
                <a:ext cx="3492708" cy="461665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34925"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             </a:t>
                </a:r>
                <a:r>
                  <a:rPr lang="en-US" sz="2400" dirty="0">
                    <a:solidFill>
                      <a:srgbClr val="0070C0"/>
                    </a:solidFill>
                  </a:rPr>
                  <a:t>1111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2079AD4-8C37-5149-ABB4-AFFC16193B5A}"/>
                  </a:ext>
                </a:extLst>
              </p:cNvPr>
              <p:cNvSpPr txBox="1"/>
              <p:nvPr/>
            </p:nvSpPr>
            <p:spPr>
              <a:xfrm>
                <a:off x="2922038" y="3355050"/>
                <a:ext cx="10374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S = 1 bit</a:t>
                </a: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4629BF5-8478-4945-A472-DACFCB852947}"/>
                  </a:ext>
                </a:extLst>
              </p:cNvPr>
              <p:cNvSpPr txBox="1"/>
              <p:nvPr/>
            </p:nvSpPr>
            <p:spPr>
              <a:xfrm>
                <a:off x="4652672" y="3331906"/>
                <a:ext cx="11528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B050"/>
                    </a:solidFill>
                  </a:rPr>
                  <a:t>E = 3 bits</a:t>
                </a:r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8750BE4B-7CA4-7741-8617-8B3C06AF04D1}"/>
                  </a:ext>
                </a:extLst>
              </p:cNvPr>
              <p:cNvSpPr/>
              <p:nvPr/>
            </p:nvSpPr>
            <p:spPr>
              <a:xfrm>
                <a:off x="7482934" y="3352466"/>
                <a:ext cx="111440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alibri Bold Italic" charset="0"/>
                    <a:ea typeface="Calibri Bold Italic" charset="0"/>
                    <a:cs typeface="Calibri Bold Italic" charset="0"/>
                    <a:sym typeface="Calibri Bold Italic" charset="0"/>
                  </a:rPr>
                  <a:t>M = 4 bits</a:t>
                </a:r>
                <a:endParaRPr lang="en-US" dirty="0"/>
              </a:p>
            </p:txBody>
          </p:sp>
        </p:grp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399E6363-8C25-A340-8994-6E4DB42BFAAD}"/>
                </a:ext>
              </a:extLst>
            </p:cNvPr>
            <p:cNvSpPr/>
            <p:nvPr/>
          </p:nvSpPr>
          <p:spPr>
            <a:xfrm>
              <a:off x="7129504" y="4140975"/>
              <a:ext cx="4051109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1" dirty="0"/>
                <a:t>Largest Positive/Negative</a:t>
              </a:r>
            </a:p>
            <a:p>
              <a:r>
                <a:rPr lang="en-US" b="1" dirty="0">
                  <a:solidFill>
                    <a:srgbClr val="F37440"/>
                  </a:solidFill>
                </a:rPr>
                <a:t>1</a:t>
              </a:r>
              <a:r>
                <a:rPr lang="en-US" b="1" dirty="0"/>
                <a:t>.</a:t>
              </a:r>
              <a:r>
                <a:rPr lang="en-US" b="1" dirty="0">
                  <a:solidFill>
                    <a:srgbClr val="0070C0"/>
                  </a:solidFill>
                </a:rPr>
                <a:t>1111</a:t>
              </a:r>
              <a:r>
                <a:rPr lang="en-US" b="1" dirty="0"/>
                <a:t> x </a:t>
              </a:r>
              <a:r>
                <a:rPr lang="en-US" dirty="0">
                  <a:solidFill>
                    <a:srgbClr val="00B050"/>
                  </a:solidFill>
                </a:rPr>
                <a:t>2</a:t>
              </a:r>
              <a:r>
                <a:rPr lang="en-US" baseline="30000" dirty="0">
                  <a:solidFill>
                    <a:srgbClr val="00B050"/>
                  </a:solidFill>
                </a:rPr>
                <a:t>4</a:t>
              </a:r>
              <a:r>
                <a:rPr lang="en-US" b="1" dirty="0"/>
                <a:t> = </a:t>
              </a:r>
              <a:r>
                <a:rPr lang="en-US" b="1" dirty="0">
                  <a:solidFill>
                    <a:srgbClr val="F37440"/>
                  </a:solidFill>
                </a:rPr>
                <a:t>1</a:t>
              </a:r>
              <a:r>
                <a:rPr lang="en-US" b="1" dirty="0">
                  <a:solidFill>
                    <a:srgbClr val="0070C0"/>
                  </a:solidFill>
                </a:rPr>
                <a:t>1111</a:t>
              </a:r>
              <a:r>
                <a:rPr lang="en-US" b="1" dirty="0"/>
                <a:t>  = 31 </a:t>
              </a:r>
              <a:r>
                <a:rPr lang="en-US" sz="1400" b="1" dirty="0"/>
                <a:t>base 10</a:t>
              </a:r>
              <a:endParaRPr lang="en-US" b="1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3C7361A-0777-7A4F-9835-20DC50646B31}"/>
              </a:ext>
            </a:extLst>
          </p:cNvPr>
          <p:cNvGrpSpPr/>
          <p:nvPr/>
        </p:nvGrpSpPr>
        <p:grpSpPr>
          <a:xfrm>
            <a:off x="246397" y="5027373"/>
            <a:ext cx="11867826" cy="855518"/>
            <a:chOff x="246397" y="5027373"/>
            <a:chExt cx="11867826" cy="855518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85B3278C-A086-E44D-ADCF-166E53106453}"/>
                </a:ext>
              </a:extLst>
            </p:cNvPr>
            <p:cNvGrpSpPr/>
            <p:nvPr/>
          </p:nvGrpSpPr>
          <p:grpSpPr>
            <a:xfrm>
              <a:off x="246397" y="5027373"/>
              <a:ext cx="6880117" cy="830998"/>
              <a:chOff x="2825914" y="3331906"/>
              <a:chExt cx="6880117" cy="830998"/>
            </a:xfrm>
          </p:grpSpPr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DA4753E-0730-784A-9AA9-43DBC20F0780}"/>
                  </a:ext>
                </a:extLst>
              </p:cNvPr>
              <p:cNvSpPr txBox="1"/>
              <p:nvPr/>
            </p:nvSpPr>
            <p:spPr>
              <a:xfrm>
                <a:off x="2825914" y="3701239"/>
                <a:ext cx="1192779" cy="461665"/>
              </a:xfrm>
              <a:prstGeom prst="rect">
                <a:avLst/>
              </a:prstGeom>
              <a:noFill/>
              <a:ln w="34925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rgbClr val="FF0000"/>
                    </a:solidFill>
                  </a:rPr>
                  <a:t>1</a:t>
                </a: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8D00BB0-8235-584C-A19E-38E27389A019}"/>
                  </a:ext>
                </a:extLst>
              </p:cNvPr>
              <p:cNvSpPr txBox="1"/>
              <p:nvPr/>
            </p:nvSpPr>
            <p:spPr>
              <a:xfrm>
                <a:off x="4033909" y="3701239"/>
                <a:ext cx="2132314" cy="46166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34925">
                <a:solidFill>
                  <a:srgbClr val="00B05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rgbClr val="00B050"/>
                    </a:solidFill>
                  </a:rPr>
                  <a:t>000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B2F065D-8463-1D48-91EA-7718AE269294}"/>
                  </a:ext>
                </a:extLst>
              </p:cNvPr>
              <p:cNvSpPr txBox="1"/>
              <p:nvPr/>
            </p:nvSpPr>
            <p:spPr>
              <a:xfrm>
                <a:off x="6213323" y="3701238"/>
                <a:ext cx="3492708" cy="461665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34925"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             </a:t>
                </a:r>
                <a:r>
                  <a:rPr lang="en-US" sz="2400" dirty="0">
                    <a:solidFill>
                      <a:srgbClr val="0070C0"/>
                    </a:solidFill>
                  </a:rPr>
                  <a:t>0000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CC6A38D5-9ED5-E649-A258-423FA4699F60}"/>
                  </a:ext>
                </a:extLst>
              </p:cNvPr>
              <p:cNvSpPr txBox="1"/>
              <p:nvPr/>
            </p:nvSpPr>
            <p:spPr>
              <a:xfrm>
                <a:off x="2922038" y="3355050"/>
                <a:ext cx="10374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S = 1 bit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A273D9E-D07D-184C-8872-53AFB8A8CBF1}"/>
                  </a:ext>
                </a:extLst>
              </p:cNvPr>
              <p:cNvSpPr txBox="1"/>
              <p:nvPr/>
            </p:nvSpPr>
            <p:spPr>
              <a:xfrm>
                <a:off x="4652672" y="3331906"/>
                <a:ext cx="11528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B050"/>
                    </a:solidFill>
                  </a:rPr>
                  <a:t>E = 3 bits</a:t>
                </a:r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A00B5C42-4B9B-F843-980E-FF55F0C68B4E}"/>
                  </a:ext>
                </a:extLst>
              </p:cNvPr>
              <p:cNvSpPr/>
              <p:nvPr/>
            </p:nvSpPr>
            <p:spPr>
              <a:xfrm>
                <a:off x="7482934" y="3352466"/>
                <a:ext cx="111440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alibri Bold Italic" charset="0"/>
                    <a:ea typeface="Calibri Bold Italic" charset="0"/>
                    <a:cs typeface="Calibri Bold Italic" charset="0"/>
                    <a:sym typeface="Calibri Bold Italic" charset="0"/>
                  </a:rPr>
                  <a:t>M = 4 bits</a:t>
                </a:r>
                <a:endParaRPr lang="en-US" dirty="0"/>
              </a:p>
            </p:txBody>
          </p:sp>
        </p:grp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1C877CF7-81A7-8D4D-803A-2A7FD1686EE5}"/>
                </a:ext>
              </a:extLst>
            </p:cNvPr>
            <p:cNvSpPr/>
            <p:nvPr/>
          </p:nvSpPr>
          <p:spPr>
            <a:xfrm>
              <a:off x="7165923" y="5236560"/>
              <a:ext cx="494830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1" dirty="0"/>
                <a:t>Smallest (closest to zero) Number </a:t>
              </a:r>
            </a:p>
            <a:p>
              <a:r>
                <a:rPr lang="en-US" b="1" dirty="0">
                  <a:solidFill>
                    <a:srgbClr val="F37440"/>
                  </a:solidFill>
                </a:rPr>
                <a:t>1</a:t>
              </a:r>
              <a:r>
                <a:rPr lang="en-US" b="1" dirty="0"/>
                <a:t>.</a:t>
              </a:r>
              <a:r>
                <a:rPr lang="en-US" b="1" dirty="0">
                  <a:solidFill>
                    <a:srgbClr val="0070C0"/>
                  </a:solidFill>
                </a:rPr>
                <a:t>0000</a:t>
              </a:r>
              <a:r>
                <a:rPr lang="en-US" b="1" dirty="0"/>
                <a:t> x </a:t>
              </a:r>
              <a:r>
                <a:rPr lang="en-US" dirty="0">
                  <a:solidFill>
                    <a:srgbClr val="00B050"/>
                  </a:solidFill>
                </a:rPr>
                <a:t>2</a:t>
              </a:r>
              <a:r>
                <a:rPr lang="en-US" baseline="30000" dirty="0">
                  <a:solidFill>
                    <a:srgbClr val="00B050"/>
                  </a:solidFill>
                </a:rPr>
                <a:t>-3</a:t>
              </a:r>
              <a:r>
                <a:rPr lang="en-US" b="1" dirty="0"/>
                <a:t> = 0.00</a:t>
              </a:r>
              <a:r>
                <a:rPr lang="en-US" b="1" dirty="0">
                  <a:solidFill>
                    <a:srgbClr val="F37440"/>
                  </a:solidFill>
                </a:rPr>
                <a:t>1</a:t>
              </a:r>
              <a:r>
                <a:rPr lang="en-US" b="1" dirty="0">
                  <a:solidFill>
                    <a:srgbClr val="0070C0"/>
                  </a:solidFill>
                </a:rPr>
                <a:t>000</a:t>
              </a:r>
              <a:r>
                <a:rPr lang="en-US" b="1" dirty="0"/>
                <a:t>  = </a:t>
              </a:r>
              <a:r>
                <a:rPr lang="en-US" b="1" dirty="0">
                  <a:solidFill>
                    <a:srgbClr val="F37440"/>
                  </a:solidFill>
                </a:rPr>
                <a:t>1</a:t>
              </a:r>
              <a:r>
                <a:rPr lang="en-US" b="1" dirty="0"/>
                <a:t>/8 = -0.125 </a:t>
              </a:r>
              <a:r>
                <a:rPr lang="en-US" sz="1400" b="1" dirty="0"/>
                <a:t>base 10</a:t>
              </a:r>
              <a:endParaRPr lang="en-US" b="1" dirty="0">
                <a:solidFill>
                  <a:srgbClr val="0070C0"/>
                </a:solidFill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5B5F5BE2-2C51-3A4D-B854-0F95200DC9F5}"/>
              </a:ext>
            </a:extLst>
          </p:cNvPr>
          <p:cNvSpPr txBox="1"/>
          <p:nvPr/>
        </p:nvSpPr>
        <p:spPr>
          <a:xfrm>
            <a:off x="7379193" y="6162908"/>
            <a:ext cx="41216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3753F"/>
                </a:solidFill>
              </a:rPr>
              <a:t>Note: Orange</a:t>
            </a:r>
            <a:r>
              <a:rPr lang="en-US" dirty="0"/>
              <a:t> is hidden bit added back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A5BB3A6-D792-C349-B1C5-1C4D44F39837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840944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6A9052-737D-0C4B-99FD-DE1E0DB5E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053" y="257571"/>
            <a:ext cx="3374555" cy="461665"/>
          </a:xfrm>
        </p:spPr>
        <p:txBody>
          <a:bodyPr/>
          <a:lstStyle/>
          <a:p>
            <a:r>
              <a:rPr lang="en-US" dirty="0"/>
              <a:t>Decimal to Float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508852F-1A30-044A-845B-652E3B8E08BB}"/>
              </a:ext>
            </a:extLst>
          </p:cNvPr>
          <p:cNvSpPr/>
          <p:nvPr/>
        </p:nvSpPr>
        <p:spPr>
          <a:xfrm>
            <a:off x="229266" y="1674023"/>
            <a:ext cx="11820083" cy="504753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Step 1: </a:t>
            </a:r>
            <a:r>
              <a:rPr lang="en-US" sz="2000" dirty="0">
                <a:solidFill>
                  <a:schemeClr val="tx2"/>
                </a:solidFill>
              </a:rPr>
              <a:t>convert from base 10 to binary (absolute value)</a:t>
            </a:r>
          </a:p>
          <a:p>
            <a:endParaRPr lang="en-US" sz="1000" b="1" dirty="0">
              <a:solidFill>
                <a:schemeClr val="tx2"/>
              </a:solidFill>
            </a:endParaRPr>
          </a:p>
          <a:p>
            <a:r>
              <a:rPr lang="en-US" sz="20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-</a:t>
            </a:r>
            <a:r>
              <a:rPr lang="en-US" sz="24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0.375(decimal) =  </a:t>
            </a:r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0000.0110</a:t>
            </a:r>
            <a:r>
              <a:rPr lang="en-US" sz="12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  <a:p>
            <a:endParaRPr lang="en-US" sz="1000" b="1" dirty="0"/>
          </a:p>
          <a:p>
            <a:r>
              <a:rPr lang="en-US" sz="2000" b="1" dirty="0"/>
              <a:t>Step 2: </a:t>
            </a:r>
            <a:r>
              <a:rPr lang="en-US" sz="2000" dirty="0"/>
              <a:t>Find out how many places to shift to get the number into the normalized </a:t>
            </a:r>
            <a:r>
              <a:rPr lang="en-US" sz="2000" dirty="0">
                <a:solidFill>
                  <a:srgbClr val="F3753F"/>
                </a:solidFill>
              </a:rPr>
              <a:t>1</a:t>
            </a:r>
            <a:r>
              <a:rPr lang="en-US" sz="2000" dirty="0"/>
              <a:t>.xxxx mantissa format</a:t>
            </a:r>
          </a:p>
          <a:p>
            <a:r>
              <a:rPr lang="en-US" sz="3600" b="1" dirty="0"/>
              <a:t>	</a:t>
            </a:r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0000.0110</a:t>
            </a:r>
            <a:r>
              <a:rPr lang="en-US" sz="1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sz="2400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.1000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x (2</a:t>
            </a:r>
            <a:r>
              <a:rPr lang="en-US" sz="2400" b="1" baseline="300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-2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base 10 </a:t>
            </a:r>
            <a:endParaRPr lang="en-US" sz="2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000" dirty="0">
                <a:cs typeface="Courier New" panose="02070309020205020404" pitchFamily="49" charset="0"/>
              </a:rPr>
              <a:t>exponent: </a:t>
            </a:r>
            <a:r>
              <a:rPr lang="en-US" sz="2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-2</a:t>
            </a:r>
            <a:r>
              <a:rPr lang="en-US" sz="12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+ bias of 3</a:t>
            </a:r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12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lang="en-US" sz="2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0b001</a:t>
            </a:r>
            <a:r>
              <a:rPr lang="en-US" sz="2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cs typeface="Courier New" panose="02070309020205020404" pitchFamily="49" charset="0"/>
              </a:rPr>
              <a:t>for the exponent (after adding the bias)</a:t>
            </a:r>
          </a:p>
          <a:p>
            <a:endParaRPr lang="en-US" sz="1000" b="1" dirty="0"/>
          </a:p>
          <a:p>
            <a:r>
              <a:rPr lang="en-US" sz="2000" b="1" dirty="0"/>
              <a:t>Step 3: </a:t>
            </a:r>
            <a:r>
              <a:rPr lang="en-US" sz="2000" dirty="0"/>
              <a:t>Use as many digits that fit to the right of the decimal point in the fractional </a:t>
            </a:r>
            <a:r>
              <a:rPr lang="en-US" sz="2000" dirty="0">
                <a:solidFill>
                  <a:srgbClr val="0070C0"/>
                </a:solidFill>
              </a:rPr>
              <a:t>.</a:t>
            </a:r>
            <a:r>
              <a:rPr lang="en-US" sz="2000" dirty="0" err="1">
                <a:solidFill>
                  <a:srgbClr val="0070C0"/>
                </a:solidFill>
              </a:rPr>
              <a:t>xxxx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  <a:r>
              <a:rPr lang="en-US" sz="2000" dirty="0"/>
              <a:t>part 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400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1000</a:t>
            </a:r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b="1" dirty="0">
                <a:cs typeface="Courier New" panose="02070309020205020404" pitchFamily="49" charset="0"/>
              </a:rPr>
              <a:t>Step 4: </a:t>
            </a:r>
            <a:r>
              <a:rPr lang="en-US" sz="2000" dirty="0">
                <a:cs typeface="Courier New" panose="02070309020205020404" pitchFamily="49" charset="0"/>
              </a:rPr>
              <a:t>Sign bit</a:t>
            </a:r>
          </a:p>
          <a:p>
            <a:r>
              <a:rPr lang="en-US" sz="2000" dirty="0">
                <a:cs typeface="Courier New" panose="02070309020205020404" pitchFamily="49" charset="0"/>
              </a:rPr>
              <a:t>	</a:t>
            </a:r>
            <a:r>
              <a:rPr lang="en-US" sz="2000" dirty="0">
                <a:solidFill>
                  <a:srgbClr val="FF0000"/>
                </a:solidFill>
                <a:cs typeface="Courier New" panose="02070309020205020404" pitchFamily="49" charset="0"/>
              </a:rPr>
              <a:t>positive</a:t>
            </a:r>
            <a:r>
              <a:rPr lang="en-US" sz="2000" dirty="0">
                <a:cs typeface="Courier New" panose="02070309020205020404" pitchFamily="49" charset="0"/>
              </a:rPr>
              <a:t> sign bit is </a:t>
            </a:r>
            <a:r>
              <a:rPr lang="en-US" sz="2000" dirty="0">
                <a:solidFill>
                  <a:srgbClr val="FF0000"/>
                </a:solidFill>
                <a:cs typeface="Courier New" panose="02070309020205020404" pitchFamily="49" charset="0"/>
              </a:rPr>
              <a:t>0</a:t>
            </a:r>
          </a:p>
          <a:p>
            <a:r>
              <a:rPr lang="en-US" sz="2000" dirty="0">
                <a:cs typeface="Courier New" panose="02070309020205020404" pitchFamily="49" charset="0"/>
              </a:rPr>
              <a:t>	</a:t>
            </a:r>
            <a:r>
              <a:rPr lang="en-US" sz="2000" dirty="0">
                <a:solidFill>
                  <a:srgbClr val="FF0000"/>
                </a:solidFill>
                <a:cs typeface="Courier New" panose="02070309020205020404" pitchFamily="49" charset="0"/>
              </a:rPr>
              <a:t>negative</a:t>
            </a:r>
            <a:r>
              <a:rPr lang="en-US" sz="2000" dirty="0">
                <a:cs typeface="Courier New" panose="02070309020205020404" pitchFamily="49" charset="0"/>
              </a:rPr>
              <a:t> sign bit is </a:t>
            </a:r>
            <a:r>
              <a:rPr lang="en-US" sz="2000" dirty="0">
                <a:solidFill>
                  <a:srgbClr val="FF0000"/>
                </a:solidFill>
                <a:cs typeface="Courier New" panose="02070309020205020404" pitchFamily="49" charset="0"/>
              </a:rPr>
              <a:t>1</a:t>
            </a:r>
          </a:p>
          <a:p>
            <a:endParaRPr lang="en-US" sz="2000" dirty="0">
              <a:solidFill>
                <a:srgbClr val="FF0000"/>
              </a:solidFill>
              <a:cs typeface="Courier New" panose="02070309020205020404" pitchFamily="49" charset="0"/>
            </a:endParaRPr>
          </a:p>
          <a:p>
            <a:endParaRPr lang="en-US" sz="2000" dirty="0">
              <a:solidFill>
                <a:srgbClr val="FF0000"/>
              </a:solidFill>
              <a:cs typeface="Courier New" panose="02070309020205020404" pitchFamily="49" charset="0"/>
            </a:endParaRPr>
          </a:p>
          <a:p>
            <a:endParaRPr lang="en-US" sz="2000" dirty="0">
              <a:solidFill>
                <a:srgbClr val="FF0000"/>
              </a:solidFill>
              <a:cs typeface="Courier New" panose="02070309020205020404" pitchFamily="49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90FD9CB-64C6-784F-8416-3114900B3B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0672425"/>
              </p:ext>
            </p:extLst>
          </p:nvPr>
        </p:nvGraphicFramePr>
        <p:xfrm>
          <a:off x="3543428" y="70652"/>
          <a:ext cx="8505921" cy="129716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0280">
                  <a:extLst>
                    <a:ext uri="{9D8B030D-6E8A-4147-A177-3AD203B41FA5}">
                      <a16:colId xmlns:a16="http://schemas.microsoft.com/office/drawing/2014/main" val="3631959031"/>
                    </a:ext>
                  </a:extLst>
                </a:gridCol>
                <a:gridCol w="850481">
                  <a:extLst>
                    <a:ext uri="{9D8B030D-6E8A-4147-A177-3AD203B41FA5}">
                      <a16:colId xmlns:a16="http://schemas.microsoft.com/office/drawing/2014/main" val="3686128942"/>
                    </a:ext>
                  </a:extLst>
                </a:gridCol>
                <a:gridCol w="850481">
                  <a:extLst>
                    <a:ext uri="{9D8B030D-6E8A-4147-A177-3AD203B41FA5}">
                      <a16:colId xmlns:a16="http://schemas.microsoft.com/office/drawing/2014/main" val="1401231684"/>
                    </a:ext>
                  </a:extLst>
                </a:gridCol>
                <a:gridCol w="1450821">
                  <a:extLst>
                    <a:ext uri="{9D8B030D-6E8A-4147-A177-3AD203B41FA5}">
                      <a16:colId xmlns:a16="http://schemas.microsoft.com/office/drawing/2014/main" val="3844050904"/>
                    </a:ext>
                  </a:extLst>
                </a:gridCol>
                <a:gridCol w="163170">
                  <a:extLst>
                    <a:ext uri="{9D8B030D-6E8A-4147-A177-3AD203B41FA5}">
                      <a16:colId xmlns:a16="http://schemas.microsoft.com/office/drawing/2014/main" val="699069428"/>
                    </a:ext>
                  </a:extLst>
                </a:gridCol>
                <a:gridCol w="163170">
                  <a:extLst>
                    <a:ext uri="{9D8B030D-6E8A-4147-A177-3AD203B41FA5}">
                      <a16:colId xmlns:a16="http://schemas.microsoft.com/office/drawing/2014/main" val="1664731890"/>
                    </a:ext>
                  </a:extLst>
                </a:gridCol>
                <a:gridCol w="578916">
                  <a:extLst>
                    <a:ext uri="{9D8B030D-6E8A-4147-A177-3AD203B41FA5}">
                      <a16:colId xmlns:a16="http://schemas.microsoft.com/office/drawing/2014/main" val="4232705044"/>
                    </a:ext>
                  </a:extLst>
                </a:gridCol>
                <a:gridCol w="386117">
                  <a:extLst>
                    <a:ext uri="{9D8B030D-6E8A-4147-A177-3AD203B41FA5}">
                      <a16:colId xmlns:a16="http://schemas.microsoft.com/office/drawing/2014/main" val="3438697112"/>
                    </a:ext>
                  </a:extLst>
                </a:gridCol>
                <a:gridCol w="371043">
                  <a:extLst>
                    <a:ext uri="{9D8B030D-6E8A-4147-A177-3AD203B41FA5}">
                      <a16:colId xmlns:a16="http://schemas.microsoft.com/office/drawing/2014/main" val="2309677762"/>
                    </a:ext>
                  </a:extLst>
                </a:gridCol>
                <a:gridCol w="742087">
                  <a:extLst>
                    <a:ext uri="{9D8B030D-6E8A-4147-A177-3AD203B41FA5}">
                      <a16:colId xmlns:a16="http://schemas.microsoft.com/office/drawing/2014/main" val="4082189360"/>
                    </a:ext>
                  </a:extLst>
                </a:gridCol>
                <a:gridCol w="742086">
                  <a:extLst>
                    <a:ext uri="{9D8B030D-6E8A-4147-A177-3AD203B41FA5}">
                      <a16:colId xmlns:a16="http://schemas.microsoft.com/office/drawing/2014/main" val="1656071566"/>
                    </a:ext>
                  </a:extLst>
                </a:gridCol>
                <a:gridCol w="1707269">
                  <a:extLst>
                    <a:ext uri="{9D8B030D-6E8A-4147-A177-3AD203B41FA5}">
                      <a16:colId xmlns:a16="http://schemas.microsoft.com/office/drawing/2014/main" val="4033509356"/>
                    </a:ext>
                  </a:extLst>
                </a:gridCol>
              </a:tblGrid>
              <a:tr h="535168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FF0000"/>
                          </a:solidFill>
                        </a:rPr>
                        <a:t>7</a:t>
                      </a:r>
                    </a:p>
                  </a:txBody>
                  <a:tcPr marL="68885" marR="68885" marT="34442" marB="34442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rgbClr val="00B050"/>
                          </a:solidFill>
                        </a:rPr>
                        <a:t>6</a:t>
                      </a:r>
                    </a:p>
                  </a:txBody>
                  <a:tcPr marL="68885" marR="68885" marT="34442" marB="34442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68885" marR="68885" marT="34442" marB="34442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800" dirty="0"/>
                    </a:p>
                  </a:txBody>
                  <a:tcPr marL="68885" marR="68885" marT="34442" marB="34442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800" dirty="0"/>
                    </a:p>
                  </a:txBody>
                  <a:tcPr marL="68885" marR="68885" marT="34442" marB="34442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00B050"/>
                          </a:solidFill>
                        </a:rPr>
                        <a:t>4</a:t>
                      </a:r>
                    </a:p>
                  </a:txBody>
                  <a:tcPr marL="68885" marR="68885" marT="34442" marB="34442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3</a:t>
                      </a:r>
                    </a:p>
                  </a:txBody>
                  <a:tcPr marL="68885" marR="68885" marT="34442" marB="34442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800" dirty="0"/>
                    </a:p>
                  </a:txBody>
                  <a:tcPr marL="68885" marR="68885" marT="34442" marB="34442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68885" marR="68885" marT="34442" marB="34442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68885" marR="68885" marT="34442" marB="34442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68885" marR="68885" marT="34442" marB="34442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dirty="0"/>
                        <a:t> 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68885" marR="68885" marT="34442" marB="34442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20400579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rgbClr val="FF0000"/>
                          </a:solidFill>
                        </a:rPr>
                        <a:t>s</a:t>
                      </a:r>
                    </a:p>
                  </a:txBody>
                  <a:tcPr marL="68885" marR="68885" marT="34442" marB="344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rgbClr val="00B050"/>
                          </a:solidFill>
                        </a:rPr>
                        <a:t>exponent (3 bits)</a:t>
                      </a:r>
                    </a:p>
                  </a:txBody>
                  <a:tcPr marL="68885" marR="68885" marT="34442" marB="344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4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rgbClr val="0070C0"/>
                          </a:solidFill>
                        </a:rPr>
                        <a:t>fraction (4 bits)</a:t>
                      </a:r>
                      <a:endParaRPr lang="en-US" dirty="0">
                        <a:solidFill>
                          <a:srgbClr val="0070C0"/>
                        </a:solidFill>
                      </a:endParaRPr>
                    </a:p>
                  </a:txBody>
                  <a:tcPr marL="68885" marR="68885" marT="34442" marB="344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8082403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90BDCA4D-E674-D14E-9FCF-18E14BEBDA87}"/>
              </a:ext>
            </a:extLst>
          </p:cNvPr>
          <p:cNvSpPr txBox="1"/>
          <p:nvPr/>
        </p:nvSpPr>
        <p:spPr>
          <a:xfrm>
            <a:off x="5051207" y="162079"/>
            <a:ext cx="13821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</a:rPr>
              <a:t>Bias of 3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5119C2DA-1AB8-A849-8BC6-68E6086FAD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082649"/>
              </p:ext>
            </p:extLst>
          </p:nvPr>
        </p:nvGraphicFramePr>
        <p:xfrm>
          <a:off x="6096000" y="4726820"/>
          <a:ext cx="3878185" cy="175432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4773">
                  <a:extLst>
                    <a:ext uri="{9D8B030D-6E8A-4147-A177-3AD203B41FA5}">
                      <a16:colId xmlns:a16="http://schemas.microsoft.com/office/drawing/2014/main" val="3631959031"/>
                    </a:ext>
                  </a:extLst>
                </a:gridCol>
                <a:gridCol w="1205194">
                  <a:extLst>
                    <a:ext uri="{9D8B030D-6E8A-4147-A177-3AD203B41FA5}">
                      <a16:colId xmlns:a16="http://schemas.microsoft.com/office/drawing/2014/main" val="774573588"/>
                    </a:ext>
                  </a:extLst>
                </a:gridCol>
                <a:gridCol w="2188218">
                  <a:extLst>
                    <a:ext uri="{9D8B030D-6E8A-4147-A177-3AD203B41FA5}">
                      <a16:colId xmlns:a16="http://schemas.microsoft.com/office/drawing/2014/main" val="3518521838"/>
                    </a:ext>
                  </a:extLst>
                </a:gridCol>
              </a:tblGrid>
              <a:tr h="58477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s</a:t>
                      </a:r>
                    </a:p>
                  </a:txBody>
                  <a:tcPr marL="68885" marR="68885" marT="34442" marB="344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solidFill>
                            <a:srgbClr val="00B050"/>
                          </a:solidFill>
                        </a:rPr>
                        <a:t>exponent</a:t>
                      </a:r>
                    </a:p>
                  </a:txBody>
                  <a:tcPr marL="68885" marR="68885" marT="34442" marB="344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0070C0"/>
                          </a:solidFill>
                        </a:rPr>
                        <a:t>fraction</a:t>
                      </a:r>
                    </a:p>
                  </a:txBody>
                  <a:tcPr marL="68885" marR="68885" marT="34442" marB="344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1230311"/>
                  </a:ext>
                </a:extLst>
              </a:tr>
              <a:tr h="58477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marL="68885" marR="68885" marT="34442" marB="344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00B050"/>
                          </a:solidFill>
                        </a:rPr>
                        <a:t>0b001</a:t>
                      </a:r>
                    </a:p>
                  </a:txBody>
                  <a:tcPr marL="68885" marR="68885" marT="34442" marB="344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0070C0"/>
                          </a:solidFill>
                        </a:rPr>
                        <a:t>0b1000</a:t>
                      </a:r>
                    </a:p>
                  </a:txBody>
                  <a:tcPr marL="68885" marR="68885" marT="34442" marB="344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8082403"/>
                  </a:ext>
                </a:extLst>
              </a:tr>
              <a:tr h="584775">
                <a:tc gridSpan="2"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0x9</a:t>
                      </a:r>
                    </a:p>
                  </a:txBody>
                  <a:tcPr marL="68885" marR="68885" marT="34442" marB="344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dirty="0">
                        <a:solidFill>
                          <a:srgbClr val="00B050"/>
                        </a:solidFill>
                      </a:endParaRPr>
                    </a:p>
                  </a:txBody>
                  <a:tcPr marL="68885" marR="68885" marT="34442" marB="344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0x8</a:t>
                      </a:r>
                    </a:p>
                  </a:txBody>
                  <a:tcPr marL="68885" marR="68885" marT="34442" marB="344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957119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9B49DDF7-72A5-D840-BB43-5E065F04C714}"/>
              </a:ext>
            </a:extLst>
          </p:cNvPr>
          <p:cNvSpPr txBox="1"/>
          <p:nvPr/>
        </p:nvSpPr>
        <p:spPr>
          <a:xfrm>
            <a:off x="10053748" y="5964103"/>
            <a:ext cx="14734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= 0x98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9763AE-006E-3D49-A4FD-4371837A6739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821600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8" grpId="0"/>
      <p:bldP spid="9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6A9052-737D-0C4B-99FD-DE1E0DB5E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126" y="330482"/>
            <a:ext cx="3299322" cy="461665"/>
          </a:xfrm>
        </p:spPr>
        <p:txBody>
          <a:bodyPr/>
          <a:lstStyle/>
          <a:p>
            <a:r>
              <a:rPr lang="en-US" dirty="0"/>
              <a:t>Float to Decimal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508852F-1A30-044A-845B-652E3B8E08BB}"/>
              </a:ext>
            </a:extLst>
          </p:cNvPr>
          <p:cNvSpPr/>
          <p:nvPr/>
        </p:nvSpPr>
        <p:spPr>
          <a:xfrm>
            <a:off x="1249230" y="1062398"/>
            <a:ext cx="10316074" cy="574772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2000" b="1" dirty="0"/>
              <a:t>Step 1: </a:t>
            </a:r>
            <a:r>
              <a:rPr lang="en-US" sz="2000" dirty="0"/>
              <a:t>Break into binary fields</a:t>
            </a:r>
          </a:p>
          <a:p>
            <a:r>
              <a:rPr lang="en-US" sz="500" b="1" dirty="0"/>
              <a:t>   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0x45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</a:p>
          <a:p>
            <a:endParaRPr lang="en-US" sz="1100" b="1" dirty="0"/>
          </a:p>
          <a:p>
            <a:r>
              <a:rPr lang="en-US" sz="2000" b="1" dirty="0"/>
              <a:t>Step 2: </a:t>
            </a:r>
            <a:r>
              <a:rPr lang="en-US" sz="2000" dirty="0"/>
              <a:t>Extract the unbiased exponent</a:t>
            </a:r>
          </a:p>
          <a:p>
            <a:endParaRPr lang="en-US" sz="3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0b100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r>
              <a:rPr lang="en-US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base 10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- bias of 3</a:t>
            </a: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11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lang="en-US" sz="2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cs typeface="Courier New" panose="02070309020205020404" pitchFamily="49" charset="0"/>
              </a:rPr>
              <a:t>for the exponent (bias removed)</a:t>
            </a:r>
            <a:endParaRPr lang="en-US" sz="2400" dirty="0">
              <a:cs typeface="Courier New" panose="02070309020205020404" pitchFamily="49" charset="0"/>
            </a:endParaRPr>
          </a:p>
          <a:p>
            <a:endParaRPr lang="en-US" sz="200" b="1" dirty="0"/>
          </a:p>
          <a:p>
            <a:r>
              <a:rPr lang="en-US" sz="2000" b="1" dirty="0">
                <a:cs typeface="Courier New" panose="02070309020205020404" pitchFamily="49" charset="0"/>
              </a:rPr>
              <a:t>Step 3: </a:t>
            </a:r>
            <a:r>
              <a:rPr lang="en-US" sz="2000" dirty="0">
                <a:cs typeface="Courier New" panose="02070309020205020404" pitchFamily="49" charset="0"/>
              </a:rPr>
              <a:t>Express the mantissa (restore the </a:t>
            </a:r>
            <a:r>
              <a:rPr lang="en-US" sz="2000" dirty="0">
                <a:solidFill>
                  <a:srgbClr val="F3753F"/>
                </a:solidFill>
                <a:cs typeface="Courier New" panose="02070309020205020404" pitchFamily="49" charset="0"/>
              </a:rPr>
              <a:t>hidden</a:t>
            </a:r>
            <a:r>
              <a:rPr lang="en-US" sz="2000" dirty="0">
                <a:cs typeface="Courier New" panose="02070309020205020404" pitchFamily="49" charset="0"/>
              </a:rPr>
              <a:t> bit)</a:t>
            </a:r>
          </a:p>
          <a:p>
            <a:r>
              <a:rPr lang="en-US" sz="11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endParaRPr lang="en-US" sz="1000" b="1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400" b="1" dirty="0">
                <a:solidFill>
                  <a:srgbClr val="F3744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.0101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US" sz="2000" b="1" dirty="0"/>
              <a:t>Step 4: </a:t>
            </a:r>
            <a:r>
              <a:rPr lang="en-US" sz="2000" dirty="0"/>
              <a:t>Apply the </a:t>
            </a:r>
            <a:r>
              <a:rPr lang="en-US" sz="2000" b="1" dirty="0">
                <a:solidFill>
                  <a:srgbClr val="00B050"/>
                </a:solidFill>
              </a:rPr>
              <a:t>unbiased</a:t>
            </a:r>
            <a:r>
              <a:rPr lang="en-US" sz="2000" dirty="0"/>
              <a:t> exponent</a:t>
            </a:r>
          </a:p>
          <a:p>
            <a:endParaRPr lang="en-US" sz="1100" dirty="0"/>
          </a:p>
          <a:p>
            <a:r>
              <a:rPr lang="en-US" sz="2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400" b="1" dirty="0">
                <a:solidFill>
                  <a:srgbClr val="F3744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.0101</a:t>
            </a:r>
            <a:r>
              <a:rPr lang="en-US" sz="12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base 2</a:t>
            </a:r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x (2</a:t>
            </a:r>
            <a:r>
              <a:rPr lang="en-US" sz="2400" b="1" baseline="300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base 10</a:t>
            </a:r>
            <a:r>
              <a:rPr lang="en-US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sz="2400" b="1" dirty="0">
                <a:solidFill>
                  <a:srgbClr val="F3744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0.101</a:t>
            </a:r>
            <a:endParaRPr lang="en-US" sz="2800" b="1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b="1" dirty="0">
                <a:cs typeface="Courier New" panose="02070309020205020404" pitchFamily="49" charset="0"/>
              </a:rPr>
              <a:t>Step 5: </a:t>
            </a:r>
            <a:r>
              <a:rPr lang="en-US" sz="2000" dirty="0">
                <a:cs typeface="Courier New" panose="02070309020205020404" pitchFamily="49" charset="0"/>
              </a:rPr>
              <a:t>Convert to decimal</a:t>
            </a:r>
          </a:p>
          <a:p>
            <a:r>
              <a:rPr lang="en-US" sz="1050" dirty="0">
                <a:cs typeface="Courier New" panose="02070309020205020404" pitchFamily="49" charset="0"/>
              </a:rPr>
              <a:t>   </a:t>
            </a:r>
          </a:p>
          <a:p>
            <a:r>
              <a:rPr lang="en-US" sz="2000" dirty="0">
                <a:cs typeface="Courier New" panose="02070309020205020404" pitchFamily="49" charset="0"/>
              </a:rPr>
              <a:t>	</a:t>
            </a:r>
            <a:r>
              <a:rPr lang="en-US" sz="2400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0.101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2.625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base 10</a:t>
            </a:r>
            <a:endParaRPr lang="en-US" sz="1600" dirty="0">
              <a:cs typeface="Courier New" panose="02070309020205020404" pitchFamily="49" charset="0"/>
            </a:endParaRPr>
          </a:p>
          <a:p>
            <a:r>
              <a:rPr lang="en-US" sz="2000" b="1" dirty="0">
                <a:cs typeface="Courier New" panose="02070309020205020404" pitchFamily="49" charset="0"/>
              </a:rPr>
              <a:t>Step 6: </a:t>
            </a:r>
            <a:r>
              <a:rPr lang="en-US" sz="2000" dirty="0">
                <a:cs typeface="Courier New" panose="02070309020205020404" pitchFamily="49" charset="0"/>
              </a:rPr>
              <a:t>Apply the Sign</a:t>
            </a:r>
          </a:p>
          <a:p>
            <a:r>
              <a:rPr lang="en-US" sz="1200" dirty="0">
                <a:cs typeface="Courier New" panose="02070309020205020404" pitchFamily="49" charset="0"/>
              </a:rPr>
              <a:t>    </a:t>
            </a:r>
          </a:p>
          <a:p>
            <a:r>
              <a:rPr lang="en-US" sz="2000" dirty="0">
                <a:cs typeface="Courier New" panose="02070309020205020404" pitchFamily="49" charset="0"/>
              </a:rPr>
              <a:t>	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+ 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2.625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base 10</a:t>
            </a:r>
            <a:endParaRPr lang="en-US" sz="2000" dirty="0">
              <a:cs typeface="Courier New" panose="02070309020205020404" pitchFamily="49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90FD9CB-64C6-784F-8416-3114900B3B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6622714"/>
              </p:ext>
            </p:extLst>
          </p:nvPr>
        </p:nvGraphicFramePr>
        <p:xfrm>
          <a:off x="3385237" y="-88756"/>
          <a:ext cx="8505921" cy="106239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0280">
                  <a:extLst>
                    <a:ext uri="{9D8B030D-6E8A-4147-A177-3AD203B41FA5}">
                      <a16:colId xmlns:a16="http://schemas.microsoft.com/office/drawing/2014/main" val="3631959031"/>
                    </a:ext>
                  </a:extLst>
                </a:gridCol>
                <a:gridCol w="850481">
                  <a:extLst>
                    <a:ext uri="{9D8B030D-6E8A-4147-A177-3AD203B41FA5}">
                      <a16:colId xmlns:a16="http://schemas.microsoft.com/office/drawing/2014/main" val="3686128942"/>
                    </a:ext>
                  </a:extLst>
                </a:gridCol>
                <a:gridCol w="850481">
                  <a:extLst>
                    <a:ext uri="{9D8B030D-6E8A-4147-A177-3AD203B41FA5}">
                      <a16:colId xmlns:a16="http://schemas.microsoft.com/office/drawing/2014/main" val="1401231684"/>
                    </a:ext>
                  </a:extLst>
                </a:gridCol>
                <a:gridCol w="1450821">
                  <a:extLst>
                    <a:ext uri="{9D8B030D-6E8A-4147-A177-3AD203B41FA5}">
                      <a16:colId xmlns:a16="http://schemas.microsoft.com/office/drawing/2014/main" val="3844050904"/>
                    </a:ext>
                  </a:extLst>
                </a:gridCol>
                <a:gridCol w="163170">
                  <a:extLst>
                    <a:ext uri="{9D8B030D-6E8A-4147-A177-3AD203B41FA5}">
                      <a16:colId xmlns:a16="http://schemas.microsoft.com/office/drawing/2014/main" val="699069428"/>
                    </a:ext>
                  </a:extLst>
                </a:gridCol>
                <a:gridCol w="163170">
                  <a:extLst>
                    <a:ext uri="{9D8B030D-6E8A-4147-A177-3AD203B41FA5}">
                      <a16:colId xmlns:a16="http://schemas.microsoft.com/office/drawing/2014/main" val="1664731890"/>
                    </a:ext>
                  </a:extLst>
                </a:gridCol>
                <a:gridCol w="578916">
                  <a:extLst>
                    <a:ext uri="{9D8B030D-6E8A-4147-A177-3AD203B41FA5}">
                      <a16:colId xmlns:a16="http://schemas.microsoft.com/office/drawing/2014/main" val="4232705044"/>
                    </a:ext>
                  </a:extLst>
                </a:gridCol>
                <a:gridCol w="386117">
                  <a:extLst>
                    <a:ext uri="{9D8B030D-6E8A-4147-A177-3AD203B41FA5}">
                      <a16:colId xmlns:a16="http://schemas.microsoft.com/office/drawing/2014/main" val="3438697112"/>
                    </a:ext>
                  </a:extLst>
                </a:gridCol>
                <a:gridCol w="371043">
                  <a:extLst>
                    <a:ext uri="{9D8B030D-6E8A-4147-A177-3AD203B41FA5}">
                      <a16:colId xmlns:a16="http://schemas.microsoft.com/office/drawing/2014/main" val="2309677762"/>
                    </a:ext>
                  </a:extLst>
                </a:gridCol>
                <a:gridCol w="742087">
                  <a:extLst>
                    <a:ext uri="{9D8B030D-6E8A-4147-A177-3AD203B41FA5}">
                      <a16:colId xmlns:a16="http://schemas.microsoft.com/office/drawing/2014/main" val="4082189360"/>
                    </a:ext>
                  </a:extLst>
                </a:gridCol>
                <a:gridCol w="742086">
                  <a:extLst>
                    <a:ext uri="{9D8B030D-6E8A-4147-A177-3AD203B41FA5}">
                      <a16:colId xmlns:a16="http://schemas.microsoft.com/office/drawing/2014/main" val="1656071566"/>
                    </a:ext>
                  </a:extLst>
                </a:gridCol>
                <a:gridCol w="1707269">
                  <a:extLst>
                    <a:ext uri="{9D8B030D-6E8A-4147-A177-3AD203B41FA5}">
                      <a16:colId xmlns:a16="http://schemas.microsoft.com/office/drawing/2014/main" val="4033509356"/>
                    </a:ext>
                  </a:extLst>
                </a:gridCol>
              </a:tblGrid>
              <a:tr h="461527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FF0000"/>
                          </a:solidFill>
                        </a:rPr>
                        <a:t>7</a:t>
                      </a:r>
                    </a:p>
                  </a:txBody>
                  <a:tcPr marL="68885" marR="68885" marT="34442" marB="34442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rgbClr val="00B050"/>
                          </a:solidFill>
                        </a:rPr>
                        <a:t>6</a:t>
                      </a:r>
                    </a:p>
                  </a:txBody>
                  <a:tcPr marL="68885" marR="68885" marT="34442" marB="34442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68885" marR="68885" marT="34442" marB="34442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800" dirty="0"/>
                    </a:p>
                  </a:txBody>
                  <a:tcPr marL="68885" marR="68885" marT="34442" marB="34442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800" dirty="0"/>
                    </a:p>
                  </a:txBody>
                  <a:tcPr marL="68885" marR="68885" marT="34442" marB="34442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00B050"/>
                          </a:solidFill>
                        </a:rPr>
                        <a:t>4</a:t>
                      </a:r>
                    </a:p>
                  </a:txBody>
                  <a:tcPr marL="68885" marR="68885" marT="34442" marB="34442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3</a:t>
                      </a:r>
                    </a:p>
                  </a:txBody>
                  <a:tcPr marL="68885" marR="68885" marT="34442" marB="34442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800" dirty="0"/>
                    </a:p>
                  </a:txBody>
                  <a:tcPr marL="68885" marR="68885" marT="34442" marB="34442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68885" marR="68885" marT="34442" marB="34442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68885" marR="68885" marT="34442" marB="34442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68885" marR="68885" marT="34442" marB="34442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dirty="0"/>
                        <a:t> 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68885" marR="68885" marT="34442" marB="34442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20400579"/>
                  </a:ext>
                </a:extLst>
              </a:tr>
              <a:tr h="600871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rgbClr val="FF0000"/>
                          </a:solidFill>
                        </a:rPr>
                        <a:t>s</a:t>
                      </a:r>
                    </a:p>
                  </a:txBody>
                  <a:tcPr marL="68885" marR="68885" marT="34442" marB="344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rgbClr val="00B050"/>
                          </a:solidFill>
                        </a:rPr>
                        <a:t>exponent (3 bits)</a:t>
                      </a:r>
                    </a:p>
                  </a:txBody>
                  <a:tcPr marL="68885" marR="68885" marT="34442" marB="344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4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rgbClr val="0070C0"/>
                          </a:solidFill>
                        </a:rPr>
                        <a:t>fraction (4 bits)</a:t>
                      </a:r>
                      <a:endParaRPr lang="en-US" dirty="0">
                        <a:solidFill>
                          <a:srgbClr val="0070C0"/>
                        </a:solidFill>
                      </a:endParaRPr>
                    </a:p>
                  </a:txBody>
                  <a:tcPr marL="68885" marR="68885" marT="34442" marB="344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8082403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90BDCA4D-E674-D14E-9FCF-18E14BEBDA87}"/>
              </a:ext>
            </a:extLst>
          </p:cNvPr>
          <p:cNvSpPr txBox="1"/>
          <p:nvPr/>
        </p:nvSpPr>
        <p:spPr>
          <a:xfrm>
            <a:off x="4819894" y="-19222"/>
            <a:ext cx="13821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</a:rPr>
              <a:t>Bias of 3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5119C2DA-1AB8-A849-8BC6-68E6086FAD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4108975"/>
              </p:ext>
            </p:extLst>
          </p:nvPr>
        </p:nvGraphicFramePr>
        <p:xfrm>
          <a:off x="5867400" y="1179807"/>
          <a:ext cx="3878185" cy="155182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4773">
                  <a:extLst>
                    <a:ext uri="{9D8B030D-6E8A-4147-A177-3AD203B41FA5}">
                      <a16:colId xmlns:a16="http://schemas.microsoft.com/office/drawing/2014/main" val="3631959031"/>
                    </a:ext>
                  </a:extLst>
                </a:gridCol>
                <a:gridCol w="1205194">
                  <a:extLst>
                    <a:ext uri="{9D8B030D-6E8A-4147-A177-3AD203B41FA5}">
                      <a16:colId xmlns:a16="http://schemas.microsoft.com/office/drawing/2014/main" val="774573588"/>
                    </a:ext>
                  </a:extLst>
                </a:gridCol>
                <a:gridCol w="2188218">
                  <a:extLst>
                    <a:ext uri="{9D8B030D-6E8A-4147-A177-3AD203B41FA5}">
                      <a16:colId xmlns:a16="http://schemas.microsoft.com/office/drawing/2014/main" val="3518521838"/>
                    </a:ext>
                  </a:extLst>
                </a:gridCol>
              </a:tblGrid>
              <a:tr h="517274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0x4</a:t>
                      </a:r>
                    </a:p>
                  </a:txBody>
                  <a:tcPr marL="68885" marR="68885" marT="34442" marB="344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dirty="0">
                        <a:solidFill>
                          <a:srgbClr val="00B050"/>
                        </a:solidFill>
                      </a:endParaRPr>
                    </a:p>
                  </a:txBody>
                  <a:tcPr marL="68885" marR="68885" marT="34442" marB="3444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0x5</a:t>
                      </a:r>
                    </a:p>
                  </a:txBody>
                  <a:tcPr marL="68885" marR="68885" marT="34442" marB="344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8382467"/>
                  </a:ext>
                </a:extLst>
              </a:tr>
              <a:tr h="517274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s</a:t>
                      </a:r>
                    </a:p>
                  </a:txBody>
                  <a:tcPr marL="68885" marR="68885" marT="34442" marB="344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solidFill>
                            <a:srgbClr val="00B050"/>
                          </a:solidFill>
                        </a:rPr>
                        <a:t>exponent</a:t>
                      </a:r>
                    </a:p>
                  </a:txBody>
                  <a:tcPr marL="68885" marR="68885" marT="34442" marB="344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0070C0"/>
                          </a:solidFill>
                        </a:rPr>
                        <a:t>fraction</a:t>
                      </a:r>
                    </a:p>
                  </a:txBody>
                  <a:tcPr marL="68885" marR="68885" marT="34442" marB="344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3191155"/>
                  </a:ext>
                </a:extLst>
              </a:tr>
              <a:tr h="517274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68885" marR="68885" marT="34442" marB="344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00B050"/>
                          </a:solidFill>
                        </a:rPr>
                        <a:t>0b100</a:t>
                      </a:r>
                    </a:p>
                  </a:txBody>
                  <a:tcPr marL="68885" marR="68885" marT="34442" marB="344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0070C0"/>
                          </a:solidFill>
                        </a:rPr>
                        <a:t>0b0101</a:t>
                      </a:r>
                    </a:p>
                  </a:txBody>
                  <a:tcPr marL="68885" marR="68885" marT="34442" marB="344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8082403"/>
                  </a:ext>
                </a:extLst>
              </a:tr>
            </a:tbl>
          </a:graphicData>
        </a:graphic>
      </p:graphicFrame>
      <p:grpSp>
        <p:nvGrpSpPr>
          <p:cNvPr id="34" name="Group 33">
            <a:extLst>
              <a:ext uri="{FF2B5EF4-FFF2-40B4-BE49-F238E27FC236}">
                <a16:creationId xmlns:a16="http://schemas.microsoft.com/office/drawing/2014/main" id="{50F975C1-5C13-B840-9C82-F05C879B1172}"/>
              </a:ext>
            </a:extLst>
          </p:cNvPr>
          <p:cNvGrpSpPr/>
          <p:nvPr/>
        </p:nvGrpSpPr>
        <p:grpSpPr>
          <a:xfrm>
            <a:off x="2539311" y="2644346"/>
            <a:ext cx="4407474" cy="313630"/>
            <a:chOff x="2539311" y="2644346"/>
            <a:chExt cx="4407474" cy="313630"/>
          </a:xfrm>
        </p:grpSpPr>
        <p:sp>
          <p:nvSpPr>
            <p:cNvPr id="32" name="Bent-Up Arrow 31">
              <a:extLst>
                <a:ext uri="{FF2B5EF4-FFF2-40B4-BE49-F238E27FC236}">
                  <a16:creationId xmlns:a16="http://schemas.microsoft.com/office/drawing/2014/main" id="{4D2708F1-C627-A042-9809-D241356DF7A0}"/>
                </a:ext>
              </a:extLst>
            </p:cNvPr>
            <p:cNvSpPr/>
            <p:nvPr/>
          </p:nvSpPr>
          <p:spPr>
            <a:xfrm flipH="1" flipV="1">
              <a:off x="2539311" y="2801161"/>
              <a:ext cx="4407473" cy="156815"/>
            </a:xfrm>
            <a:prstGeom prst="bentUp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03DEE326-5FD0-4944-9579-695E2602FFF3}"/>
                </a:ext>
              </a:extLst>
            </p:cNvPr>
            <p:cNvSpPr/>
            <p:nvPr/>
          </p:nvSpPr>
          <p:spPr>
            <a:xfrm>
              <a:off x="6885004" y="2644346"/>
              <a:ext cx="61781" cy="156816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8637E042-A8EA-9C47-92DE-2A1CC6D7B85E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4176141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10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8AD93-5FC0-3342-B9D0-85C052277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645" y="44937"/>
            <a:ext cx="10515600" cy="715294"/>
          </a:xfrm>
        </p:spPr>
        <p:txBody>
          <a:bodyPr/>
          <a:lstStyle/>
          <a:p>
            <a:r>
              <a:rPr lang="en-US" dirty="0"/>
              <a:t>IEEE “754” Floating Point Double and Single Precision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219EB01D-E693-5448-8F5E-96A6457031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8965790"/>
              </p:ext>
            </p:extLst>
          </p:nvPr>
        </p:nvGraphicFramePr>
        <p:xfrm>
          <a:off x="381005" y="427972"/>
          <a:ext cx="11429990" cy="188160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61996">
                  <a:extLst>
                    <a:ext uri="{9D8B030D-6E8A-4147-A177-3AD203B41FA5}">
                      <a16:colId xmlns:a16="http://schemas.microsoft.com/office/drawing/2014/main" val="3631959031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3686128942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1401231684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3844050904"/>
                    </a:ext>
                  </a:extLst>
                </a:gridCol>
                <a:gridCol w="1130299">
                  <a:extLst>
                    <a:ext uri="{9D8B030D-6E8A-4147-A177-3AD203B41FA5}">
                      <a16:colId xmlns:a16="http://schemas.microsoft.com/office/drawing/2014/main" val="699069428"/>
                    </a:ext>
                  </a:extLst>
                </a:gridCol>
                <a:gridCol w="1130299">
                  <a:extLst>
                    <a:ext uri="{9D8B030D-6E8A-4147-A177-3AD203B41FA5}">
                      <a16:colId xmlns:a16="http://schemas.microsoft.com/office/drawing/2014/main" val="1664731890"/>
                    </a:ext>
                  </a:extLst>
                </a:gridCol>
                <a:gridCol w="1130299">
                  <a:extLst>
                    <a:ext uri="{9D8B030D-6E8A-4147-A177-3AD203B41FA5}">
                      <a16:colId xmlns:a16="http://schemas.microsoft.com/office/drawing/2014/main" val="3438697112"/>
                    </a:ext>
                  </a:extLst>
                </a:gridCol>
                <a:gridCol w="1130299">
                  <a:extLst>
                    <a:ext uri="{9D8B030D-6E8A-4147-A177-3AD203B41FA5}">
                      <a16:colId xmlns:a16="http://schemas.microsoft.com/office/drawing/2014/main" val="4082189360"/>
                    </a:ext>
                  </a:extLst>
                </a:gridCol>
                <a:gridCol w="1130299">
                  <a:extLst>
                    <a:ext uri="{9D8B030D-6E8A-4147-A177-3AD203B41FA5}">
                      <a16:colId xmlns:a16="http://schemas.microsoft.com/office/drawing/2014/main" val="1656071566"/>
                    </a:ext>
                  </a:extLst>
                </a:gridCol>
                <a:gridCol w="1130299">
                  <a:extLst>
                    <a:ext uri="{9D8B030D-6E8A-4147-A177-3AD203B41FA5}">
                      <a16:colId xmlns:a16="http://schemas.microsoft.com/office/drawing/2014/main" val="4033509356"/>
                    </a:ext>
                  </a:extLst>
                </a:gridCol>
              </a:tblGrid>
              <a:tr h="936729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31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/>
                        <a:t>30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23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/>
                        <a:t>22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0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20400579"/>
                  </a:ext>
                </a:extLst>
              </a:tr>
              <a:tr h="936729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sign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rgbClr val="00B050"/>
                          </a:solidFill>
                        </a:rPr>
                        <a:t>Exponent (8 </a:t>
                      </a:r>
                      <a:r>
                        <a:rPr lang="en-US" sz="2400" dirty="0">
                          <a:solidFill>
                            <a:srgbClr val="00B050"/>
                          </a:solidFill>
                        </a:rPr>
                        <a:t>bits</a:t>
                      </a:r>
                      <a:r>
                        <a:rPr lang="en-US" sz="2800" dirty="0">
                          <a:solidFill>
                            <a:srgbClr val="00B050"/>
                          </a:solidFill>
                        </a:rPr>
                        <a:t>)</a:t>
                      </a:r>
                    </a:p>
                    <a:p>
                      <a:pPr algn="ctr"/>
                      <a:r>
                        <a:rPr lang="en-US" sz="2800" dirty="0">
                          <a:solidFill>
                            <a:srgbClr val="00B050"/>
                          </a:solidFill>
                        </a:rPr>
                        <a:t>Uses a Bias of 127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rgbClr val="0070C0"/>
                          </a:solidFill>
                        </a:rPr>
                        <a:t>fraction (23 bits)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8082403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496DA2F1-1905-8941-9CD1-2E38A19C4E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3632198"/>
              </p:ext>
            </p:extLst>
          </p:nvPr>
        </p:nvGraphicFramePr>
        <p:xfrm>
          <a:off x="323819" y="3485364"/>
          <a:ext cx="11429990" cy="188160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61996">
                  <a:extLst>
                    <a:ext uri="{9D8B030D-6E8A-4147-A177-3AD203B41FA5}">
                      <a16:colId xmlns:a16="http://schemas.microsoft.com/office/drawing/2014/main" val="3631959031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3686128942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1401231684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3844050904"/>
                    </a:ext>
                  </a:extLst>
                </a:gridCol>
                <a:gridCol w="1130299">
                  <a:extLst>
                    <a:ext uri="{9D8B030D-6E8A-4147-A177-3AD203B41FA5}">
                      <a16:colId xmlns:a16="http://schemas.microsoft.com/office/drawing/2014/main" val="699069428"/>
                    </a:ext>
                  </a:extLst>
                </a:gridCol>
                <a:gridCol w="1130299">
                  <a:extLst>
                    <a:ext uri="{9D8B030D-6E8A-4147-A177-3AD203B41FA5}">
                      <a16:colId xmlns:a16="http://schemas.microsoft.com/office/drawing/2014/main" val="1664731890"/>
                    </a:ext>
                  </a:extLst>
                </a:gridCol>
                <a:gridCol w="1130299">
                  <a:extLst>
                    <a:ext uri="{9D8B030D-6E8A-4147-A177-3AD203B41FA5}">
                      <a16:colId xmlns:a16="http://schemas.microsoft.com/office/drawing/2014/main" val="3438697112"/>
                    </a:ext>
                  </a:extLst>
                </a:gridCol>
                <a:gridCol w="1130299">
                  <a:extLst>
                    <a:ext uri="{9D8B030D-6E8A-4147-A177-3AD203B41FA5}">
                      <a16:colId xmlns:a16="http://schemas.microsoft.com/office/drawing/2014/main" val="4082189360"/>
                    </a:ext>
                  </a:extLst>
                </a:gridCol>
                <a:gridCol w="1130299">
                  <a:extLst>
                    <a:ext uri="{9D8B030D-6E8A-4147-A177-3AD203B41FA5}">
                      <a16:colId xmlns:a16="http://schemas.microsoft.com/office/drawing/2014/main" val="1656071566"/>
                    </a:ext>
                  </a:extLst>
                </a:gridCol>
                <a:gridCol w="1130299">
                  <a:extLst>
                    <a:ext uri="{9D8B030D-6E8A-4147-A177-3AD203B41FA5}">
                      <a16:colId xmlns:a16="http://schemas.microsoft.com/office/drawing/2014/main" val="4033509356"/>
                    </a:ext>
                  </a:extLst>
                </a:gridCol>
              </a:tblGrid>
              <a:tr h="936729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63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/>
                        <a:t>62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52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/>
                        <a:t>51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0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20400579"/>
                  </a:ext>
                </a:extLst>
              </a:tr>
              <a:tr h="936729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sign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rgbClr val="00B050"/>
                          </a:solidFill>
                        </a:rPr>
                        <a:t>Exponent (11 </a:t>
                      </a:r>
                      <a:r>
                        <a:rPr lang="en-US" sz="2400" dirty="0">
                          <a:solidFill>
                            <a:srgbClr val="00B050"/>
                          </a:solidFill>
                        </a:rPr>
                        <a:t>bits)</a:t>
                      </a:r>
                    </a:p>
                    <a:p>
                      <a:pPr algn="ctr"/>
                      <a:r>
                        <a:rPr lang="en-US" sz="2800" dirty="0">
                          <a:solidFill>
                            <a:srgbClr val="00B050"/>
                          </a:solidFill>
                        </a:rPr>
                        <a:t>Uses a Bias of 1023</a:t>
                      </a:r>
                      <a:endParaRPr lang="en-US" sz="3200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rgbClr val="0070C0"/>
                          </a:solidFill>
                        </a:rPr>
                        <a:t>fraction (52 bits)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8082403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DC0E2E0A-D532-3A40-81F2-E91C01BAB67D}"/>
              </a:ext>
            </a:extLst>
          </p:cNvPr>
          <p:cNvSpPr txBox="1"/>
          <p:nvPr/>
        </p:nvSpPr>
        <p:spPr>
          <a:xfrm>
            <a:off x="6800487" y="980908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Single Precision (C float)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A615CE8-F4ED-CF40-B5D1-BB3C6EBA9179}"/>
                  </a:ext>
                </a:extLst>
              </p:cNvPr>
              <p:cNvSpPr txBox="1"/>
              <p:nvPr/>
            </p:nvSpPr>
            <p:spPr>
              <a:xfrm>
                <a:off x="1041575" y="2413702"/>
                <a:ext cx="9611606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𝐵𝑖𝑎𝑠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𝑖𝑠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(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8−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−) </m:t>
                      </m:r>
                      <m:r>
                        <a:rPr lang="en-US" sz="24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=127</m:t>
                      </m:r>
                    </m:oMath>
                  </m:oMathPara>
                </a14:m>
                <a:endParaRPr lang="en-US" sz="2400" b="0" i="1" dirty="0">
                  <a:solidFill>
                    <a:srgbClr val="00B050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𝑠𝑖𝑛𝑔𝑙𝑒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𝑝𝑟𝑒𝑐𝑖𝑠𝑖𝑜𝑛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𝑓𝑙𝑜𝑎𝑡𝑖𝑛𝑔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𝑝𝑜𝑖𝑛𝑡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𝑛𝑢𝑚𝑏𝑒𝑟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(−1)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p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2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−127 </m:t>
                        </m:r>
                      </m:sup>
                    </m:sSup>
                  </m:oMath>
                </a14:m>
                <a:r>
                  <a:rPr lang="en-US" sz="2400" dirty="0"/>
                  <a:t>x </a:t>
                </a:r>
                <a:r>
                  <a:rPr lang="en-US" sz="2400" dirty="0">
                    <a:solidFill>
                      <a:srgbClr val="F37440"/>
                    </a:solidFill>
                  </a:rPr>
                  <a:t>1</a:t>
                </a:r>
                <a:r>
                  <a:rPr lang="en-US" sz="2400" dirty="0"/>
                  <a:t>.</a:t>
                </a:r>
                <a:r>
                  <a:rPr lang="en-US" sz="2400" dirty="0">
                    <a:solidFill>
                      <a:srgbClr val="0070C0"/>
                    </a:solidFill>
                  </a:rPr>
                  <a:t>fraction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A615CE8-F4ED-CF40-B5D1-BB3C6EBA91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1575" y="2413702"/>
                <a:ext cx="9611606" cy="830997"/>
              </a:xfrm>
              <a:prstGeom prst="rect">
                <a:avLst/>
              </a:prstGeom>
              <a:blipFill>
                <a:blip r:embed="rId2"/>
                <a:stretch>
                  <a:fillRect l="-792" t="-1515"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39AF55E5-B857-5742-9943-2FDA6E2C962F}"/>
              </a:ext>
            </a:extLst>
          </p:cNvPr>
          <p:cNvGrpSpPr/>
          <p:nvPr/>
        </p:nvGrpSpPr>
        <p:grpSpPr>
          <a:xfrm>
            <a:off x="1041575" y="4004984"/>
            <a:ext cx="9752670" cy="2297107"/>
            <a:chOff x="1098761" y="3749665"/>
            <a:chExt cx="9752670" cy="2297107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895E644-42DD-CA4D-9CB2-F7D6235CFB7B}"/>
                </a:ext>
              </a:extLst>
            </p:cNvPr>
            <p:cNvSpPr txBox="1"/>
            <p:nvPr/>
          </p:nvSpPr>
          <p:spPr>
            <a:xfrm>
              <a:off x="6608128" y="3749665"/>
              <a:ext cx="31085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Double Precision (C Double)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0750967D-C324-AE4C-8B8C-38031EC2E1A4}"/>
                    </a:ext>
                  </a:extLst>
                </p:cNvPr>
                <p:cNvSpPr txBox="1"/>
                <p:nvPr/>
              </p:nvSpPr>
              <p:spPr>
                <a:xfrm>
                  <a:off x="1098761" y="5215775"/>
                  <a:ext cx="9752670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𝑏𝑖𝑎𝑠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𝑖𝑠</m:t>
                        </m:r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11</m:t>
                            </m:r>
                            <m:r>
                              <a:rPr lang="en-US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</m:sSup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−1) </m:t>
                        </m:r>
                        <m:r>
                          <a:rPr lang="en-US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  <m: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023</m:t>
                        </m:r>
                      </m:oMath>
                    </m:oMathPara>
                  </a14:m>
                  <a:endParaRPr lang="en-US" sz="2400" i="1" dirty="0">
                    <a:solidFill>
                      <a:srgbClr val="00B050"/>
                    </a:solidFill>
                    <a:latin typeface="Cambria Math" panose="02040503050406030204" pitchFamily="18" charset="0"/>
                  </a:endParaRPr>
                </a:p>
                <a:p>
                  <a14:m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𝑑𝑜𝑢𝑏𝑙𝑒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𝑝𝑟𝑒𝑐𝑖𝑠𝑖𝑜𝑛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𝑓𝑙𝑜𝑎𝑡𝑖𝑛𝑔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𝑝𝑜𝑖𝑛𝑡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𝑛𝑢𝑚𝑏𝑒𝑟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(−1)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2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−1023 </m:t>
                          </m:r>
                        </m:sup>
                      </m:sSup>
                    </m:oMath>
                  </a14:m>
                  <a:r>
                    <a:rPr lang="en-US" sz="2400" dirty="0"/>
                    <a:t>x </a:t>
                  </a:r>
                  <a:r>
                    <a:rPr lang="en-US" sz="2400" dirty="0">
                      <a:solidFill>
                        <a:srgbClr val="F37440"/>
                      </a:solidFill>
                    </a:rPr>
                    <a:t>1</a:t>
                  </a:r>
                  <a:r>
                    <a:rPr lang="en-US" sz="2400" dirty="0"/>
                    <a:t>.</a:t>
                  </a:r>
                  <a:r>
                    <a:rPr lang="en-US" sz="2400" dirty="0">
                      <a:solidFill>
                        <a:srgbClr val="0070C0"/>
                      </a:solidFill>
                    </a:rPr>
                    <a:t>fraction</a:t>
                  </a:r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0750967D-C324-AE4C-8B8C-38031EC2E1A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8761" y="5215775"/>
                  <a:ext cx="9752670" cy="830997"/>
                </a:xfrm>
                <a:prstGeom prst="rect">
                  <a:avLst/>
                </a:prstGeom>
                <a:blipFill>
                  <a:blip r:embed="rId3"/>
                  <a:stretch>
                    <a:fillRect l="-260" b="-134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91E71273-B37F-9F4D-96E9-F2CC9F3CC14D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83346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E5558E-D477-0D87-1E93-AB50BF2D8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 slides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03CE30-3265-D796-1626-B6BCA77D9B35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58392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202FD6D-0A49-5D42-8DB0-432B2E295BC0}"/>
                  </a:ext>
                </a:extLst>
              </p:cNvPr>
              <p:cNvSpPr>
                <a:spLocks noGrp="1"/>
              </p:cNvSpPr>
              <p:nvPr>
                <p:ph sz="quarter" idx="15"/>
              </p:nvPr>
            </p:nvSpPr>
            <p:spPr>
              <a:xfrm>
                <a:off x="496577" y="788231"/>
                <a:ext cx="11604625" cy="3303783"/>
              </a:xfr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 sz="2400" dirty="0"/>
                  <a:t>A </a:t>
                </a:r>
                <a:r>
                  <a:rPr lang="en-US" sz="2400" dirty="0">
                    <a:solidFill>
                      <a:schemeClr val="accent1"/>
                    </a:solidFill>
                  </a:rPr>
                  <a:t>2's compliment value </a:t>
                </a:r>
                <a:r>
                  <a:rPr lang="en-US" sz="2400" dirty="0"/>
                  <a:t>can be thought of as using </a:t>
                </a:r>
                <a:r>
                  <a:rPr lang="en-US" sz="2400" dirty="0">
                    <a:solidFill>
                      <a:schemeClr val="accent1"/>
                    </a:solidFill>
                  </a:rPr>
                  <a:t>a slightly different </a:t>
                </a:r>
                <a:r>
                  <a:rPr lang="en-US" sz="2400" b="1" dirty="0">
                    <a:solidFill>
                      <a:schemeClr val="accent1"/>
                    </a:solidFill>
                  </a:rPr>
                  <a:t>bias encoding </a:t>
                </a:r>
                <a:r>
                  <a:rPr lang="en-US" sz="2400" dirty="0">
                    <a:solidFill>
                      <a:schemeClr val="accent1"/>
                    </a:solidFill>
                  </a:rPr>
                  <a:t>for negative numbers only (more negative values):  -</a:t>
                </a:r>
                <a:r>
                  <a:rPr lang="en-US" sz="2400" b="1" dirty="0"/>
                  <a:t>2</a:t>
                </a:r>
                <a:r>
                  <a:rPr lang="en-US" sz="2400" b="1" baseline="30000" dirty="0">
                    <a:solidFill>
                      <a:srgbClr val="00B050"/>
                    </a:solidFill>
                  </a:rPr>
                  <a:t>W</a:t>
                </a:r>
                <a:r>
                  <a:rPr lang="en-US" sz="2400" b="1" baseline="30000" dirty="0"/>
                  <a:t>-1</a:t>
                </a:r>
                <a:endParaRPr lang="en-US" sz="2400" b="1" dirty="0"/>
              </a:p>
              <a:p>
                <a:r>
                  <a:rPr lang="en-US" sz="2400" dirty="0"/>
                  <a:t>The </a:t>
                </a:r>
                <a:r>
                  <a:rPr lang="en-US" sz="2400" dirty="0">
                    <a:solidFill>
                      <a:schemeClr val="accent1"/>
                    </a:solidFill>
                  </a:rPr>
                  <a:t>leftmost bit </a:t>
                </a:r>
                <a:r>
                  <a:rPr lang="en-US" sz="2400" dirty="0"/>
                  <a:t>is then interpreted as a </a:t>
                </a:r>
                <a:r>
                  <a:rPr lang="en-US" sz="2400" dirty="0">
                    <a:solidFill>
                      <a:schemeClr val="accent1"/>
                    </a:solidFill>
                  </a:rPr>
                  <a:t>decision to apply the bias </a:t>
                </a:r>
                <a:r>
                  <a:rPr lang="en-US" sz="2400" dirty="0"/>
                  <a:t>(if </a:t>
                </a:r>
                <a:r>
                  <a:rPr lang="en-US" sz="2400" dirty="0">
                    <a:solidFill>
                      <a:srgbClr val="FF0000"/>
                    </a:solidFill>
                  </a:rPr>
                  <a:t>1</a:t>
                </a:r>
                <a:r>
                  <a:rPr lang="en-US" sz="2400" dirty="0"/>
                  <a:t>) or not (if </a:t>
                </a:r>
                <a:r>
                  <a:rPr lang="en-US" sz="2400" dirty="0">
                    <a:solidFill>
                      <a:srgbClr val="00B050"/>
                    </a:solidFill>
                  </a:rPr>
                  <a:t>0</a:t>
                </a:r>
                <a:r>
                  <a:rPr lang="en-US" sz="2400" dirty="0"/>
                  <a:t>)</a:t>
                </a:r>
              </a:p>
              <a:p>
                <a:pPr lvl="1"/>
                <a:r>
                  <a:rPr lang="en-US" sz="2000" dirty="0">
                    <a:solidFill>
                      <a:srgbClr val="FF0000"/>
                    </a:solidFill>
                  </a:rPr>
                  <a:t>1</a:t>
                </a:r>
                <a:r>
                  <a:rPr lang="en-US" sz="2000" dirty="0"/>
                  <a:t> apply the bias</a:t>
                </a:r>
              </a:p>
              <a:p>
                <a:pPr lvl="1"/>
                <a:r>
                  <a:rPr lang="en-US" sz="2000" dirty="0">
                    <a:solidFill>
                      <a:srgbClr val="00B050"/>
                    </a:solidFill>
                  </a:rPr>
                  <a:t>0</a:t>
                </a:r>
                <a:r>
                  <a:rPr lang="en-US" sz="2000" dirty="0"/>
                  <a:t> do not apply the bias</a:t>
                </a:r>
              </a:p>
              <a:p>
                <a:r>
                  <a:rPr lang="en-US" sz="2400" dirty="0"/>
                  <a:t>For example, for a 4-bit number (w = 4) , the negative number bias weight would be  = </a:t>
                </a:r>
                <a14:m>
                  <m:oMath xmlns:m="http://schemas.openxmlformats.org/officeDocument/2006/math">
                    <m:r>
                      <a:rPr lang="en-US" sz="2400" b="1">
                        <a:solidFill>
                          <a:srgbClr val="AB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−</m:t>
                    </m:r>
                    <m:sSup>
                      <m:sSupPr>
                        <m:ctrlPr>
                          <a:rPr lang="en-US" sz="2400" b="1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400" b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𝟐</m:t>
                        </m:r>
                      </m:e>
                      <m:sup>
                        <m:r>
                          <a:rPr lang="en-US" sz="2400" b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𝟒</m:t>
                        </m:r>
                        <m:r>
                          <a:rPr lang="en-US" sz="2400" b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−</m:t>
                        </m:r>
                        <m:r>
                          <a:rPr lang="en-US" sz="2400" b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𝟏</m:t>
                        </m:r>
                      </m:sup>
                    </m:sSup>
                  </m:oMath>
                </a14:m>
                <a:r>
                  <a:rPr lang="en-US" sz="2400" dirty="0"/>
                  <a:t> = </a:t>
                </a:r>
                <a:r>
                  <a:rPr lang="en-US" sz="2400" dirty="0">
                    <a:solidFill>
                      <a:srgbClr val="C00000"/>
                    </a:solidFill>
                  </a:rPr>
                  <a:t>-2</a:t>
                </a:r>
                <a:r>
                  <a:rPr lang="en-US" sz="2400" baseline="30000" dirty="0">
                    <a:solidFill>
                      <a:srgbClr val="C00000"/>
                    </a:solidFill>
                  </a:rPr>
                  <a:t>3</a:t>
                </a:r>
                <a:r>
                  <a:rPr lang="en-US" sz="2400" dirty="0">
                    <a:solidFill>
                      <a:srgbClr val="C00000"/>
                    </a:solidFill>
                  </a:rPr>
                  <a:t> = -8 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202FD6D-0A49-5D42-8DB0-432B2E295BC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5"/>
              </p:nvPr>
            </p:nvSpPr>
            <p:spPr>
              <a:xfrm>
                <a:off x="496577" y="788231"/>
                <a:ext cx="11604625" cy="3303783"/>
              </a:xfrm>
              <a:blipFill>
                <a:blip r:embed="rId2"/>
                <a:stretch>
                  <a:fillRect l="-655" t="-382" b="-2290"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553740CD-DDB7-EB41-BF2B-863CFD49D9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Way to Look at 2's Complement Encoding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2ED95F-0495-6D48-B495-C4383AE37431}"/>
              </a:ext>
            </a:extLst>
          </p:cNvPr>
          <p:cNvSpPr txBox="1"/>
          <p:nvPr/>
        </p:nvSpPr>
        <p:spPr>
          <a:xfrm>
            <a:off x="1971422" y="6348710"/>
            <a:ext cx="96552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Observe</a:t>
            </a:r>
            <a:r>
              <a:rPr lang="en-US" dirty="0"/>
              <a:t>: </a:t>
            </a:r>
            <a:r>
              <a:rPr lang="en-US" dirty="0">
                <a:solidFill>
                  <a:schemeClr val="tx2"/>
                </a:solidFill>
              </a:rPr>
              <a:t>adding</a:t>
            </a:r>
            <a:r>
              <a:rPr lang="en-US" dirty="0"/>
              <a:t> </a:t>
            </a:r>
            <a:r>
              <a:rPr lang="en-US" dirty="0">
                <a:solidFill>
                  <a:schemeClr val="accent1"/>
                </a:solidFill>
              </a:rPr>
              <a:t>+1 makes the number more positive </a:t>
            </a:r>
            <a:r>
              <a:rPr lang="en-US" dirty="0"/>
              <a:t>for both negative and positive numbers</a:t>
            </a:r>
          </a:p>
        </p:txBody>
      </p:sp>
      <p:graphicFrame>
        <p:nvGraphicFramePr>
          <p:cNvPr id="9" name="Table 10">
            <a:extLst>
              <a:ext uri="{FF2B5EF4-FFF2-40B4-BE49-F238E27FC236}">
                <a16:creationId xmlns:a16="http://schemas.microsoft.com/office/drawing/2014/main" id="{2C8F680D-9F04-F54E-9B82-92DAAE461B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1751475"/>
              </p:ext>
            </p:extLst>
          </p:nvPr>
        </p:nvGraphicFramePr>
        <p:xfrm>
          <a:off x="185661" y="4664887"/>
          <a:ext cx="11820678" cy="396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24725">
                  <a:extLst>
                    <a:ext uri="{9D8B030D-6E8A-4147-A177-3AD203B41FA5}">
                      <a16:colId xmlns:a16="http://schemas.microsoft.com/office/drawing/2014/main" val="3896614229"/>
                    </a:ext>
                  </a:extLst>
                </a:gridCol>
                <a:gridCol w="612041">
                  <a:extLst>
                    <a:ext uri="{9D8B030D-6E8A-4147-A177-3AD203B41FA5}">
                      <a16:colId xmlns:a16="http://schemas.microsoft.com/office/drawing/2014/main" val="2368687424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44227629"/>
                    </a:ext>
                  </a:extLst>
                </a:gridCol>
                <a:gridCol w="591671">
                  <a:extLst>
                    <a:ext uri="{9D8B030D-6E8A-4147-A177-3AD203B41FA5}">
                      <a16:colId xmlns:a16="http://schemas.microsoft.com/office/drawing/2014/main" val="4119683761"/>
                    </a:ext>
                  </a:extLst>
                </a:gridCol>
                <a:gridCol w="726141">
                  <a:extLst>
                    <a:ext uri="{9D8B030D-6E8A-4147-A177-3AD203B41FA5}">
                      <a16:colId xmlns:a16="http://schemas.microsoft.com/office/drawing/2014/main" val="3294221847"/>
                    </a:ext>
                  </a:extLst>
                </a:gridCol>
                <a:gridCol w="654423">
                  <a:extLst>
                    <a:ext uri="{9D8B030D-6E8A-4147-A177-3AD203B41FA5}">
                      <a16:colId xmlns:a16="http://schemas.microsoft.com/office/drawing/2014/main" val="1660545013"/>
                    </a:ext>
                  </a:extLst>
                </a:gridCol>
                <a:gridCol w="681318">
                  <a:extLst>
                    <a:ext uri="{9D8B030D-6E8A-4147-A177-3AD203B41FA5}">
                      <a16:colId xmlns:a16="http://schemas.microsoft.com/office/drawing/2014/main" val="2510638268"/>
                    </a:ext>
                  </a:extLst>
                </a:gridCol>
                <a:gridCol w="717177">
                  <a:extLst>
                    <a:ext uri="{9D8B030D-6E8A-4147-A177-3AD203B41FA5}">
                      <a16:colId xmlns:a16="http://schemas.microsoft.com/office/drawing/2014/main" val="2268742174"/>
                    </a:ext>
                  </a:extLst>
                </a:gridCol>
                <a:gridCol w="726141">
                  <a:extLst>
                    <a:ext uri="{9D8B030D-6E8A-4147-A177-3AD203B41FA5}">
                      <a16:colId xmlns:a16="http://schemas.microsoft.com/office/drawing/2014/main" val="1347523719"/>
                    </a:ext>
                  </a:extLst>
                </a:gridCol>
                <a:gridCol w="654423">
                  <a:extLst>
                    <a:ext uri="{9D8B030D-6E8A-4147-A177-3AD203B41FA5}">
                      <a16:colId xmlns:a16="http://schemas.microsoft.com/office/drawing/2014/main" val="1164067678"/>
                    </a:ext>
                  </a:extLst>
                </a:gridCol>
                <a:gridCol w="717177">
                  <a:extLst>
                    <a:ext uri="{9D8B030D-6E8A-4147-A177-3AD203B41FA5}">
                      <a16:colId xmlns:a16="http://schemas.microsoft.com/office/drawing/2014/main" val="2771774957"/>
                    </a:ext>
                  </a:extLst>
                </a:gridCol>
                <a:gridCol w="735106">
                  <a:extLst>
                    <a:ext uri="{9D8B030D-6E8A-4147-A177-3AD203B41FA5}">
                      <a16:colId xmlns:a16="http://schemas.microsoft.com/office/drawing/2014/main" val="2348115283"/>
                    </a:ext>
                  </a:extLst>
                </a:gridCol>
                <a:gridCol w="770964">
                  <a:extLst>
                    <a:ext uri="{9D8B030D-6E8A-4147-A177-3AD203B41FA5}">
                      <a16:colId xmlns:a16="http://schemas.microsoft.com/office/drawing/2014/main" val="110549458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4022652563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485830643"/>
                    </a:ext>
                  </a:extLst>
                </a:gridCol>
                <a:gridCol w="573741">
                  <a:extLst>
                    <a:ext uri="{9D8B030D-6E8A-4147-A177-3AD203B41FA5}">
                      <a16:colId xmlns:a16="http://schemas.microsoft.com/office/drawing/2014/main" val="2955747803"/>
                    </a:ext>
                  </a:extLst>
                </a:gridCol>
                <a:gridCol w="582712">
                  <a:extLst>
                    <a:ext uri="{9D8B030D-6E8A-4147-A177-3AD203B41FA5}">
                      <a16:colId xmlns:a16="http://schemas.microsoft.com/office/drawing/2014/main" val="11534836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2"/>
                          </a:solidFill>
                        </a:rPr>
                        <a:t>3 bit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2"/>
                          </a:solidFill>
                        </a:rPr>
                        <a:t>000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2"/>
                          </a:solidFill>
                        </a:rPr>
                        <a:t>001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2"/>
                          </a:solidFill>
                        </a:rPr>
                        <a:t>010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2"/>
                          </a:solidFill>
                        </a:rPr>
                        <a:t>011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2"/>
                          </a:solidFill>
                        </a:rPr>
                        <a:t>100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2"/>
                          </a:solidFill>
                        </a:rPr>
                        <a:t>101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2"/>
                          </a:solidFill>
                        </a:rPr>
                        <a:t>110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2"/>
                          </a:solidFill>
                        </a:rPr>
                        <a:t>111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2"/>
                          </a:solidFill>
                        </a:rPr>
                        <a:t>000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2"/>
                          </a:solidFill>
                        </a:rPr>
                        <a:t>001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2"/>
                          </a:solidFill>
                        </a:rPr>
                        <a:t>010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2"/>
                          </a:solidFill>
                        </a:rPr>
                        <a:t>011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2"/>
                          </a:solidFill>
                        </a:rPr>
                        <a:t>100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2"/>
                          </a:solidFill>
                        </a:rPr>
                        <a:t>101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2"/>
                          </a:solidFill>
                        </a:rPr>
                        <a:t>110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2"/>
                          </a:solidFill>
                        </a:rPr>
                        <a:t>111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7334501"/>
                  </a:ext>
                </a:extLst>
              </a:tr>
            </a:tbl>
          </a:graphicData>
        </a:graphic>
      </p:graphicFrame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D3E3E5F9-B22E-4A45-9FEE-CDF86EF0D3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0981594"/>
              </p:ext>
            </p:extLst>
          </p:nvPr>
        </p:nvGraphicFramePr>
        <p:xfrm>
          <a:off x="185661" y="5869750"/>
          <a:ext cx="11820678" cy="396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24725">
                  <a:extLst>
                    <a:ext uri="{9D8B030D-6E8A-4147-A177-3AD203B41FA5}">
                      <a16:colId xmlns:a16="http://schemas.microsoft.com/office/drawing/2014/main" val="3896614229"/>
                    </a:ext>
                  </a:extLst>
                </a:gridCol>
                <a:gridCol w="612041">
                  <a:extLst>
                    <a:ext uri="{9D8B030D-6E8A-4147-A177-3AD203B41FA5}">
                      <a16:colId xmlns:a16="http://schemas.microsoft.com/office/drawing/2014/main" val="2368687424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44227629"/>
                    </a:ext>
                  </a:extLst>
                </a:gridCol>
                <a:gridCol w="591671">
                  <a:extLst>
                    <a:ext uri="{9D8B030D-6E8A-4147-A177-3AD203B41FA5}">
                      <a16:colId xmlns:a16="http://schemas.microsoft.com/office/drawing/2014/main" val="4119683761"/>
                    </a:ext>
                  </a:extLst>
                </a:gridCol>
                <a:gridCol w="726141">
                  <a:extLst>
                    <a:ext uri="{9D8B030D-6E8A-4147-A177-3AD203B41FA5}">
                      <a16:colId xmlns:a16="http://schemas.microsoft.com/office/drawing/2014/main" val="3294221847"/>
                    </a:ext>
                  </a:extLst>
                </a:gridCol>
                <a:gridCol w="654423">
                  <a:extLst>
                    <a:ext uri="{9D8B030D-6E8A-4147-A177-3AD203B41FA5}">
                      <a16:colId xmlns:a16="http://schemas.microsoft.com/office/drawing/2014/main" val="1660545013"/>
                    </a:ext>
                  </a:extLst>
                </a:gridCol>
                <a:gridCol w="681318">
                  <a:extLst>
                    <a:ext uri="{9D8B030D-6E8A-4147-A177-3AD203B41FA5}">
                      <a16:colId xmlns:a16="http://schemas.microsoft.com/office/drawing/2014/main" val="2510638268"/>
                    </a:ext>
                  </a:extLst>
                </a:gridCol>
                <a:gridCol w="717177">
                  <a:extLst>
                    <a:ext uri="{9D8B030D-6E8A-4147-A177-3AD203B41FA5}">
                      <a16:colId xmlns:a16="http://schemas.microsoft.com/office/drawing/2014/main" val="2268742174"/>
                    </a:ext>
                  </a:extLst>
                </a:gridCol>
                <a:gridCol w="726141">
                  <a:extLst>
                    <a:ext uri="{9D8B030D-6E8A-4147-A177-3AD203B41FA5}">
                      <a16:colId xmlns:a16="http://schemas.microsoft.com/office/drawing/2014/main" val="1347523719"/>
                    </a:ext>
                  </a:extLst>
                </a:gridCol>
                <a:gridCol w="654423">
                  <a:extLst>
                    <a:ext uri="{9D8B030D-6E8A-4147-A177-3AD203B41FA5}">
                      <a16:colId xmlns:a16="http://schemas.microsoft.com/office/drawing/2014/main" val="1164067678"/>
                    </a:ext>
                  </a:extLst>
                </a:gridCol>
                <a:gridCol w="717177">
                  <a:extLst>
                    <a:ext uri="{9D8B030D-6E8A-4147-A177-3AD203B41FA5}">
                      <a16:colId xmlns:a16="http://schemas.microsoft.com/office/drawing/2014/main" val="2771774957"/>
                    </a:ext>
                  </a:extLst>
                </a:gridCol>
                <a:gridCol w="735106">
                  <a:extLst>
                    <a:ext uri="{9D8B030D-6E8A-4147-A177-3AD203B41FA5}">
                      <a16:colId xmlns:a16="http://schemas.microsoft.com/office/drawing/2014/main" val="2348115283"/>
                    </a:ext>
                  </a:extLst>
                </a:gridCol>
                <a:gridCol w="770964">
                  <a:extLst>
                    <a:ext uri="{9D8B030D-6E8A-4147-A177-3AD203B41FA5}">
                      <a16:colId xmlns:a16="http://schemas.microsoft.com/office/drawing/2014/main" val="110549458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4022652563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485830643"/>
                    </a:ext>
                  </a:extLst>
                </a:gridCol>
                <a:gridCol w="573741">
                  <a:extLst>
                    <a:ext uri="{9D8B030D-6E8A-4147-A177-3AD203B41FA5}">
                      <a16:colId xmlns:a16="http://schemas.microsoft.com/office/drawing/2014/main" val="2955747803"/>
                    </a:ext>
                  </a:extLst>
                </a:gridCol>
                <a:gridCol w="582712">
                  <a:extLst>
                    <a:ext uri="{9D8B030D-6E8A-4147-A177-3AD203B41FA5}">
                      <a16:colId xmlns:a16="http://schemas.microsoft.com/office/drawing/2014/main" val="11534836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2"/>
                          </a:solidFill>
                        </a:rPr>
                        <a:t>Actual</a:t>
                      </a:r>
                    </a:p>
                  </a:txBody>
                  <a:tcPr>
                    <a:solidFill>
                      <a:srgbClr val="F3E9D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2"/>
                          </a:solidFill>
                        </a:rPr>
                        <a:t>-8</a:t>
                      </a:r>
                    </a:p>
                  </a:txBody>
                  <a:tcPr anchor="ctr">
                    <a:solidFill>
                      <a:srgbClr val="D5FDA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2"/>
                          </a:solidFill>
                        </a:rPr>
                        <a:t>-7</a:t>
                      </a:r>
                    </a:p>
                  </a:txBody>
                  <a:tcPr anchor="ctr">
                    <a:solidFill>
                      <a:srgbClr val="D5FDA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2"/>
                          </a:solidFill>
                        </a:rPr>
                        <a:t>-6</a:t>
                      </a:r>
                    </a:p>
                  </a:txBody>
                  <a:tcPr anchor="ctr">
                    <a:solidFill>
                      <a:srgbClr val="D5FDA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2"/>
                          </a:solidFill>
                        </a:rPr>
                        <a:t>-5</a:t>
                      </a:r>
                    </a:p>
                  </a:txBody>
                  <a:tcPr anchor="ctr">
                    <a:solidFill>
                      <a:srgbClr val="D5FDA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2"/>
                          </a:solidFill>
                        </a:rPr>
                        <a:t>-4</a:t>
                      </a:r>
                    </a:p>
                  </a:txBody>
                  <a:tcPr anchor="ctr">
                    <a:solidFill>
                      <a:srgbClr val="D5FDA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2"/>
                          </a:solidFill>
                        </a:rPr>
                        <a:t>-3</a:t>
                      </a:r>
                    </a:p>
                  </a:txBody>
                  <a:tcPr anchor="ctr">
                    <a:solidFill>
                      <a:srgbClr val="D5FDA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2"/>
                          </a:solidFill>
                        </a:rPr>
                        <a:t>-2 </a:t>
                      </a:r>
                    </a:p>
                  </a:txBody>
                  <a:tcPr anchor="ctr">
                    <a:solidFill>
                      <a:srgbClr val="D5FDA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2"/>
                          </a:solidFill>
                        </a:rPr>
                        <a:t>-1 </a:t>
                      </a:r>
                    </a:p>
                  </a:txBody>
                  <a:tcPr anchor="ctr">
                    <a:solidFill>
                      <a:srgbClr val="D5FDA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2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F3E9D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2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F3E9D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2"/>
                          </a:solidFill>
                        </a:rPr>
                        <a:t>2</a:t>
                      </a:r>
                    </a:p>
                  </a:txBody>
                  <a:tcPr anchor="ctr">
                    <a:solidFill>
                      <a:srgbClr val="F3E9D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2"/>
                          </a:solidFill>
                        </a:rPr>
                        <a:t>3</a:t>
                      </a:r>
                    </a:p>
                  </a:txBody>
                  <a:tcPr anchor="ctr">
                    <a:solidFill>
                      <a:srgbClr val="F3E9D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2"/>
                          </a:solidFill>
                        </a:rPr>
                        <a:t>4</a:t>
                      </a:r>
                    </a:p>
                  </a:txBody>
                  <a:tcPr anchor="ctr">
                    <a:solidFill>
                      <a:srgbClr val="F3E9D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2"/>
                          </a:solidFill>
                        </a:rPr>
                        <a:t>5</a:t>
                      </a:r>
                    </a:p>
                  </a:txBody>
                  <a:tcPr anchor="ctr">
                    <a:solidFill>
                      <a:srgbClr val="F3E9D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2"/>
                          </a:solidFill>
                        </a:rPr>
                        <a:t>6</a:t>
                      </a:r>
                    </a:p>
                  </a:txBody>
                  <a:tcPr anchor="ctr">
                    <a:solidFill>
                      <a:srgbClr val="F3E9D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2"/>
                          </a:solidFill>
                        </a:rPr>
                        <a:t>7</a:t>
                      </a:r>
                    </a:p>
                  </a:txBody>
                  <a:tcPr anchor="ctr">
                    <a:solidFill>
                      <a:srgbClr val="F3E9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6786495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1E77D4ED-2373-EE4C-B381-90844A3F17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5004577"/>
              </p:ext>
            </p:extLst>
          </p:nvPr>
        </p:nvGraphicFramePr>
        <p:xfrm>
          <a:off x="185661" y="5473510"/>
          <a:ext cx="11820678" cy="396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24725">
                  <a:extLst>
                    <a:ext uri="{9D8B030D-6E8A-4147-A177-3AD203B41FA5}">
                      <a16:colId xmlns:a16="http://schemas.microsoft.com/office/drawing/2014/main" val="3896614229"/>
                    </a:ext>
                  </a:extLst>
                </a:gridCol>
                <a:gridCol w="612041">
                  <a:extLst>
                    <a:ext uri="{9D8B030D-6E8A-4147-A177-3AD203B41FA5}">
                      <a16:colId xmlns:a16="http://schemas.microsoft.com/office/drawing/2014/main" val="2368687424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44227629"/>
                    </a:ext>
                  </a:extLst>
                </a:gridCol>
                <a:gridCol w="591671">
                  <a:extLst>
                    <a:ext uri="{9D8B030D-6E8A-4147-A177-3AD203B41FA5}">
                      <a16:colId xmlns:a16="http://schemas.microsoft.com/office/drawing/2014/main" val="4119683761"/>
                    </a:ext>
                  </a:extLst>
                </a:gridCol>
                <a:gridCol w="726141">
                  <a:extLst>
                    <a:ext uri="{9D8B030D-6E8A-4147-A177-3AD203B41FA5}">
                      <a16:colId xmlns:a16="http://schemas.microsoft.com/office/drawing/2014/main" val="3294221847"/>
                    </a:ext>
                  </a:extLst>
                </a:gridCol>
                <a:gridCol w="654423">
                  <a:extLst>
                    <a:ext uri="{9D8B030D-6E8A-4147-A177-3AD203B41FA5}">
                      <a16:colId xmlns:a16="http://schemas.microsoft.com/office/drawing/2014/main" val="1660545013"/>
                    </a:ext>
                  </a:extLst>
                </a:gridCol>
                <a:gridCol w="681318">
                  <a:extLst>
                    <a:ext uri="{9D8B030D-6E8A-4147-A177-3AD203B41FA5}">
                      <a16:colId xmlns:a16="http://schemas.microsoft.com/office/drawing/2014/main" val="2510638268"/>
                    </a:ext>
                  </a:extLst>
                </a:gridCol>
                <a:gridCol w="717177">
                  <a:extLst>
                    <a:ext uri="{9D8B030D-6E8A-4147-A177-3AD203B41FA5}">
                      <a16:colId xmlns:a16="http://schemas.microsoft.com/office/drawing/2014/main" val="2268742174"/>
                    </a:ext>
                  </a:extLst>
                </a:gridCol>
                <a:gridCol w="726141">
                  <a:extLst>
                    <a:ext uri="{9D8B030D-6E8A-4147-A177-3AD203B41FA5}">
                      <a16:colId xmlns:a16="http://schemas.microsoft.com/office/drawing/2014/main" val="1347523719"/>
                    </a:ext>
                  </a:extLst>
                </a:gridCol>
                <a:gridCol w="654423">
                  <a:extLst>
                    <a:ext uri="{9D8B030D-6E8A-4147-A177-3AD203B41FA5}">
                      <a16:colId xmlns:a16="http://schemas.microsoft.com/office/drawing/2014/main" val="1164067678"/>
                    </a:ext>
                  </a:extLst>
                </a:gridCol>
                <a:gridCol w="717177">
                  <a:extLst>
                    <a:ext uri="{9D8B030D-6E8A-4147-A177-3AD203B41FA5}">
                      <a16:colId xmlns:a16="http://schemas.microsoft.com/office/drawing/2014/main" val="2771774957"/>
                    </a:ext>
                  </a:extLst>
                </a:gridCol>
                <a:gridCol w="735106">
                  <a:extLst>
                    <a:ext uri="{9D8B030D-6E8A-4147-A177-3AD203B41FA5}">
                      <a16:colId xmlns:a16="http://schemas.microsoft.com/office/drawing/2014/main" val="2348115283"/>
                    </a:ext>
                  </a:extLst>
                </a:gridCol>
                <a:gridCol w="770964">
                  <a:extLst>
                    <a:ext uri="{9D8B030D-6E8A-4147-A177-3AD203B41FA5}">
                      <a16:colId xmlns:a16="http://schemas.microsoft.com/office/drawing/2014/main" val="110549458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4022652563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485830643"/>
                    </a:ext>
                  </a:extLst>
                </a:gridCol>
                <a:gridCol w="573741">
                  <a:extLst>
                    <a:ext uri="{9D8B030D-6E8A-4147-A177-3AD203B41FA5}">
                      <a16:colId xmlns:a16="http://schemas.microsoft.com/office/drawing/2014/main" val="2955747803"/>
                    </a:ext>
                  </a:extLst>
                </a:gridCol>
                <a:gridCol w="582712">
                  <a:extLst>
                    <a:ext uri="{9D8B030D-6E8A-4147-A177-3AD203B41FA5}">
                      <a16:colId xmlns:a16="http://schemas.microsoft.com/office/drawing/2014/main" val="11534836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2"/>
                          </a:solidFill>
                        </a:rPr>
                        <a:t>+Bias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2"/>
                          </a:solidFill>
                        </a:rPr>
                        <a:t>-8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2"/>
                          </a:solidFill>
                        </a:rPr>
                        <a:t>-8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2"/>
                          </a:solidFill>
                        </a:rPr>
                        <a:t>-8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2"/>
                          </a:solidFill>
                        </a:rPr>
                        <a:t>-8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2"/>
                          </a:solidFill>
                        </a:rPr>
                        <a:t>-8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2"/>
                          </a:solidFill>
                        </a:rPr>
                        <a:t>-8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2"/>
                          </a:solidFill>
                        </a:rPr>
                        <a:t>-8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2"/>
                          </a:solidFill>
                        </a:rPr>
                        <a:t>-8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2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2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2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2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2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2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2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2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4750186"/>
                  </a:ext>
                </a:extLst>
              </a:tr>
            </a:tbl>
          </a:graphicData>
        </a:graphic>
      </p:graphicFrame>
      <p:graphicFrame>
        <p:nvGraphicFramePr>
          <p:cNvPr id="12" name="Table 10">
            <a:extLst>
              <a:ext uri="{FF2B5EF4-FFF2-40B4-BE49-F238E27FC236}">
                <a16:creationId xmlns:a16="http://schemas.microsoft.com/office/drawing/2014/main" id="{38A19D2E-3F07-B642-90AB-EE22A863FC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0437664"/>
              </p:ext>
            </p:extLst>
          </p:nvPr>
        </p:nvGraphicFramePr>
        <p:xfrm>
          <a:off x="185661" y="5060572"/>
          <a:ext cx="11820678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24725">
                  <a:extLst>
                    <a:ext uri="{9D8B030D-6E8A-4147-A177-3AD203B41FA5}">
                      <a16:colId xmlns:a16="http://schemas.microsoft.com/office/drawing/2014/main" val="3896614229"/>
                    </a:ext>
                  </a:extLst>
                </a:gridCol>
                <a:gridCol w="612041">
                  <a:extLst>
                    <a:ext uri="{9D8B030D-6E8A-4147-A177-3AD203B41FA5}">
                      <a16:colId xmlns:a16="http://schemas.microsoft.com/office/drawing/2014/main" val="2368687424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44227629"/>
                    </a:ext>
                  </a:extLst>
                </a:gridCol>
                <a:gridCol w="591671">
                  <a:extLst>
                    <a:ext uri="{9D8B030D-6E8A-4147-A177-3AD203B41FA5}">
                      <a16:colId xmlns:a16="http://schemas.microsoft.com/office/drawing/2014/main" val="4119683761"/>
                    </a:ext>
                  </a:extLst>
                </a:gridCol>
                <a:gridCol w="726141">
                  <a:extLst>
                    <a:ext uri="{9D8B030D-6E8A-4147-A177-3AD203B41FA5}">
                      <a16:colId xmlns:a16="http://schemas.microsoft.com/office/drawing/2014/main" val="3294221847"/>
                    </a:ext>
                  </a:extLst>
                </a:gridCol>
                <a:gridCol w="654423">
                  <a:extLst>
                    <a:ext uri="{9D8B030D-6E8A-4147-A177-3AD203B41FA5}">
                      <a16:colId xmlns:a16="http://schemas.microsoft.com/office/drawing/2014/main" val="1660545013"/>
                    </a:ext>
                  </a:extLst>
                </a:gridCol>
                <a:gridCol w="681318">
                  <a:extLst>
                    <a:ext uri="{9D8B030D-6E8A-4147-A177-3AD203B41FA5}">
                      <a16:colId xmlns:a16="http://schemas.microsoft.com/office/drawing/2014/main" val="2510638268"/>
                    </a:ext>
                  </a:extLst>
                </a:gridCol>
                <a:gridCol w="717177">
                  <a:extLst>
                    <a:ext uri="{9D8B030D-6E8A-4147-A177-3AD203B41FA5}">
                      <a16:colId xmlns:a16="http://schemas.microsoft.com/office/drawing/2014/main" val="2268742174"/>
                    </a:ext>
                  </a:extLst>
                </a:gridCol>
                <a:gridCol w="726141">
                  <a:extLst>
                    <a:ext uri="{9D8B030D-6E8A-4147-A177-3AD203B41FA5}">
                      <a16:colId xmlns:a16="http://schemas.microsoft.com/office/drawing/2014/main" val="1347523719"/>
                    </a:ext>
                  </a:extLst>
                </a:gridCol>
                <a:gridCol w="654423">
                  <a:extLst>
                    <a:ext uri="{9D8B030D-6E8A-4147-A177-3AD203B41FA5}">
                      <a16:colId xmlns:a16="http://schemas.microsoft.com/office/drawing/2014/main" val="1164067678"/>
                    </a:ext>
                  </a:extLst>
                </a:gridCol>
                <a:gridCol w="717177">
                  <a:extLst>
                    <a:ext uri="{9D8B030D-6E8A-4147-A177-3AD203B41FA5}">
                      <a16:colId xmlns:a16="http://schemas.microsoft.com/office/drawing/2014/main" val="2771774957"/>
                    </a:ext>
                  </a:extLst>
                </a:gridCol>
                <a:gridCol w="735106">
                  <a:extLst>
                    <a:ext uri="{9D8B030D-6E8A-4147-A177-3AD203B41FA5}">
                      <a16:colId xmlns:a16="http://schemas.microsoft.com/office/drawing/2014/main" val="2348115283"/>
                    </a:ext>
                  </a:extLst>
                </a:gridCol>
                <a:gridCol w="770964">
                  <a:extLst>
                    <a:ext uri="{9D8B030D-6E8A-4147-A177-3AD203B41FA5}">
                      <a16:colId xmlns:a16="http://schemas.microsoft.com/office/drawing/2014/main" val="110549458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4022652563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485830643"/>
                    </a:ext>
                  </a:extLst>
                </a:gridCol>
                <a:gridCol w="573741">
                  <a:extLst>
                    <a:ext uri="{9D8B030D-6E8A-4147-A177-3AD203B41FA5}">
                      <a16:colId xmlns:a16="http://schemas.microsoft.com/office/drawing/2014/main" val="2955747803"/>
                    </a:ext>
                  </a:extLst>
                </a:gridCol>
                <a:gridCol w="582712">
                  <a:extLst>
                    <a:ext uri="{9D8B030D-6E8A-4147-A177-3AD203B41FA5}">
                      <a16:colId xmlns:a16="http://schemas.microsoft.com/office/drawing/2014/main" val="11534836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2"/>
                          </a:solidFill>
                        </a:rPr>
                        <a:t>decimal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2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2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2"/>
                          </a:solidFill>
                        </a:rPr>
                        <a:t>2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2"/>
                          </a:solidFill>
                        </a:rPr>
                        <a:t>3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2"/>
                          </a:solidFill>
                        </a:rPr>
                        <a:t>4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2"/>
                          </a:solidFill>
                        </a:rPr>
                        <a:t>5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2"/>
                          </a:solidFill>
                        </a:rPr>
                        <a:t>6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2"/>
                          </a:solidFill>
                        </a:rPr>
                        <a:t>7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2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2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2"/>
                          </a:solidFill>
                        </a:rPr>
                        <a:t>2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2"/>
                          </a:solidFill>
                        </a:rPr>
                        <a:t>3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2"/>
                          </a:solidFill>
                        </a:rPr>
                        <a:t>4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2"/>
                          </a:solidFill>
                        </a:rPr>
                        <a:t>5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2"/>
                          </a:solidFill>
                        </a:rPr>
                        <a:t>6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2"/>
                          </a:solidFill>
                        </a:rPr>
                        <a:t>7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6987679"/>
                  </a:ext>
                </a:extLst>
              </a:tr>
            </a:tbl>
          </a:graphicData>
        </a:graphic>
      </p:graphicFrame>
      <p:graphicFrame>
        <p:nvGraphicFramePr>
          <p:cNvPr id="13" name="Table 10">
            <a:extLst>
              <a:ext uri="{FF2B5EF4-FFF2-40B4-BE49-F238E27FC236}">
                <a16:creationId xmlns:a16="http://schemas.microsoft.com/office/drawing/2014/main" id="{2BC94119-27D0-0749-9FCC-0E7F6D6B83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8741028"/>
              </p:ext>
            </p:extLst>
          </p:nvPr>
        </p:nvGraphicFramePr>
        <p:xfrm>
          <a:off x="185661" y="4188688"/>
          <a:ext cx="11820678" cy="396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24725">
                  <a:extLst>
                    <a:ext uri="{9D8B030D-6E8A-4147-A177-3AD203B41FA5}">
                      <a16:colId xmlns:a16="http://schemas.microsoft.com/office/drawing/2014/main" val="3896614229"/>
                    </a:ext>
                  </a:extLst>
                </a:gridCol>
                <a:gridCol w="612041">
                  <a:extLst>
                    <a:ext uri="{9D8B030D-6E8A-4147-A177-3AD203B41FA5}">
                      <a16:colId xmlns:a16="http://schemas.microsoft.com/office/drawing/2014/main" val="2368687424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44227629"/>
                    </a:ext>
                  </a:extLst>
                </a:gridCol>
                <a:gridCol w="591671">
                  <a:extLst>
                    <a:ext uri="{9D8B030D-6E8A-4147-A177-3AD203B41FA5}">
                      <a16:colId xmlns:a16="http://schemas.microsoft.com/office/drawing/2014/main" val="4119683761"/>
                    </a:ext>
                  </a:extLst>
                </a:gridCol>
                <a:gridCol w="726141">
                  <a:extLst>
                    <a:ext uri="{9D8B030D-6E8A-4147-A177-3AD203B41FA5}">
                      <a16:colId xmlns:a16="http://schemas.microsoft.com/office/drawing/2014/main" val="3294221847"/>
                    </a:ext>
                  </a:extLst>
                </a:gridCol>
                <a:gridCol w="654423">
                  <a:extLst>
                    <a:ext uri="{9D8B030D-6E8A-4147-A177-3AD203B41FA5}">
                      <a16:colId xmlns:a16="http://schemas.microsoft.com/office/drawing/2014/main" val="1660545013"/>
                    </a:ext>
                  </a:extLst>
                </a:gridCol>
                <a:gridCol w="681318">
                  <a:extLst>
                    <a:ext uri="{9D8B030D-6E8A-4147-A177-3AD203B41FA5}">
                      <a16:colId xmlns:a16="http://schemas.microsoft.com/office/drawing/2014/main" val="2510638268"/>
                    </a:ext>
                  </a:extLst>
                </a:gridCol>
                <a:gridCol w="717177">
                  <a:extLst>
                    <a:ext uri="{9D8B030D-6E8A-4147-A177-3AD203B41FA5}">
                      <a16:colId xmlns:a16="http://schemas.microsoft.com/office/drawing/2014/main" val="2268742174"/>
                    </a:ext>
                  </a:extLst>
                </a:gridCol>
                <a:gridCol w="726141">
                  <a:extLst>
                    <a:ext uri="{9D8B030D-6E8A-4147-A177-3AD203B41FA5}">
                      <a16:colId xmlns:a16="http://schemas.microsoft.com/office/drawing/2014/main" val="1347523719"/>
                    </a:ext>
                  </a:extLst>
                </a:gridCol>
                <a:gridCol w="654423">
                  <a:extLst>
                    <a:ext uri="{9D8B030D-6E8A-4147-A177-3AD203B41FA5}">
                      <a16:colId xmlns:a16="http://schemas.microsoft.com/office/drawing/2014/main" val="1164067678"/>
                    </a:ext>
                  </a:extLst>
                </a:gridCol>
                <a:gridCol w="717177">
                  <a:extLst>
                    <a:ext uri="{9D8B030D-6E8A-4147-A177-3AD203B41FA5}">
                      <a16:colId xmlns:a16="http://schemas.microsoft.com/office/drawing/2014/main" val="2771774957"/>
                    </a:ext>
                  </a:extLst>
                </a:gridCol>
                <a:gridCol w="735106">
                  <a:extLst>
                    <a:ext uri="{9D8B030D-6E8A-4147-A177-3AD203B41FA5}">
                      <a16:colId xmlns:a16="http://schemas.microsoft.com/office/drawing/2014/main" val="2348115283"/>
                    </a:ext>
                  </a:extLst>
                </a:gridCol>
                <a:gridCol w="770964">
                  <a:extLst>
                    <a:ext uri="{9D8B030D-6E8A-4147-A177-3AD203B41FA5}">
                      <a16:colId xmlns:a16="http://schemas.microsoft.com/office/drawing/2014/main" val="110549458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4022652563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485830643"/>
                    </a:ext>
                  </a:extLst>
                </a:gridCol>
                <a:gridCol w="573741">
                  <a:extLst>
                    <a:ext uri="{9D8B030D-6E8A-4147-A177-3AD203B41FA5}">
                      <a16:colId xmlns:a16="http://schemas.microsoft.com/office/drawing/2014/main" val="2955747803"/>
                    </a:ext>
                  </a:extLst>
                </a:gridCol>
                <a:gridCol w="582712">
                  <a:extLst>
                    <a:ext uri="{9D8B030D-6E8A-4147-A177-3AD203B41FA5}">
                      <a16:colId xmlns:a16="http://schemas.microsoft.com/office/drawing/2014/main" val="11534836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2"/>
                          </a:solidFill>
                        </a:rPr>
                        <a:t>2's </a:t>
                      </a:r>
                    </a:p>
                  </a:txBody>
                  <a:tcPr>
                    <a:solidFill>
                      <a:srgbClr val="D5FDA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en-US" sz="1400" b="1" dirty="0"/>
                        <a:t>000</a:t>
                      </a:r>
                    </a:p>
                  </a:txBody>
                  <a:tcPr anchor="ctr">
                    <a:solidFill>
                      <a:srgbClr val="D5FDA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en-US" sz="1400" b="1" dirty="0"/>
                        <a:t>001</a:t>
                      </a:r>
                    </a:p>
                  </a:txBody>
                  <a:tcPr anchor="ctr">
                    <a:solidFill>
                      <a:srgbClr val="D5FDA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en-US" sz="1400" b="1" dirty="0"/>
                        <a:t>010</a:t>
                      </a:r>
                    </a:p>
                  </a:txBody>
                  <a:tcPr anchor="ctr">
                    <a:solidFill>
                      <a:srgbClr val="D5FDA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en-US" sz="1400" b="1" dirty="0"/>
                        <a:t>011</a:t>
                      </a:r>
                    </a:p>
                  </a:txBody>
                  <a:tcPr anchor="ctr">
                    <a:solidFill>
                      <a:srgbClr val="D5FDA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en-US" sz="1400" b="1" dirty="0"/>
                        <a:t>100</a:t>
                      </a:r>
                    </a:p>
                  </a:txBody>
                  <a:tcPr anchor="ctr">
                    <a:solidFill>
                      <a:srgbClr val="D5FDA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en-US" sz="1400" b="1" dirty="0"/>
                        <a:t>101</a:t>
                      </a:r>
                    </a:p>
                  </a:txBody>
                  <a:tcPr anchor="ctr">
                    <a:solidFill>
                      <a:srgbClr val="D5FDA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en-US" sz="1400" b="1" dirty="0"/>
                        <a:t>110</a:t>
                      </a:r>
                    </a:p>
                  </a:txBody>
                  <a:tcPr anchor="ctr">
                    <a:solidFill>
                      <a:srgbClr val="D5FDA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en-US" sz="1400" b="1" dirty="0"/>
                        <a:t>111</a:t>
                      </a:r>
                    </a:p>
                  </a:txBody>
                  <a:tcPr anchor="ctr">
                    <a:solidFill>
                      <a:srgbClr val="D5FDA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B050"/>
                          </a:solidFill>
                        </a:rPr>
                        <a:t>0</a:t>
                      </a:r>
                      <a:r>
                        <a:rPr lang="en-US" sz="1400" b="1" dirty="0"/>
                        <a:t>000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B050"/>
                          </a:solidFill>
                        </a:rPr>
                        <a:t>0</a:t>
                      </a:r>
                      <a:r>
                        <a:rPr lang="en-US" sz="1400" b="1" dirty="0"/>
                        <a:t>001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B050"/>
                          </a:solidFill>
                        </a:rPr>
                        <a:t>0</a:t>
                      </a:r>
                      <a:r>
                        <a:rPr lang="en-US" sz="1400" b="1" dirty="0"/>
                        <a:t>010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B050"/>
                          </a:solidFill>
                        </a:rPr>
                        <a:t>0</a:t>
                      </a:r>
                      <a:r>
                        <a:rPr lang="en-US" sz="1400" b="1" dirty="0"/>
                        <a:t>011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B050"/>
                          </a:solidFill>
                        </a:rPr>
                        <a:t>0</a:t>
                      </a:r>
                      <a:r>
                        <a:rPr lang="en-US" sz="1400" b="1" dirty="0"/>
                        <a:t>100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B050"/>
                          </a:solidFill>
                        </a:rPr>
                        <a:t>0</a:t>
                      </a:r>
                      <a:r>
                        <a:rPr lang="en-US" sz="1400" b="1" dirty="0"/>
                        <a:t>101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B050"/>
                          </a:solidFill>
                        </a:rPr>
                        <a:t>0</a:t>
                      </a:r>
                      <a:r>
                        <a:rPr lang="en-US" sz="1400" b="1" dirty="0"/>
                        <a:t>110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B050"/>
                          </a:solidFill>
                        </a:rPr>
                        <a:t>0</a:t>
                      </a:r>
                      <a:r>
                        <a:rPr lang="en-US" sz="1400" b="1" dirty="0"/>
                        <a:t>111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2751783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E970032A-3596-B24D-8E63-EC7EDD55B81D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457834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6" grpId="0"/>
      <p:bldP spid="1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0DFBB37-5792-E544-BBC1-C7D61D0E15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654" y="0"/>
            <a:ext cx="11042023" cy="715294"/>
          </a:xfrm>
        </p:spPr>
        <p:txBody>
          <a:bodyPr/>
          <a:lstStyle/>
          <a:p>
            <a:r>
              <a:rPr lang="en-US" dirty="0"/>
              <a:t>Unsigned Binary Number: Subtraction in 4 bits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A277D9-75D5-5B4A-A9A5-0C99A0C6357A}"/>
              </a:ext>
            </a:extLst>
          </p:cNvPr>
          <p:cNvSpPr txBox="1"/>
          <p:nvPr/>
        </p:nvSpPr>
        <p:spPr>
          <a:xfrm>
            <a:off x="1534168" y="3980181"/>
            <a:ext cx="27655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0 1 0 1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E2AF74-BBF1-F640-A63B-6E2A1200C027}"/>
              </a:ext>
            </a:extLst>
          </p:cNvPr>
          <p:cNvSpPr txBox="1"/>
          <p:nvPr/>
        </p:nvSpPr>
        <p:spPr>
          <a:xfrm>
            <a:off x="1534168" y="4823039"/>
            <a:ext cx="27655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0 0 1 1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DF4ED81-8ED6-1A47-8626-8B1988A09996}"/>
              </a:ext>
            </a:extLst>
          </p:cNvPr>
          <p:cNvCxnSpPr>
            <a:cxnSpLocks/>
          </p:cNvCxnSpPr>
          <p:nvPr/>
        </p:nvCxnSpPr>
        <p:spPr>
          <a:xfrm>
            <a:off x="1534168" y="5577807"/>
            <a:ext cx="2992314" cy="0"/>
          </a:xfrm>
          <a:prstGeom prst="line">
            <a:avLst/>
          </a:prstGeom>
          <a:ln w="349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5B46E84-1B41-B240-8C76-2B8D56001D41}"/>
              </a:ext>
            </a:extLst>
          </p:cNvPr>
          <p:cNvSpPr txBox="1"/>
          <p:nvPr/>
        </p:nvSpPr>
        <p:spPr>
          <a:xfrm>
            <a:off x="3018720" y="5698342"/>
            <a:ext cx="5533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47A4471-46FF-D049-8292-10E2D32A2B0A}"/>
              </a:ext>
            </a:extLst>
          </p:cNvPr>
          <p:cNvSpPr txBox="1"/>
          <p:nvPr/>
        </p:nvSpPr>
        <p:spPr>
          <a:xfrm>
            <a:off x="3748538" y="5698342"/>
            <a:ext cx="5533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92FFAFA-DD9F-5645-9B9B-AE2A4DF71A31}"/>
              </a:ext>
            </a:extLst>
          </p:cNvPr>
          <p:cNvSpPr txBox="1"/>
          <p:nvPr/>
        </p:nvSpPr>
        <p:spPr>
          <a:xfrm>
            <a:off x="5592509" y="4036348"/>
            <a:ext cx="5533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DBD51F8-0AFA-084B-8A44-E82BAD8A8B9D}"/>
              </a:ext>
            </a:extLst>
          </p:cNvPr>
          <p:cNvSpPr txBox="1"/>
          <p:nvPr/>
        </p:nvSpPr>
        <p:spPr>
          <a:xfrm>
            <a:off x="1550710" y="5698342"/>
            <a:ext cx="5533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374B7DE-410E-8846-A600-3C5BED6F0446}"/>
              </a:ext>
            </a:extLst>
          </p:cNvPr>
          <p:cNvSpPr txBox="1"/>
          <p:nvPr/>
        </p:nvSpPr>
        <p:spPr>
          <a:xfrm>
            <a:off x="2772498" y="3708189"/>
            <a:ext cx="4924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411E908-33BF-8241-8B0B-50787B2A9CAA}"/>
              </a:ext>
            </a:extLst>
          </p:cNvPr>
          <p:cNvSpPr txBox="1"/>
          <p:nvPr/>
        </p:nvSpPr>
        <p:spPr>
          <a:xfrm>
            <a:off x="475524" y="4315207"/>
            <a:ext cx="44114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-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0E935CC-FB09-1E44-AC29-2CC9E893C951}"/>
              </a:ext>
            </a:extLst>
          </p:cNvPr>
          <p:cNvSpPr txBox="1"/>
          <p:nvPr/>
        </p:nvSpPr>
        <p:spPr>
          <a:xfrm>
            <a:off x="0" y="3437346"/>
            <a:ext cx="18774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Borrows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2059A39-C1CF-0740-9FF5-3056AAE34961}"/>
              </a:ext>
            </a:extLst>
          </p:cNvPr>
          <p:cNvSpPr txBox="1"/>
          <p:nvPr/>
        </p:nvSpPr>
        <p:spPr>
          <a:xfrm>
            <a:off x="463800" y="5731168"/>
            <a:ext cx="10567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sum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7B95591-BE7A-3F4B-9F38-C6EB070CCEDF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642D3D-EE43-6A95-80DC-65AD6267E530}"/>
              </a:ext>
            </a:extLst>
          </p:cNvPr>
          <p:cNvSpPr txBox="1"/>
          <p:nvPr/>
        </p:nvSpPr>
        <p:spPr>
          <a:xfrm>
            <a:off x="2259532" y="5665897"/>
            <a:ext cx="5533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E44563-D4A4-6AC5-C55E-C7BB1DCDACF5}"/>
              </a:ext>
            </a:extLst>
          </p:cNvPr>
          <p:cNvSpPr txBox="1"/>
          <p:nvPr/>
        </p:nvSpPr>
        <p:spPr>
          <a:xfrm>
            <a:off x="5592509" y="4867345"/>
            <a:ext cx="5533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62380C1-0366-4AF7-9962-84DE7E8476DE}"/>
              </a:ext>
            </a:extLst>
          </p:cNvPr>
          <p:cNvCxnSpPr>
            <a:cxnSpLocks/>
          </p:cNvCxnSpPr>
          <p:nvPr/>
        </p:nvCxnSpPr>
        <p:spPr>
          <a:xfrm>
            <a:off x="5407953" y="5624757"/>
            <a:ext cx="885825" cy="0"/>
          </a:xfrm>
          <a:prstGeom prst="line">
            <a:avLst/>
          </a:prstGeom>
          <a:ln w="349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9C20A19F-F683-103F-D1BC-E05F493AAFE5}"/>
              </a:ext>
            </a:extLst>
          </p:cNvPr>
          <p:cNvSpPr txBox="1"/>
          <p:nvPr/>
        </p:nvSpPr>
        <p:spPr>
          <a:xfrm>
            <a:off x="5542643" y="5635639"/>
            <a:ext cx="5533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0324FE-A8E7-8F21-1974-8E3D2136BE77}"/>
              </a:ext>
            </a:extLst>
          </p:cNvPr>
          <p:cNvSpPr txBox="1"/>
          <p:nvPr/>
        </p:nvSpPr>
        <p:spPr>
          <a:xfrm>
            <a:off x="520523" y="1470062"/>
            <a:ext cx="5628464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Be Aware in Binary</a:t>
            </a:r>
          </a:p>
          <a:p>
            <a:r>
              <a:rPr lang="en-US" sz="2400" dirty="0">
                <a:solidFill>
                  <a:schemeClr val="tx2"/>
                </a:solidFill>
              </a:rPr>
              <a:t>1 - 1 = 0                    base 10: (1 - 1 = 0)</a:t>
            </a:r>
          </a:p>
          <a:p>
            <a:r>
              <a:rPr lang="en-US" sz="2400" dirty="0">
                <a:solidFill>
                  <a:schemeClr val="tx2"/>
                </a:solidFill>
              </a:rPr>
              <a:t>10 - 1  = 1                base10: (2 – 1 = 1)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AFFB65A-42A7-5A99-F091-F302BC34A451}"/>
              </a:ext>
            </a:extLst>
          </p:cNvPr>
          <p:cNvCxnSpPr/>
          <p:nvPr/>
        </p:nvCxnSpPr>
        <p:spPr>
          <a:xfrm flipV="1">
            <a:off x="2259532" y="4315207"/>
            <a:ext cx="512966" cy="100868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49C2C7C-0B16-4C92-7236-BFFCDDEE2E57}"/>
              </a:ext>
            </a:extLst>
          </p:cNvPr>
          <p:cNvSpPr txBox="1"/>
          <p:nvPr/>
        </p:nvSpPr>
        <p:spPr>
          <a:xfrm>
            <a:off x="5145123" y="4638373"/>
            <a:ext cx="44114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-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F30B815-E4AF-1169-BFDC-63364BDA32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4630" y="1041988"/>
            <a:ext cx="5209743" cy="533240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0774437-2DA6-58D4-718A-66A35D295A5F}"/>
              </a:ext>
            </a:extLst>
          </p:cNvPr>
          <p:cNvSpPr txBox="1"/>
          <p:nvPr/>
        </p:nvSpPr>
        <p:spPr>
          <a:xfrm>
            <a:off x="4723826" y="5789527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103438510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6A9052-737D-0C4B-99FD-DE1E0DB5E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485" y="161631"/>
            <a:ext cx="10355572" cy="461665"/>
          </a:xfrm>
        </p:spPr>
        <p:txBody>
          <a:bodyPr/>
          <a:lstStyle/>
          <a:p>
            <a:r>
              <a:rPr lang="en-US" dirty="0"/>
              <a:t>Decimal to IEEE Single Precision Float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508852F-1A30-044A-845B-652E3B8E08BB}"/>
              </a:ext>
            </a:extLst>
          </p:cNvPr>
          <p:cNvSpPr/>
          <p:nvPr/>
        </p:nvSpPr>
        <p:spPr>
          <a:xfrm>
            <a:off x="170201" y="1599652"/>
            <a:ext cx="11963400" cy="32778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2000" b="1" dirty="0"/>
              <a:t>Step 1: </a:t>
            </a:r>
            <a:r>
              <a:rPr lang="en-US" sz="2000" dirty="0"/>
              <a:t>convert from base 10 to binary (absolute value)</a:t>
            </a:r>
          </a:p>
          <a:p>
            <a:endParaRPr lang="en-US" sz="800" b="1" dirty="0"/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-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13.375(decimal) =  </a:t>
            </a:r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1101.0110</a:t>
            </a:r>
          </a:p>
          <a:p>
            <a:endParaRPr lang="en-US" sz="600" b="1" dirty="0"/>
          </a:p>
          <a:p>
            <a:r>
              <a:rPr lang="en-US" sz="2000" b="1" dirty="0"/>
              <a:t>Step 2: </a:t>
            </a:r>
            <a:r>
              <a:rPr lang="en-US" sz="2000" dirty="0"/>
              <a:t>Find out how many places to shift to get the number into the normalized </a:t>
            </a:r>
            <a:r>
              <a:rPr lang="en-US" sz="2000" dirty="0">
                <a:solidFill>
                  <a:srgbClr val="F3753F"/>
                </a:solidFill>
              </a:rPr>
              <a:t>1</a:t>
            </a:r>
            <a:r>
              <a:rPr lang="en-US" sz="2000" dirty="0"/>
              <a:t>.xxxx mantissa format</a:t>
            </a:r>
            <a:endParaRPr lang="en-US" sz="800" dirty="0"/>
          </a:p>
          <a:p>
            <a:r>
              <a:rPr lang="en-US" sz="2000" b="1" dirty="0"/>
              <a:t>	</a:t>
            </a:r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1101.0110 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sz="2400" b="1" dirty="0">
                <a:solidFill>
                  <a:srgbClr val="F3744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.1010110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x (2</a:t>
            </a:r>
            <a:r>
              <a:rPr lang="en-US" sz="2400" b="1" baseline="300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base 10</a:t>
            </a:r>
          </a:p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+ bias of 127 = </a:t>
            </a:r>
            <a:r>
              <a:rPr lang="en-US" sz="2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130 for the exponent = 0b1000 0010</a:t>
            </a:r>
          </a:p>
          <a:p>
            <a:endParaRPr lang="en-US" sz="800" b="1" dirty="0"/>
          </a:p>
          <a:p>
            <a:r>
              <a:rPr lang="en-US" sz="2000" b="1" dirty="0"/>
              <a:t>Step 3: </a:t>
            </a:r>
            <a:r>
              <a:rPr lang="en-US" sz="2000" dirty="0"/>
              <a:t>Use as many digits that fit to the right of the decimal point in the fractional </a:t>
            </a:r>
            <a:r>
              <a:rPr lang="en-US" sz="2000" dirty="0">
                <a:solidFill>
                  <a:srgbClr val="0070C0"/>
                </a:solidFill>
              </a:rPr>
              <a:t>.</a:t>
            </a:r>
            <a:r>
              <a:rPr lang="en-US" sz="2000" dirty="0" err="1">
                <a:solidFill>
                  <a:srgbClr val="0070C0"/>
                </a:solidFill>
              </a:rPr>
              <a:t>xxxx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  <a:r>
              <a:rPr lang="en-US" sz="2000" dirty="0"/>
              <a:t>part </a:t>
            </a:r>
            <a:r>
              <a:rPr lang="en-US" sz="2000" dirty="0">
                <a:solidFill>
                  <a:srgbClr val="7030A0"/>
                </a:solidFill>
              </a:rPr>
              <a:t>(0 pad )</a:t>
            </a:r>
          </a:p>
          <a:p>
            <a:endParaRPr lang="en-US" sz="500" b="1" dirty="0">
              <a:solidFill>
                <a:srgbClr val="7030A0"/>
              </a:solidFill>
            </a:endParaRPr>
          </a:p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800" b="1" dirty="0">
                <a:solidFill>
                  <a:srgbClr val="F3744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28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1010110 </a:t>
            </a:r>
            <a:r>
              <a:rPr lang="en-US" sz="28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0000 0000 0000 0000</a:t>
            </a:r>
            <a:r>
              <a:rPr lang="en-US" sz="2800" b="1" baseline="30000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US" sz="2400" b="1" dirty="0">
              <a:solidFill>
                <a:srgbClr val="7030A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b="1" dirty="0">
                <a:cs typeface="Courier New" panose="02070309020205020404" pitchFamily="49" charset="0"/>
              </a:rPr>
              <a:t>Step 4: </a:t>
            </a:r>
            <a:r>
              <a:rPr lang="en-US" sz="2000" dirty="0">
                <a:cs typeface="Courier New" panose="02070309020205020404" pitchFamily="49" charset="0"/>
              </a:rPr>
              <a:t>If the sign is positive sign bit is 0, otherwise it is 1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5119C2DA-1AB8-A849-8BC6-68E6086FAD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84434"/>
              </p:ext>
            </p:extLst>
          </p:nvPr>
        </p:nvGraphicFramePr>
        <p:xfrm>
          <a:off x="706465" y="4976666"/>
          <a:ext cx="8619204" cy="116955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78575">
                  <a:extLst>
                    <a:ext uri="{9D8B030D-6E8A-4147-A177-3AD203B41FA5}">
                      <a16:colId xmlns:a16="http://schemas.microsoft.com/office/drawing/2014/main" val="3631959031"/>
                    </a:ext>
                  </a:extLst>
                </a:gridCol>
                <a:gridCol w="2411839">
                  <a:extLst>
                    <a:ext uri="{9D8B030D-6E8A-4147-A177-3AD203B41FA5}">
                      <a16:colId xmlns:a16="http://schemas.microsoft.com/office/drawing/2014/main" val="774573588"/>
                    </a:ext>
                  </a:extLst>
                </a:gridCol>
                <a:gridCol w="5528790">
                  <a:extLst>
                    <a:ext uri="{9D8B030D-6E8A-4147-A177-3AD203B41FA5}">
                      <a16:colId xmlns:a16="http://schemas.microsoft.com/office/drawing/2014/main" val="3518521838"/>
                    </a:ext>
                  </a:extLst>
                </a:gridCol>
              </a:tblGrid>
              <a:tr h="58477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s</a:t>
                      </a:r>
                    </a:p>
                  </a:txBody>
                  <a:tcPr marL="68885" marR="68885" marT="34442" marB="344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00B050"/>
                          </a:solidFill>
                        </a:rPr>
                        <a:t>exponent</a:t>
                      </a:r>
                    </a:p>
                  </a:txBody>
                  <a:tcPr marL="68885" marR="68885" marT="34442" marB="344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0070C0"/>
                          </a:solidFill>
                        </a:rPr>
                        <a:t>fraction</a:t>
                      </a:r>
                    </a:p>
                  </a:txBody>
                  <a:tcPr marL="68885" marR="68885" marT="34442" marB="344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18888"/>
                  </a:ext>
                </a:extLst>
              </a:tr>
              <a:tr h="58477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marL="68885" marR="68885" marT="34442" marB="344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>
                          <a:solidFill>
                            <a:srgbClr val="00B05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100  0001  0</a:t>
                      </a:r>
                      <a:endParaRPr lang="en-US" sz="2400" dirty="0">
                        <a:solidFill>
                          <a:srgbClr val="00B050"/>
                        </a:solidFill>
                      </a:endParaRPr>
                    </a:p>
                  </a:txBody>
                  <a:tcPr marL="68885" marR="68885" marT="34442" marB="344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>
                          <a:solidFill>
                            <a:srgbClr val="0070C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101 0110 </a:t>
                      </a:r>
                      <a:r>
                        <a:rPr lang="en-US" sz="2400" b="1" dirty="0">
                          <a:solidFill>
                            <a:srgbClr val="7030A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0000 0000 0000 0000</a:t>
                      </a:r>
                      <a:endParaRPr lang="en-US" sz="2400" dirty="0">
                        <a:solidFill>
                          <a:srgbClr val="7030A0"/>
                        </a:solidFill>
                      </a:endParaRPr>
                    </a:p>
                  </a:txBody>
                  <a:tcPr marL="68885" marR="68885" marT="34442" marB="344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68082403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862B2D96-0451-BB4F-B124-996768E22F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6072146"/>
              </p:ext>
            </p:extLst>
          </p:nvPr>
        </p:nvGraphicFramePr>
        <p:xfrm>
          <a:off x="1779484" y="433658"/>
          <a:ext cx="8744835" cy="1066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74914">
                  <a:extLst>
                    <a:ext uri="{9D8B030D-6E8A-4147-A177-3AD203B41FA5}">
                      <a16:colId xmlns:a16="http://schemas.microsoft.com/office/drawing/2014/main" val="3631959031"/>
                    </a:ext>
                  </a:extLst>
                </a:gridCol>
                <a:gridCol w="899155">
                  <a:extLst>
                    <a:ext uri="{9D8B030D-6E8A-4147-A177-3AD203B41FA5}">
                      <a16:colId xmlns:a16="http://schemas.microsoft.com/office/drawing/2014/main" val="3686128942"/>
                    </a:ext>
                  </a:extLst>
                </a:gridCol>
                <a:gridCol w="991082">
                  <a:extLst>
                    <a:ext uri="{9D8B030D-6E8A-4147-A177-3AD203B41FA5}">
                      <a16:colId xmlns:a16="http://schemas.microsoft.com/office/drawing/2014/main" val="1401231684"/>
                    </a:ext>
                  </a:extLst>
                </a:gridCol>
                <a:gridCol w="831192">
                  <a:extLst>
                    <a:ext uri="{9D8B030D-6E8A-4147-A177-3AD203B41FA5}">
                      <a16:colId xmlns:a16="http://schemas.microsoft.com/office/drawing/2014/main" val="3844050904"/>
                    </a:ext>
                  </a:extLst>
                </a:gridCol>
                <a:gridCol w="1024657">
                  <a:extLst>
                    <a:ext uri="{9D8B030D-6E8A-4147-A177-3AD203B41FA5}">
                      <a16:colId xmlns:a16="http://schemas.microsoft.com/office/drawing/2014/main" val="699069428"/>
                    </a:ext>
                  </a:extLst>
                </a:gridCol>
                <a:gridCol w="864767">
                  <a:extLst>
                    <a:ext uri="{9D8B030D-6E8A-4147-A177-3AD203B41FA5}">
                      <a16:colId xmlns:a16="http://schemas.microsoft.com/office/drawing/2014/main" val="1664731890"/>
                    </a:ext>
                  </a:extLst>
                </a:gridCol>
                <a:gridCol w="864767">
                  <a:extLst>
                    <a:ext uri="{9D8B030D-6E8A-4147-A177-3AD203B41FA5}">
                      <a16:colId xmlns:a16="http://schemas.microsoft.com/office/drawing/2014/main" val="3438697112"/>
                    </a:ext>
                  </a:extLst>
                </a:gridCol>
                <a:gridCol w="864767">
                  <a:extLst>
                    <a:ext uri="{9D8B030D-6E8A-4147-A177-3AD203B41FA5}">
                      <a16:colId xmlns:a16="http://schemas.microsoft.com/office/drawing/2014/main" val="4082189360"/>
                    </a:ext>
                  </a:extLst>
                </a:gridCol>
                <a:gridCol w="864767">
                  <a:extLst>
                    <a:ext uri="{9D8B030D-6E8A-4147-A177-3AD203B41FA5}">
                      <a16:colId xmlns:a16="http://schemas.microsoft.com/office/drawing/2014/main" val="1656071566"/>
                    </a:ext>
                  </a:extLst>
                </a:gridCol>
                <a:gridCol w="864767">
                  <a:extLst>
                    <a:ext uri="{9D8B030D-6E8A-4147-A177-3AD203B41FA5}">
                      <a16:colId xmlns:a16="http://schemas.microsoft.com/office/drawing/2014/main" val="4033509356"/>
                    </a:ext>
                  </a:extLst>
                </a:gridCol>
              </a:tblGrid>
              <a:tr h="284085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31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/>
                        <a:t>30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dirty="0"/>
                        <a:t>23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/>
                        <a:t>22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dirty="0"/>
                        <a:t>0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20400579"/>
                  </a:ext>
                </a:extLst>
              </a:tr>
              <a:tr h="645607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FF0000"/>
                          </a:solidFill>
                        </a:rPr>
                        <a:t>sign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00B050"/>
                          </a:solidFill>
                        </a:rPr>
                        <a:t>Exponent (8 </a:t>
                      </a:r>
                      <a:r>
                        <a:rPr lang="en-US" sz="1800" dirty="0">
                          <a:solidFill>
                            <a:srgbClr val="00B050"/>
                          </a:solidFill>
                        </a:rPr>
                        <a:t>bits</a:t>
                      </a:r>
                      <a:r>
                        <a:rPr lang="en-US" sz="2000" dirty="0">
                          <a:solidFill>
                            <a:srgbClr val="00B050"/>
                          </a:solidFill>
                        </a:rPr>
                        <a:t>)</a:t>
                      </a:r>
                    </a:p>
                    <a:p>
                      <a:pPr algn="ctr"/>
                      <a:r>
                        <a:rPr lang="en-US" sz="2000" dirty="0">
                          <a:solidFill>
                            <a:srgbClr val="00B050"/>
                          </a:solidFill>
                        </a:rPr>
                        <a:t>Bias is 127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0070C0"/>
                          </a:solidFill>
                        </a:rPr>
                        <a:t>fraction (23 bits)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8082403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A0FAAE56-5302-4B4E-94D6-E965A28E8915}"/>
              </a:ext>
            </a:extLst>
          </p:cNvPr>
          <p:cNvSpPr txBox="1"/>
          <p:nvPr/>
        </p:nvSpPr>
        <p:spPr>
          <a:xfrm>
            <a:off x="9290450" y="6095528"/>
            <a:ext cx="27622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= 0xc1560000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6F83BCE-3BD0-D048-B253-476F839E7670}"/>
              </a:ext>
            </a:extLst>
          </p:cNvPr>
          <p:cNvGrpSpPr/>
          <p:nvPr/>
        </p:nvGrpSpPr>
        <p:grpSpPr>
          <a:xfrm>
            <a:off x="949492" y="5966131"/>
            <a:ext cx="8164716" cy="616531"/>
            <a:chOff x="949492" y="5966131"/>
            <a:chExt cx="8164716" cy="616531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1F26ADA-A7E7-474B-8267-7E8234C7729E}"/>
                </a:ext>
              </a:extLst>
            </p:cNvPr>
            <p:cNvSpPr txBox="1"/>
            <p:nvPr/>
          </p:nvSpPr>
          <p:spPr>
            <a:xfrm>
              <a:off x="1241803" y="6182552"/>
              <a:ext cx="58381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0xc</a:t>
              </a:r>
            </a:p>
          </p:txBody>
        </p:sp>
        <p:sp>
          <p:nvSpPr>
            <p:cNvPr id="8" name="Right Bracket 7">
              <a:extLst>
                <a:ext uri="{FF2B5EF4-FFF2-40B4-BE49-F238E27FC236}">
                  <a16:creationId xmlns:a16="http://schemas.microsoft.com/office/drawing/2014/main" id="{092B0467-75FB-9C48-A07E-5139C54DFC1A}"/>
                </a:ext>
              </a:extLst>
            </p:cNvPr>
            <p:cNvSpPr/>
            <p:nvPr/>
          </p:nvSpPr>
          <p:spPr>
            <a:xfrm rot="5400000">
              <a:off x="1368406" y="5553391"/>
              <a:ext cx="253428" cy="1091255"/>
            </a:xfrm>
            <a:prstGeom prst="rightBracket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ight Bracket 9">
              <a:extLst>
                <a:ext uri="{FF2B5EF4-FFF2-40B4-BE49-F238E27FC236}">
                  <a16:creationId xmlns:a16="http://schemas.microsoft.com/office/drawing/2014/main" id="{E7913D99-ED4F-FE46-A876-F889DC2ABE1D}"/>
                </a:ext>
              </a:extLst>
            </p:cNvPr>
            <p:cNvSpPr/>
            <p:nvPr/>
          </p:nvSpPr>
          <p:spPr>
            <a:xfrm rot="5400000">
              <a:off x="3905749" y="5572646"/>
              <a:ext cx="253428" cy="1040398"/>
            </a:xfrm>
            <a:prstGeom prst="rightBracket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ight Bracket 10">
              <a:extLst>
                <a:ext uri="{FF2B5EF4-FFF2-40B4-BE49-F238E27FC236}">
                  <a16:creationId xmlns:a16="http://schemas.microsoft.com/office/drawing/2014/main" id="{0452B65A-1873-2F41-AAF7-3C73A00A956C}"/>
                </a:ext>
              </a:extLst>
            </p:cNvPr>
            <p:cNvSpPr/>
            <p:nvPr/>
          </p:nvSpPr>
          <p:spPr>
            <a:xfrm rot="5400000">
              <a:off x="2628597" y="5723570"/>
              <a:ext cx="253428" cy="750898"/>
            </a:xfrm>
            <a:prstGeom prst="rightBracket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FD7297E-7985-B64D-BA0F-6955E5C9E5DE}"/>
                </a:ext>
              </a:extLst>
            </p:cNvPr>
            <p:cNvSpPr txBox="1"/>
            <p:nvPr/>
          </p:nvSpPr>
          <p:spPr>
            <a:xfrm>
              <a:off x="2481414" y="6182552"/>
              <a:ext cx="59824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0x1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66F9FC4-EC0C-8D47-BB59-28719F90ADE4}"/>
                </a:ext>
              </a:extLst>
            </p:cNvPr>
            <p:cNvSpPr txBox="1"/>
            <p:nvPr/>
          </p:nvSpPr>
          <p:spPr>
            <a:xfrm>
              <a:off x="3637442" y="6182552"/>
              <a:ext cx="59824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0x5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95F1323-7F94-5448-AD5F-54B6D4964571}"/>
                </a:ext>
              </a:extLst>
            </p:cNvPr>
            <p:cNvSpPr txBox="1"/>
            <p:nvPr/>
          </p:nvSpPr>
          <p:spPr>
            <a:xfrm>
              <a:off x="4756590" y="6182552"/>
              <a:ext cx="59824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0x6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B9C76CF-92A4-3240-8A52-AB94ABD7DB24}"/>
                </a:ext>
              </a:extLst>
            </p:cNvPr>
            <p:cNvSpPr txBox="1"/>
            <p:nvPr/>
          </p:nvSpPr>
          <p:spPr>
            <a:xfrm>
              <a:off x="5740115" y="6182552"/>
              <a:ext cx="59824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0x0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52E79E7-347B-A848-A0CC-95A06F178137}"/>
                </a:ext>
              </a:extLst>
            </p:cNvPr>
            <p:cNvSpPr txBox="1"/>
            <p:nvPr/>
          </p:nvSpPr>
          <p:spPr>
            <a:xfrm>
              <a:off x="6642333" y="6182552"/>
              <a:ext cx="59824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0x0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1D71008-5E6D-B843-BDAF-45F58C8E752D}"/>
                </a:ext>
              </a:extLst>
            </p:cNvPr>
            <p:cNvSpPr txBox="1"/>
            <p:nvPr/>
          </p:nvSpPr>
          <p:spPr>
            <a:xfrm>
              <a:off x="7556288" y="6182552"/>
              <a:ext cx="59824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0x0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560ED15-C399-6640-A183-D9A647D5D1B9}"/>
                </a:ext>
              </a:extLst>
            </p:cNvPr>
            <p:cNvSpPr txBox="1"/>
            <p:nvPr/>
          </p:nvSpPr>
          <p:spPr>
            <a:xfrm>
              <a:off x="8515967" y="6182552"/>
              <a:ext cx="59824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0x0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F775ABC4-F874-8942-AC3C-ACF425CDE003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229407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6" grpId="0"/>
      <p:bldP spid="20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6A9052-737D-0C4B-99FD-DE1E0DB5E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947" y="87315"/>
            <a:ext cx="10842155" cy="461665"/>
          </a:xfrm>
        </p:spPr>
        <p:txBody>
          <a:bodyPr/>
          <a:lstStyle/>
          <a:p>
            <a:r>
              <a:rPr lang="en-US" dirty="0"/>
              <a:t>IEEE Single Precision Float to Decimal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508852F-1A30-044A-845B-652E3B8E08BB}"/>
              </a:ext>
            </a:extLst>
          </p:cNvPr>
          <p:cNvSpPr/>
          <p:nvPr/>
        </p:nvSpPr>
        <p:spPr>
          <a:xfrm>
            <a:off x="872836" y="1573351"/>
            <a:ext cx="11002007" cy="506292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2000" b="1" dirty="0"/>
              <a:t>Step 1: </a:t>
            </a:r>
            <a:r>
              <a:rPr lang="en-US" sz="2000" dirty="0"/>
              <a:t>Break into binary fields and </a:t>
            </a:r>
            <a:r>
              <a:rPr lang="en-US" sz="2000" dirty="0">
                <a:solidFill>
                  <a:srgbClr val="7030A0"/>
                </a:solidFill>
              </a:rPr>
              <a:t>expand</a:t>
            </a:r>
            <a:r>
              <a:rPr lang="en-US" sz="2000" dirty="0"/>
              <a:t> as needed </a:t>
            </a:r>
            <a:endParaRPr lang="en-US" sz="1100" b="1" dirty="0"/>
          </a:p>
          <a:p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0xc0b00000 = </a:t>
            </a:r>
            <a:endParaRPr lang="en-US" sz="2400" b="1" dirty="0"/>
          </a:p>
          <a:p>
            <a:r>
              <a:rPr lang="en-US" sz="2000" b="1" dirty="0"/>
              <a:t>Step 2: </a:t>
            </a:r>
            <a:r>
              <a:rPr lang="en-US" sz="2000" dirty="0"/>
              <a:t>Find the exponent</a:t>
            </a:r>
          </a:p>
          <a:p>
            <a:endParaRPr lang="en-US" sz="105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0b10000001</a:t>
            </a:r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129</a:t>
            </a:r>
            <a:r>
              <a:rPr lang="en-US" sz="1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base 10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- </a:t>
            </a:r>
            <a:r>
              <a:rPr lang="en-US" sz="2000" dirty="0">
                <a:cs typeface="Courier New" panose="02070309020205020404" pitchFamily="49" charset="0"/>
              </a:rPr>
              <a:t>bias of 127</a:t>
            </a:r>
            <a:r>
              <a:rPr lang="en-US" sz="1100" dirty="0">
                <a:cs typeface="Courier New" panose="02070309020205020404" pitchFamily="49" charset="0"/>
              </a:rPr>
              <a:t>10</a:t>
            </a:r>
            <a:r>
              <a:rPr lang="en-US" sz="2000" dirty="0">
                <a:cs typeface="Courier New" panose="02070309020205020404" pitchFamily="49" charset="0"/>
              </a:rPr>
              <a:t> 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sz="2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sz="12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lang="en-US" sz="2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cs typeface="Courier New" panose="02070309020205020404" pitchFamily="49" charset="0"/>
              </a:rPr>
              <a:t>exponent with </a:t>
            </a:r>
            <a:r>
              <a:rPr lang="en-US" sz="2000" dirty="0">
                <a:solidFill>
                  <a:srgbClr val="00B050"/>
                </a:solidFill>
                <a:cs typeface="Courier New" panose="02070309020205020404" pitchFamily="49" charset="0"/>
              </a:rPr>
              <a:t>bias added</a:t>
            </a:r>
            <a:endParaRPr lang="en-US" dirty="0">
              <a:solidFill>
                <a:srgbClr val="00B050"/>
              </a:solidFill>
            </a:endParaRPr>
          </a:p>
          <a:p>
            <a:r>
              <a:rPr lang="en-US" sz="2000" b="1" dirty="0">
                <a:cs typeface="Courier New" panose="02070309020205020404" pitchFamily="49" charset="0"/>
              </a:rPr>
              <a:t>Step 3: </a:t>
            </a:r>
            <a:r>
              <a:rPr lang="en-US" sz="2000" dirty="0">
                <a:cs typeface="Courier New" panose="02070309020205020404" pitchFamily="49" charset="0"/>
              </a:rPr>
              <a:t>Express the mantissa (restore the hidden </a:t>
            </a:r>
            <a:r>
              <a:rPr lang="en-US" sz="2000" dirty="0">
                <a:solidFill>
                  <a:srgbClr val="F37440"/>
                </a:solidFill>
                <a:cs typeface="Courier New" panose="02070309020205020404" pitchFamily="49" charset="0"/>
              </a:rPr>
              <a:t>bit</a:t>
            </a:r>
            <a:r>
              <a:rPr lang="en-US" sz="2000" dirty="0">
                <a:cs typeface="Courier New" panose="02070309020205020404" pitchFamily="49" charset="0"/>
              </a:rPr>
              <a:t>)</a:t>
            </a:r>
          </a:p>
          <a:p>
            <a:r>
              <a:rPr lang="en-US" sz="11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endParaRPr lang="en-US" sz="1000" b="1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400" b="1" dirty="0">
                <a:solidFill>
                  <a:srgbClr val="F3744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.0110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US" sz="2000" b="1" dirty="0"/>
              <a:t>Step 4: </a:t>
            </a:r>
            <a:r>
              <a:rPr lang="en-US" sz="2000" dirty="0"/>
              <a:t>Apply the exponent</a:t>
            </a:r>
          </a:p>
          <a:p>
            <a:endParaRPr lang="en-US" sz="1100" dirty="0"/>
          </a:p>
          <a:p>
            <a:r>
              <a:rPr lang="en-US" sz="2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400" b="1" dirty="0">
                <a:solidFill>
                  <a:srgbClr val="F3744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.0110 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x (2</a:t>
            </a:r>
            <a:r>
              <a:rPr lang="en-US" sz="2400" b="1" baseline="300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base 10</a:t>
            </a:r>
            <a:r>
              <a:rPr lang="en-US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sz="2400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01.10</a:t>
            </a:r>
            <a:endParaRPr lang="en-US" sz="2800" b="1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b="1" dirty="0">
                <a:cs typeface="Courier New" panose="02070309020205020404" pitchFamily="49" charset="0"/>
              </a:rPr>
              <a:t>Step 5: </a:t>
            </a:r>
            <a:r>
              <a:rPr lang="en-US" sz="2000" dirty="0">
                <a:cs typeface="Courier New" panose="02070309020205020404" pitchFamily="49" charset="0"/>
              </a:rPr>
              <a:t>Convert to decimal</a:t>
            </a:r>
          </a:p>
          <a:p>
            <a:r>
              <a:rPr lang="en-US" sz="1050" dirty="0">
                <a:cs typeface="Courier New" panose="02070309020205020404" pitchFamily="49" charset="0"/>
              </a:rPr>
              <a:t>   </a:t>
            </a:r>
          </a:p>
          <a:p>
            <a:r>
              <a:rPr lang="en-US" sz="2000" dirty="0">
                <a:cs typeface="Courier New" panose="02070309020205020404" pitchFamily="49" charset="0"/>
              </a:rPr>
              <a:t>	</a:t>
            </a:r>
            <a:r>
              <a:rPr lang="en-US" sz="2400" b="1" dirty="0">
                <a:solidFill>
                  <a:srgbClr val="F3744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01.10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5.5</a:t>
            </a:r>
            <a:endParaRPr lang="en-US" sz="2800" dirty="0">
              <a:cs typeface="Courier New" panose="02070309020205020404" pitchFamily="49" charset="0"/>
            </a:endParaRPr>
          </a:p>
          <a:p>
            <a:r>
              <a:rPr lang="en-US" sz="2000" b="1" dirty="0">
                <a:cs typeface="Courier New" panose="02070309020205020404" pitchFamily="49" charset="0"/>
              </a:rPr>
              <a:t>Step 6: </a:t>
            </a:r>
            <a:r>
              <a:rPr lang="en-US" sz="2000" dirty="0">
                <a:cs typeface="Courier New" panose="02070309020205020404" pitchFamily="49" charset="0"/>
              </a:rPr>
              <a:t>Apply the Sign</a:t>
            </a:r>
          </a:p>
          <a:p>
            <a:r>
              <a:rPr lang="en-US" sz="1200" dirty="0">
                <a:cs typeface="Courier New" panose="02070309020205020404" pitchFamily="49" charset="0"/>
              </a:rPr>
              <a:t>    </a:t>
            </a:r>
          </a:p>
          <a:p>
            <a:r>
              <a:rPr lang="en-US" sz="2000" dirty="0">
                <a:cs typeface="Courier New" panose="02070309020205020404" pitchFamily="49" charset="0"/>
              </a:rPr>
              <a:t>	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-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5.5</a:t>
            </a:r>
            <a:endParaRPr lang="en-US" sz="2000" dirty="0">
              <a:cs typeface="Courier New" panose="02070309020205020404" pitchFamily="49" charset="0"/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5119C2DA-1AB8-A849-8BC6-68E6086FAD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8539545"/>
              </p:ext>
            </p:extLst>
          </p:nvPr>
        </p:nvGraphicFramePr>
        <p:xfrm>
          <a:off x="4616433" y="2210713"/>
          <a:ext cx="7036463" cy="43464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96384">
                  <a:extLst>
                    <a:ext uri="{9D8B030D-6E8A-4147-A177-3AD203B41FA5}">
                      <a16:colId xmlns:a16="http://schemas.microsoft.com/office/drawing/2014/main" val="3631959031"/>
                    </a:ext>
                  </a:extLst>
                </a:gridCol>
                <a:gridCol w="1901468">
                  <a:extLst>
                    <a:ext uri="{9D8B030D-6E8A-4147-A177-3AD203B41FA5}">
                      <a16:colId xmlns:a16="http://schemas.microsoft.com/office/drawing/2014/main" val="774573588"/>
                    </a:ext>
                  </a:extLst>
                </a:gridCol>
                <a:gridCol w="4638611">
                  <a:extLst>
                    <a:ext uri="{9D8B030D-6E8A-4147-A177-3AD203B41FA5}">
                      <a16:colId xmlns:a16="http://schemas.microsoft.com/office/drawing/2014/main" val="3518521838"/>
                    </a:ext>
                  </a:extLst>
                </a:gridCol>
              </a:tblGrid>
              <a:tr h="37595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marL="68885" marR="68885" marT="34442" marB="344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00B050"/>
                          </a:solidFill>
                        </a:rPr>
                        <a:t>100  0000  1</a:t>
                      </a:r>
                    </a:p>
                  </a:txBody>
                  <a:tcPr marL="68885" marR="68885" marT="34442" marB="344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0070C0"/>
                          </a:solidFill>
                        </a:rPr>
                        <a:t>011 0000 0000 0000 0000 0000</a:t>
                      </a:r>
                    </a:p>
                  </a:txBody>
                  <a:tcPr marL="68885" marR="68885" marT="34442" marB="344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8082403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6837011C-2E61-4D44-BD83-49859E0995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1229271"/>
              </p:ext>
            </p:extLst>
          </p:nvPr>
        </p:nvGraphicFramePr>
        <p:xfrm>
          <a:off x="1567608" y="399736"/>
          <a:ext cx="8744835" cy="1066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74914">
                  <a:extLst>
                    <a:ext uri="{9D8B030D-6E8A-4147-A177-3AD203B41FA5}">
                      <a16:colId xmlns:a16="http://schemas.microsoft.com/office/drawing/2014/main" val="3631959031"/>
                    </a:ext>
                  </a:extLst>
                </a:gridCol>
                <a:gridCol w="899155">
                  <a:extLst>
                    <a:ext uri="{9D8B030D-6E8A-4147-A177-3AD203B41FA5}">
                      <a16:colId xmlns:a16="http://schemas.microsoft.com/office/drawing/2014/main" val="3686128942"/>
                    </a:ext>
                  </a:extLst>
                </a:gridCol>
                <a:gridCol w="991082">
                  <a:extLst>
                    <a:ext uri="{9D8B030D-6E8A-4147-A177-3AD203B41FA5}">
                      <a16:colId xmlns:a16="http://schemas.microsoft.com/office/drawing/2014/main" val="1401231684"/>
                    </a:ext>
                  </a:extLst>
                </a:gridCol>
                <a:gridCol w="831192">
                  <a:extLst>
                    <a:ext uri="{9D8B030D-6E8A-4147-A177-3AD203B41FA5}">
                      <a16:colId xmlns:a16="http://schemas.microsoft.com/office/drawing/2014/main" val="3844050904"/>
                    </a:ext>
                  </a:extLst>
                </a:gridCol>
                <a:gridCol w="1024657">
                  <a:extLst>
                    <a:ext uri="{9D8B030D-6E8A-4147-A177-3AD203B41FA5}">
                      <a16:colId xmlns:a16="http://schemas.microsoft.com/office/drawing/2014/main" val="699069428"/>
                    </a:ext>
                  </a:extLst>
                </a:gridCol>
                <a:gridCol w="864767">
                  <a:extLst>
                    <a:ext uri="{9D8B030D-6E8A-4147-A177-3AD203B41FA5}">
                      <a16:colId xmlns:a16="http://schemas.microsoft.com/office/drawing/2014/main" val="1664731890"/>
                    </a:ext>
                  </a:extLst>
                </a:gridCol>
                <a:gridCol w="864767">
                  <a:extLst>
                    <a:ext uri="{9D8B030D-6E8A-4147-A177-3AD203B41FA5}">
                      <a16:colId xmlns:a16="http://schemas.microsoft.com/office/drawing/2014/main" val="3438697112"/>
                    </a:ext>
                  </a:extLst>
                </a:gridCol>
                <a:gridCol w="864767">
                  <a:extLst>
                    <a:ext uri="{9D8B030D-6E8A-4147-A177-3AD203B41FA5}">
                      <a16:colId xmlns:a16="http://schemas.microsoft.com/office/drawing/2014/main" val="4082189360"/>
                    </a:ext>
                  </a:extLst>
                </a:gridCol>
                <a:gridCol w="864767">
                  <a:extLst>
                    <a:ext uri="{9D8B030D-6E8A-4147-A177-3AD203B41FA5}">
                      <a16:colId xmlns:a16="http://schemas.microsoft.com/office/drawing/2014/main" val="1656071566"/>
                    </a:ext>
                  </a:extLst>
                </a:gridCol>
                <a:gridCol w="864767">
                  <a:extLst>
                    <a:ext uri="{9D8B030D-6E8A-4147-A177-3AD203B41FA5}">
                      <a16:colId xmlns:a16="http://schemas.microsoft.com/office/drawing/2014/main" val="4033509356"/>
                    </a:ext>
                  </a:extLst>
                </a:gridCol>
              </a:tblGrid>
              <a:tr h="347035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31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/>
                        <a:t>30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dirty="0"/>
                        <a:t>23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/>
                        <a:t>22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dirty="0"/>
                        <a:t>0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20400579"/>
                  </a:ext>
                </a:extLst>
              </a:tr>
              <a:tr h="66515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FF0000"/>
                          </a:solidFill>
                        </a:rPr>
                        <a:t>sign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00B050"/>
                          </a:solidFill>
                        </a:rPr>
                        <a:t>Exponent (8 </a:t>
                      </a:r>
                      <a:r>
                        <a:rPr lang="en-US" sz="1800" dirty="0">
                          <a:solidFill>
                            <a:srgbClr val="00B050"/>
                          </a:solidFill>
                        </a:rPr>
                        <a:t>bits</a:t>
                      </a:r>
                      <a:r>
                        <a:rPr lang="en-US" sz="2000" dirty="0">
                          <a:solidFill>
                            <a:srgbClr val="00B050"/>
                          </a:solidFill>
                        </a:rPr>
                        <a:t>)</a:t>
                      </a:r>
                    </a:p>
                    <a:p>
                      <a:pPr algn="ctr"/>
                      <a:r>
                        <a:rPr lang="en-US" sz="2000" dirty="0">
                          <a:solidFill>
                            <a:srgbClr val="00B050"/>
                          </a:solidFill>
                        </a:rPr>
                        <a:t>Bias is 127</a:t>
                      </a:r>
                      <a:r>
                        <a:rPr lang="en-US" sz="1200" dirty="0">
                          <a:solidFill>
                            <a:srgbClr val="00B050"/>
                          </a:solidFill>
                        </a:rPr>
                        <a:t>10</a:t>
                      </a:r>
                      <a:endParaRPr lang="en-US" sz="2000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0070C0"/>
                          </a:solidFill>
                        </a:rPr>
                        <a:t>fraction (23 bits)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8082403"/>
                  </a:ext>
                </a:extLst>
              </a:tr>
            </a:tbl>
          </a:graphicData>
        </a:graphic>
      </p:graphicFrame>
      <p:grpSp>
        <p:nvGrpSpPr>
          <p:cNvPr id="6" name="Group 5">
            <a:extLst>
              <a:ext uri="{FF2B5EF4-FFF2-40B4-BE49-F238E27FC236}">
                <a16:creationId xmlns:a16="http://schemas.microsoft.com/office/drawing/2014/main" id="{F2283935-F747-004A-9420-057B387A75D7}"/>
              </a:ext>
            </a:extLst>
          </p:cNvPr>
          <p:cNvGrpSpPr/>
          <p:nvPr/>
        </p:nvGrpSpPr>
        <p:grpSpPr>
          <a:xfrm>
            <a:off x="4664717" y="1802194"/>
            <a:ext cx="6713367" cy="601922"/>
            <a:chOff x="942517" y="5271981"/>
            <a:chExt cx="6713367" cy="60192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D2D5AFE-EB55-E040-B8D4-BC0D10052CD3}"/>
                </a:ext>
              </a:extLst>
            </p:cNvPr>
            <p:cNvSpPr txBox="1"/>
            <p:nvPr/>
          </p:nvSpPr>
          <p:spPr>
            <a:xfrm>
              <a:off x="1207668" y="5273334"/>
              <a:ext cx="58381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0xc</a:t>
              </a:r>
            </a:p>
          </p:txBody>
        </p:sp>
        <p:sp>
          <p:nvSpPr>
            <p:cNvPr id="10" name="Right Bracket 9">
              <a:extLst>
                <a:ext uri="{FF2B5EF4-FFF2-40B4-BE49-F238E27FC236}">
                  <a16:creationId xmlns:a16="http://schemas.microsoft.com/office/drawing/2014/main" id="{0951025D-557F-4341-B19E-668EEDB94641}"/>
                </a:ext>
              </a:extLst>
            </p:cNvPr>
            <p:cNvSpPr/>
            <p:nvPr/>
          </p:nvSpPr>
          <p:spPr>
            <a:xfrm rot="16200000">
              <a:off x="1361431" y="5193519"/>
              <a:ext cx="253428" cy="1091255"/>
            </a:xfrm>
            <a:prstGeom prst="rightBracket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ight Bracket 11">
              <a:extLst>
                <a:ext uri="{FF2B5EF4-FFF2-40B4-BE49-F238E27FC236}">
                  <a16:creationId xmlns:a16="http://schemas.microsoft.com/office/drawing/2014/main" id="{FA5151A1-A712-3243-B87B-E343D78AA00C}"/>
                </a:ext>
              </a:extLst>
            </p:cNvPr>
            <p:cNvSpPr/>
            <p:nvPr/>
          </p:nvSpPr>
          <p:spPr>
            <a:xfrm rot="16200000">
              <a:off x="3373980" y="5253320"/>
              <a:ext cx="253428" cy="987738"/>
            </a:xfrm>
            <a:prstGeom prst="rightBracket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F88F973-D230-8D47-90AE-A35733A346F6}"/>
                </a:ext>
              </a:extLst>
            </p:cNvPr>
            <p:cNvSpPr txBox="1"/>
            <p:nvPr/>
          </p:nvSpPr>
          <p:spPr>
            <a:xfrm>
              <a:off x="2172495" y="5352603"/>
              <a:ext cx="59824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0x0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C96CB0F-9DDA-F245-AD7B-4383E5C37984}"/>
                </a:ext>
              </a:extLst>
            </p:cNvPr>
            <p:cNvSpPr txBox="1"/>
            <p:nvPr/>
          </p:nvSpPr>
          <p:spPr>
            <a:xfrm>
              <a:off x="3180744" y="5271981"/>
              <a:ext cx="59824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0xb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91B25DF-0877-E648-88A0-A8978808523F}"/>
                </a:ext>
              </a:extLst>
            </p:cNvPr>
            <p:cNvSpPr txBox="1"/>
            <p:nvPr/>
          </p:nvSpPr>
          <p:spPr>
            <a:xfrm>
              <a:off x="4043179" y="5309422"/>
              <a:ext cx="59824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0x0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ACBFDD7-E133-B34F-BF25-8CE0E0CF1086}"/>
                </a:ext>
              </a:extLst>
            </p:cNvPr>
            <p:cNvSpPr txBox="1"/>
            <p:nvPr/>
          </p:nvSpPr>
          <p:spPr>
            <a:xfrm>
              <a:off x="4802065" y="5313357"/>
              <a:ext cx="59824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0x0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6FEF73F-5A5F-324C-98C9-F1189065D3AA}"/>
                </a:ext>
              </a:extLst>
            </p:cNvPr>
            <p:cNvSpPr txBox="1"/>
            <p:nvPr/>
          </p:nvSpPr>
          <p:spPr>
            <a:xfrm>
              <a:off x="5567595" y="5314842"/>
              <a:ext cx="59824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0x0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CF1D201-791C-AE40-A9CD-CAD17875E95D}"/>
                </a:ext>
              </a:extLst>
            </p:cNvPr>
            <p:cNvSpPr txBox="1"/>
            <p:nvPr/>
          </p:nvSpPr>
          <p:spPr>
            <a:xfrm>
              <a:off x="6329803" y="5309422"/>
              <a:ext cx="59824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0x0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5C9AFCC-4503-6246-8FDE-B71D2AD87DC9}"/>
                </a:ext>
              </a:extLst>
            </p:cNvPr>
            <p:cNvSpPr txBox="1"/>
            <p:nvPr/>
          </p:nvSpPr>
          <p:spPr>
            <a:xfrm>
              <a:off x="7057643" y="5316497"/>
              <a:ext cx="59824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0x0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331466FF-D761-0846-B7BC-7ECD9C4E93B2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213802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2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>
            <a:extLst>
              <a:ext uri="{FF2B5EF4-FFF2-40B4-BE49-F238E27FC236}">
                <a16:creationId xmlns:a16="http://schemas.microsoft.com/office/drawing/2014/main" id="{0AA92435-C231-F48B-7712-43E3500E4A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9735" y="995960"/>
            <a:ext cx="5209743" cy="5332402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0DFBB37-5792-E544-BBC1-C7D61D0E15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2429" y="97154"/>
            <a:ext cx="11042023" cy="715294"/>
          </a:xfrm>
        </p:spPr>
        <p:txBody>
          <a:bodyPr/>
          <a:lstStyle/>
          <a:p>
            <a:r>
              <a:rPr lang="en-US" dirty="0"/>
              <a:t>Unsigned Binary Number: Addition in 4 bits – Overflow!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A277D9-75D5-5B4A-A9A5-0C99A0C6357A}"/>
              </a:ext>
            </a:extLst>
          </p:cNvPr>
          <p:cNvSpPr txBox="1"/>
          <p:nvPr/>
        </p:nvSpPr>
        <p:spPr>
          <a:xfrm>
            <a:off x="2694543" y="4120017"/>
            <a:ext cx="27655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1 0 1 0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E2AF74-BBF1-F640-A63B-6E2A1200C027}"/>
              </a:ext>
            </a:extLst>
          </p:cNvPr>
          <p:cNvSpPr txBox="1"/>
          <p:nvPr/>
        </p:nvSpPr>
        <p:spPr>
          <a:xfrm>
            <a:off x="2694543" y="4962875"/>
            <a:ext cx="27655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0 1 1 1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DF4ED81-8ED6-1A47-8626-8B1988A09996}"/>
              </a:ext>
            </a:extLst>
          </p:cNvPr>
          <p:cNvCxnSpPr>
            <a:cxnSpLocks/>
          </p:cNvCxnSpPr>
          <p:nvPr/>
        </p:nvCxnSpPr>
        <p:spPr>
          <a:xfrm>
            <a:off x="2694543" y="5717643"/>
            <a:ext cx="2992314" cy="0"/>
          </a:xfrm>
          <a:prstGeom prst="line">
            <a:avLst/>
          </a:prstGeom>
          <a:ln w="349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5B46E84-1B41-B240-8C76-2B8D56001D41}"/>
              </a:ext>
            </a:extLst>
          </p:cNvPr>
          <p:cNvSpPr txBox="1"/>
          <p:nvPr/>
        </p:nvSpPr>
        <p:spPr>
          <a:xfrm>
            <a:off x="4144449" y="5653512"/>
            <a:ext cx="5533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47A4471-46FF-D049-8292-10E2D32A2B0A}"/>
              </a:ext>
            </a:extLst>
          </p:cNvPr>
          <p:cNvSpPr txBox="1"/>
          <p:nvPr/>
        </p:nvSpPr>
        <p:spPr>
          <a:xfrm>
            <a:off x="4874267" y="5653512"/>
            <a:ext cx="5533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92FFAFA-DD9F-5645-9B9B-AE2A4DF71A31}"/>
              </a:ext>
            </a:extLst>
          </p:cNvPr>
          <p:cNvSpPr txBox="1"/>
          <p:nvPr/>
        </p:nvSpPr>
        <p:spPr>
          <a:xfrm>
            <a:off x="6228466" y="4120017"/>
            <a:ext cx="92204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DBD51F8-0AFA-084B-8A44-E82BAD8A8B9D}"/>
              </a:ext>
            </a:extLst>
          </p:cNvPr>
          <p:cNvSpPr txBox="1"/>
          <p:nvPr/>
        </p:nvSpPr>
        <p:spPr>
          <a:xfrm>
            <a:off x="2676439" y="5653512"/>
            <a:ext cx="5533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4A6340D-6410-5644-8D38-FB8E44FD8DB0}"/>
              </a:ext>
            </a:extLst>
          </p:cNvPr>
          <p:cNvSpPr txBox="1"/>
          <p:nvPr/>
        </p:nvSpPr>
        <p:spPr>
          <a:xfrm>
            <a:off x="3423488" y="3578014"/>
            <a:ext cx="4924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18E83DF-09A6-1248-BFC8-8B7F1C38E629}"/>
              </a:ext>
            </a:extLst>
          </p:cNvPr>
          <p:cNvSpPr txBox="1"/>
          <p:nvPr/>
        </p:nvSpPr>
        <p:spPr>
          <a:xfrm>
            <a:off x="2719639" y="3578014"/>
            <a:ext cx="4924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7962078-6E59-574F-8DE6-DB3B752637AF}"/>
              </a:ext>
            </a:extLst>
          </p:cNvPr>
          <p:cNvSpPr txBox="1"/>
          <p:nvPr/>
        </p:nvSpPr>
        <p:spPr>
          <a:xfrm>
            <a:off x="2040488" y="3529936"/>
            <a:ext cx="4924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411E908-33BF-8241-8B0B-50787B2A9CAA}"/>
              </a:ext>
            </a:extLst>
          </p:cNvPr>
          <p:cNvSpPr txBox="1"/>
          <p:nvPr/>
        </p:nvSpPr>
        <p:spPr>
          <a:xfrm>
            <a:off x="1635899" y="4455043"/>
            <a:ext cx="63350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+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0E935CC-FB09-1E44-AC29-2CC9E893C951}"/>
              </a:ext>
            </a:extLst>
          </p:cNvPr>
          <p:cNvSpPr txBox="1"/>
          <p:nvPr/>
        </p:nvSpPr>
        <p:spPr>
          <a:xfrm>
            <a:off x="260530" y="3479750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carries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2059A39-C1CF-0740-9FF5-3056AAE34961}"/>
              </a:ext>
            </a:extLst>
          </p:cNvPr>
          <p:cNvSpPr txBox="1"/>
          <p:nvPr/>
        </p:nvSpPr>
        <p:spPr>
          <a:xfrm>
            <a:off x="517010" y="5838178"/>
            <a:ext cx="10567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sum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66FBCC0-D4E7-DB49-9A8D-384A22F72662}"/>
              </a:ext>
            </a:extLst>
          </p:cNvPr>
          <p:cNvSpPr txBox="1"/>
          <p:nvPr/>
        </p:nvSpPr>
        <p:spPr>
          <a:xfrm>
            <a:off x="1634186" y="2496138"/>
            <a:ext cx="1305046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Carry Bit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7B95591-BE7A-3F4B-9F38-C6EB070CCEDF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2" name="Down Arrow 1">
            <a:extLst>
              <a:ext uri="{FF2B5EF4-FFF2-40B4-BE49-F238E27FC236}">
                <a16:creationId xmlns:a16="http://schemas.microsoft.com/office/drawing/2014/main" id="{EBBB1064-E6A0-87C9-F979-DED881FE230B}"/>
              </a:ext>
            </a:extLst>
          </p:cNvPr>
          <p:cNvSpPr/>
          <p:nvPr/>
        </p:nvSpPr>
        <p:spPr>
          <a:xfrm>
            <a:off x="2040488" y="3327135"/>
            <a:ext cx="492443" cy="3350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1E1F4D-0E68-5E16-755C-101B5976E535}"/>
              </a:ext>
            </a:extLst>
          </p:cNvPr>
          <p:cNvSpPr txBox="1"/>
          <p:nvPr/>
        </p:nvSpPr>
        <p:spPr>
          <a:xfrm>
            <a:off x="86759" y="1014873"/>
            <a:ext cx="6532173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Be Aware in Binary</a:t>
            </a:r>
          </a:p>
          <a:p>
            <a:r>
              <a:rPr lang="en-US" sz="2400" dirty="0">
                <a:solidFill>
                  <a:schemeClr val="tx2"/>
                </a:solidFill>
              </a:rPr>
              <a:t>1 + 1 = 10                    base 10: (1 + 1 = 2)</a:t>
            </a:r>
          </a:p>
          <a:p>
            <a:r>
              <a:rPr lang="en-US" sz="2400" dirty="0">
                <a:solidFill>
                  <a:schemeClr val="tx2"/>
                </a:solidFill>
              </a:rPr>
              <a:t>1 + 1 + 1 = 11              base10: (1 + 1 + 1 = 3)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642D3D-EE43-6A95-80DC-65AD6267E530}"/>
              </a:ext>
            </a:extLst>
          </p:cNvPr>
          <p:cNvSpPr txBox="1"/>
          <p:nvPr/>
        </p:nvSpPr>
        <p:spPr>
          <a:xfrm>
            <a:off x="3385261" y="5621067"/>
            <a:ext cx="5533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E44563-D4A4-6AC5-C55E-C7BB1DCDACF5}"/>
              </a:ext>
            </a:extLst>
          </p:cNvPr>
          <p:cNvSpPr txBox="1"/>
          <p:nvPr/>
        </p:nvSpPr>
        <p:spPr>
          <a:xfrm>
            <a:off x="6228466" y="4951014"/>
            <a:ext cx="5533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62380C1-0366-4AF7-9962-84DE7E8476DE}"/>
              </a:ext>
            </a:extLst>
          </p:cNvPr>
          <p:cNvCxnSpPr>
            <a:cxnSpLocks/>
          </p:cNvCxnSpPr>
          <p:nvPr/>
        </p:nvCxnSpPr>
        <p:spPr>
          <a:xfrm>
            <a:off x="6043910" y="5708426"/>
            <a:ext cx="885825" cy="0"/>
          </a:xfrm>
          <a:prstGeom prst="line">
            <a:avLst/>
          </a:prstGeom>
          <a:ln w="349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9C20A19F-F683-103F-D1BC-E05F493AAFE5}"/>
              </a:ext>
            </a:extLst>
          </p:cNvPr>
          <p:cNvSpPr txBox="1"/>
          <p:nvPr/>
        </p:nvSpPr>
        <p:spPr>
          <a:xfrm>
            <a:off x="6178600" y="5719308"/>
            <a:ext cx="92204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17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E676A4B-876F-89C1-820F-AC70C557861F}"/>
              </a:ext>
            </a:extLst>
          </p:cNvPr>
          <p:cNvSpPr txBox="1"/>
          <p:nvPr/>
        </p:nvSpPr>
        <p:spPr>
          <a:xfrm>
            <a:off x="5630636" y="5816833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=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8EE966DB-E0D8-F2AD-AE95-2AF602A83C66}"/>
              </a:ext>
            </a:extLst>
          </p:cNvPr>
          <p:cNvCxnSpPr>
            <a:cxnSpLocks/>
          </p:cNvCxnSpPr>
          <p:nvPr/>
        </p:nvCxnSpPr>
        <p:spPr>
          <a:xfrm flipV="1">
            <a:off x="5604085" y="5847909"/>
            <a:ext cx="412837" cy="478201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92043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0DFBB37-5792-E544-BBC1-C7D61D0E15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825" y="97154"/>
            <a:ext cx="11579627" cy="715294"/>
          </a:xfrm>
        </p:spPr>
        <p:txBody>
          <a:bodyPr/>
          <a:lstStyle/>
          <a:p>
            <a:r>
              <a:rPr lang="en-US" dirty="0"/>
              <a:t>Unsigned Binary Number: Subtraction in 4 bits – Overflow!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A277D9-75D5-5B4A-A9A5-0C99A0C6357A}"/>
              </a:ext>
            </a:extLst>
          </p:cNvPr>
          <p:cNvSpPr txBox="1"/>
          <p:nvPr/>
        </p:nvSpPr>
        <p:spPr>
          <a:xfrm>
            <a:off x="1841922" y="4037381"/>
            <a:ext cx="27655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0 1 0 1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E2AF74-BBF1-F640-A63B-6E2A1200C027}"/>
              </a:ext>
            </a:extLst>
          </p:cNvPr>
          <p:cNvSpPr txBox="1"/>
          <p:nvPr/>
        </p:nvSpPr>
        <p:spPr>
          <a:xfrm>
            <a:off x="1841922" y="4880239"/>
            <a:ext cx="27655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0 1 1 1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DF4ED81-8ED6-1A47-8626-8B1988A09996}"/>
              </a:ext>
            </a:extLst>
          </p:cNvPr>
          <p:cNvCxnSpPr>
            <a:cxnSpLocks/>
          </p:cNvCxnSpPr>
          <p:nvPr/>
        </p:nvCxnSpPr>
        <p:spPr>
          <a:xfrm>
            <a:off x="1841922" y="5635007"/>
            <a:ext cx="2992314" cy="0"/>
          </a:xfrm>
          <a:prstGeom prst="line">
            <a:avLst/>
          </a:prstGeom>
          <a:ln w="349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5B46E84-1B41-B240-8C76-2B8D56001D41}"/>
              </a:ext>
            </a:extLst>
          </p:cNvPr>
          <p:cNvSpPr txBox="1"/>
          <p:nvPr/>
        </p:nvSpPr>
        <p:spPr>
          <a:xfrm>
            <a:off x="2563541" y="5775715"/>
            <a:ext cx="5533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47A4471-46FF-D049-8292-10E2D32A2B0A}"/>
              </a:ext>
            </a:extLst>
          </p:cNvPr>
          <p:cNvSpPr txBox="1"/>
          <p:nvPr/>
        </p:nvSpPr>
        <p:spPr>
          <a:xfrm>
            <a:off x="4056292" y="5755542"/>
            <a:ext cx="5533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92FFAFA-DD9F-5645-9B9B-AE2A4DF71A31}"/>
              </a:ext>
            </a:extLst>
          </p:cNvPr>
          <p:cNvSpPr txBox="1"/>
          <p:nvPr/>
        </p:nvSpPr>
        <p:spPr>
          <a:xfrm>
            <a:off x="6004579" y="4123806"/>
            <a:ext cx="5533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DBD51F8-0AFA-084B-8A44-E82BAD8A8B9D}"/>
              </a:ext>
            </a:extLst>
          </p:cNvPr>
          <p:cNvSpPr txBox="1"/>
          <p:nvPr/>
        </p:nvSpPr>
        <p:spPr>
          <a:xfrm>
            <a:off x="1858464" y="5755542"/>
            <a:ext cx="5533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374B7DE-410E-8846-A600-3C5BED6F0446}"/>
              </a:ext>
            </a:extLst>
          </p:cNvPr>
          <p:cNvSpPr txBox="1"/>
          <p:nvPr/>
        </p:nvSpPr>
        <p:spPr>
          <a:xfrm>
            <a:off x="3148430" y="3699038"/>
            <a:ext cx="4924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411E908-33BF-8241-8B0B-50787B2A9CAA}"/>
              </a:ext>
            </a:extLst>
          </p:cNvPr>
          <p:cNvSpPr txBox="1"/>
          <p:nvPr/>
        </p:nvSpPr>
        <p:spPr>
          <a:xfrm>
            <a:off x="783278" y="4372407"/>
            <a:ext cx="44114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-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0E935CC-FB09-1E44-AC29-2CC9E893C951}"/>
              </a:ext>
            </a:extLst>
          </p:cNvPr>
          <p:cNvSpPr txBox="1"/>
          <p:nvPr/>
        </p:nvSpPr>
        <p:spPr>
          <a:xfrm>
            <a:off x="65132" y="2432838"/>
            <a:ext cx="18774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Borrows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2059A39-C1CF-0740-9FF5-3056AAE34961}"/>
              </a:ext>
            </a:extLst>
          </p:cNvPr>
          <p:cNvSpPr txBox="1"/>
          <p:nvPr/>
        </p:nvSpPr>
        <p:spPr>
          <a:xfrm>
            <a:off x="783278" y="5828653"/>
            <a:ext cx="10567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sum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7B95591-BE7A-3F4B-9F38-C6EB070CCEDF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642D3D-EE43-6A95-80DC-65AD6267E530}"/>
              </a:ext>
            </a:extLst>
          </p:cNvPr>
          <p:cNvSpPr txBox="1"/>
          <p:nvPr/>
        </p:nvSpPr>
        <p:spPr>
          <a:xfrm>
            <a:off x="3314389" y="5785800"/>
            <a:ext cx="5533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E44563-D4A4-6AC5-C55E-C7BB1DCDACF5}"/>
              </a:ext>
            </a:extLst>
          </p:cNvPr>
          <p:cNvSpPr txBox="1"/>
          <p:nvPr/>
        </p:nvSpPr>
        <p:spPr>
          <a:xfrm>
            <a:off x="6004579" y="4954803"/>
            <a:ext cx="5533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62380C1-0366-4AF7-9962-84DE7E8476DE}"/>
              </a:ext>
            </a:extLst>
          </p:cNvPr>
          <p:cNvCxnSpPr>
            <a:cxnSpLocks/>
          </p:cNvCxnSpPr>
          <p:nvPr/>
        </p:nvCxnSpPr>
        <p:spPr>
          <a:xfrm>
            <a:off x="5820023" y="5712215"/>
            <a:ext cx="885825" cy="0"/>
          </a:xfrm>
          <a:prstGeom prst="line">
            <a:avLst/>
          </a:prstGeom>
          <a:ln w="349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9C20A19F-F683-103F-D1BC-E05F493AAFE5}"/>
              </a:ext>
            </a:extLst>
          </p:cNvPr>
          <p:cNvSpPr txBox="1"/>
          <p:nvPr/>
        </p:nvSpPr>
        <p:spPr>
          <a:xfrm>
            <a:off x="5954713" y="5723097"/>
            <a:ext cx="5533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8FB5F04-CECB-894F-A4DE-838BC273E2F2}"/>
              </a:ext>
            </a:extLst>
          </p:cNvPr>
          <p:cNvSpPr txBox="1"/>
          <p:nvPr/>
        </p:nvSpPr>
        <p:spPr>
          <a:xfrm>
            <a:off x="946972" y="957526"/>
            <a:ext cx="5628464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Be Aware in Binary</a:t>
            </a:r>
          </a:p>
          <a:p>
            <a:r>
              <a:rPr lang="en-US" sz="2400" dirty="0">
                <a:solidFill>
                  <a:schemeClr val="tx2"/>
                </a:solidFill>
              </a:rPr>
              <a:t>1 - 1 = 0                    base 10: (1 - 1 = 0)</a:t>
            </a:r>
          </a:p>
          <a:p>
            <a:r>
              <a:rPr lang="en-US" sz="2400" dirty="0">
                <a:solidFill>
                  <a:schemeClr val="tx2"/>
                </a:solidFill>
              </a:rPr>
              <a:t>10 - 1  = 1                base10: (2 – 1 = 1)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8C1482-0D3C-BD6E-8E9A-443DE98B50B6}"/>
              </a:ext>
            </a:extLst>
          </p:cNvPr>
          <p:cNvSpPr txBox="1"/>
          <p:nvPr/>
        </p:nvSpPr>
        <p:spPr>
          <a:xfrm>
            <a:off x="5038048" y="5802420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=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E290683-3F32-F663-6EED-B556A9056099}"/>
              </a:ext>
            </a:extLst>
          </p:cNvPr>
          <p:cNvCxnSpPr>
            <a:cxnSpLocks/>
          </p:cNvCxnSpPr>
          <p:nvPr/>
        </p:nvCxnSpPr>
        <p:spPr>
          <a:xfrm flipV="1">
            <a:off x="4931738" y="5899494"/>
            <a:ext cx="412837" cy="478201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205A3074-75CB-F25F-4658-01CE0EA9AB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9735" y="995960"/>
            <a:ext cx="5209743" cy="533240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07A514F-A769-0DF2-B49D-B58DE77CFCE1}"/>
              </a:ext>
            </a:extLst>
          </p:cNvPr>
          <p:cNvSpPr txBox="1"/>
          <p:nvPr/>
        </p:nvSpPr>
        <p:spPr>
          <a:xfrm>
            <a:off x="5601700" y="5538431"/>
            <a:ext cx="44114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-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A228DF8-0316-B8A5-14CA-36D5F9657496}"/>
              </a:ext>
            </a:extLst>
          </p:cNvPr>
          <p:cNvSpPr txBox="1"/>
          <p:nvPr/>
        </p:nvSpPr>
        <p:spPr>
          <a:xfrm>
            <a:off x="1562696" y="3716050"/>
            <a:ext cx="4924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B97BA88-D092-77A0-09B1-51731A3127D6}"/>
              </a:ext>
            </a:extLst>
          </p:cNvPr>
          <p:cNvGrpSpPr/>
          <p:nvPr/>
        </p:nvGrpSpPr>
        <p:grpSpPr>
          <a:xfrm>
            <a:off x="2543117" y="3619940"/>
            <a:ext cx="553357" cy="969928"/>
            <a:chOff x="2497025" y="3609439"/>
            <a:chExt cx="553357" cy="969928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B27DCFCF-B798-2943-5D20-02D2E39409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37545" y="4101166"/>
              <a:ext cx="412837" cy="478201"/>
            </a:xfrm>
            <a:prstGeom prst="line">
              <a:avLst/>
            </a:prstGeom>
            <a:ln w="349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DD636D1-27B7-5FB7-6ED2-E436BAB6625D}"/>
                </a:ext>
              </a:extLst>
            </p:cNvPr>
            <p:cNvSpPr txBox="1"/>
            <p:nvPr/>
          </p:nvSpPr>
          <p:spPr>
            <a:xfrm>
              <a:off x="2497025" y="3609439"/>
              <a:ext cx="55335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b="1" dirty="0">
                  <a:solidFill>
                    <a:schemeClr val="accent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0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D42C4159-16B7-24D1-A507-59227A4FC0B1}"/>
              </a:ext>
            </a:extLst>
          </p:cNvPr>
          <p:cNvGrpSpPr/>
          <p:nvPr/>
        </p:nvGrpSpPr>
        <p:grpSpPr>
          <a:xfrm>
            <a:off x="1862715" y="3603724"/>
            <a:ext cx="616261" cy="1083656"/>
            <a:chOff x="1862715" y="3603724"/>
            <a:chExt cx="616261" cy="1083656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199CF2F-07D3-77FE-B425-C36359CBD3D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62715" y="4209179"/>
              <a:ext cx="412837" cy="478201"/>
            </a:xfrm>
            <a:prstGeom prst="line">
              <a:avLst/>
            </a:prstGeom>
            <a:ln w="349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A7E00FE-82A0-2082-EFBC-D4F3D8DF01EF}"/>
                </a:ext>
              </a:extLst>
            </p:cNvPr>
            <p:cNvSpPr txBox="1"/>
            <p:nvPr/>
          </p:nvSpPr>
          <p:spPr>
            <a:xfrm>
              <a:off x="1925619" y="3603724"/>
              <a:ext cx="55335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b="1" dirty="0">
                  <a:solidFill>
                    <a:schemeClr val="accent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</a:p>
          </p:txBody>
        </p:sp>
      </p:grp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CBA6955-C2FD-CD65-5C5F-958276EF6F00}"/>
              </a:ext>
            </a:extLst>
          </p:cNvPr>
          <p:cNvCxnSpPr>
            <a:cxnSpLocks/>
          </p:cNvCxnSpPr>
          <p:nvPr/>
        </p:nvCxnSpPr>
        <p:spPr>
          <a:xfrm flipV="1">
            <a:off x="1530475" y="3806311"/>
            <a:ext cx="412837" cy="478201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80D004C2-3589-691F-9C28-ED1442BE712B}"/>
              </a:ext>
            </a:extLst>
          </p:cNvPr>
          <p:cNvSpPr txBox="1"/>
          <p:nvPr/>
        </p:nvSpPr>
        <p:spPr>
          <a:xfrm>
            <a:off x="2301417" y="3599730"/>
            <a:ext cx="5533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endParaRPr lang="en-US" sz="4800" b="1" dirty="0">
              <a:solidFill>
                <a:schemeClr val="accent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3303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/>
      <p:bldP spid="19" grpId="0"/>
      <p:bldP spid="21" grpId="0"/>
      <p:bldP spid="35" grpId="0"/>
      <p:bldP spid="8" grpId="0"/>
      <p:bldP spid="24" grpId="0"/>
      <p:bldP spid="3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A840AB8-0E65-6B40-94B8-765090E417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830" y="193018"/>
            <a:ext cx="12080170" cy="715294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Overflow: Going Past the Boundary Between </a:t>
            </a:r>
            <a:r>
              <a:rPr lang="en-US" dirty="0" err="1">
                <a:solidFill>
                  <a:srgbClr val="0070C0"/>
                </a:solidFill>
              </a:rPr>
              <a:t>umax</a:t>
            </a:r>
            <a:r>
              <a:rPr lang="en-US" dirty="0">
                <a:solidFill>
                  <a:srgbClr val="0070C0"/>
                </a:solidFill>
              </a:rPr>
              <a:t> and </a:t>
            </a:r>
            <a:r>
              <a:rPr lang="en-US" dirty="0" err="1">
                <a:solidFill>
                  <a:srgbClr val="0070C0"/>
                </a:solidFill>
              </a:rPr>
              <a:t>umin</a:t>
            </a: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852E31E-92D9-CF4C-91F0-40E15326570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8000" y="1323220"/>
            <a:ext cx="5400000" cy="540652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4A25C3F-7F9A-7A49-8873-85A0464D5EF8}"/>
              </a:ext>
            </a:extLst>
          </p:cNvPr>
          <p:cNvSpPr/>
          <p:nvPr/>
        </p:nvSpPr>
        <p:spPr>
          <a:xfrm>
            <a:off x="2155500" y="3640868"/>
            <a:ext cx="2322899" cy="7806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CB8126B-330A-DD4C-9D22-2E6EA6E4D736}"/>
              </a:ext>
            </a:extLst>
          </p:cNvPr>
          <p:cNvGrpSpPr/>
          <p:nvPr/>
        </p:nvGrpSpPr>
        <p:grpSpPr>
          <a:xfrm>
            <a:off x="2286000" y="1112722"/>
            <a:ext cx="2019300" cy="646331"/>
            <a:chOff x="3294000" y="1186219"/>
            <a:chExt cx="1660201" cy="646331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BB8963E-BDDB-424F-825A-CD482AE269FF}"/>
                </a:ext>
              </a:extLst>
            </p:cNvPr>
            <p:cNvSpPr txBox="1"/>
            <p:nvPr/>
          </p:nvSpPr>
          <p:spPr>
            <a:xfrm>
              <a:off x="4268401" y="1186219"/>
              <a:ext cx="6858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i="1" dirty="0" err="1">
                  <a:solidFill>
                    <a:srgbClr val="FF0000"/>
                  </a:solidFill>
                </a:rPr>
                <a:t>umin</a:t>
              </a:r>
              <a:endParaRPr lang="en-US" b="1" i="1" dirty="0">
                <a:solidFill>
                  <a:srgbClr val="FF0000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EFC2C5C-9E4D-0144-8273-3BF5EAD56D6D}"/>
                </a:ext>
              </a:extLst>
            </p:cNvPr>
            <p:cNvSpPr txBox="1"/>
            <p:nvPr/>
          </p:nvSpPr>
          <p:spPr>
            <a:xfrm>
              <a:off x="3294000" y="1186219"/>
              <a:ext cx="8982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i="1" dirty="0" err="1">
                  <a:solidFill>
                    <a:srgbClr val="FF0000"/>
                  </a:solidFill>
                </a:rPr>
                <a:t>umax</a:t>
              </a:r>
              <a:endParaRPr lang="en-US" b="1" i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CF1DF5C8-C03E-2F4A-BCC7-2A8FC06EFCBB}"/>
              </a:ext>
            </a:extLst>
          </p:cNvPr>
          <p:cNvGrpSpPr/>
          <p:nvPr/>
        </p:nvGrpSpPr>
        <p:grpSpPr>
          <a:xfrm>
            <a:off x="3204900" y="1112722"/>
            <a:ext cx="8836513" cy="1569660"/>
            <a:chOff x="4289101" y="1118791"/>
            <a:chExt cx="8836513" cy="1569660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5022C2D-55C9-3447-BEAF-CBB078F7569F}"/>
                </a:ext>
              </a:extLst>
            </p:cNvPr>
            <p:cNvSpPr txBox="1"/>
            <p:nvPr/>
          </p:nvSpPr>
          <p:spPr>
            <a:xfrm>
              <a:off x="7005302" y="1118791"/>
              <a:ext cx="6120312" cy="156966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FF0000"/>
                  </a:solidFill>
                </a:rPr>
                <a:t>Overflow with unsigned numbers: </a:t>
              </a:r>
              <a:r>
                <a:rPr lang="en-US" sz="2400" dirty="0">
                  <a:solidFill>
                    <a:schemeClr val="tx2"/>
                  </a:solidFill>
                </a:rPr>
                <a:t>Occurs when an arithmetic result (from addition or subtraction for example) is </a:t>
              </a:r>
              <a:r>
                <a:rPr lang="en-US" sz="2400" dirty="0">
                  <a:solidFill>
                    <a:srgbClr val="2C895B"/>
                  </a:solidFill>
                </a:rPr>
                <a:t>is more than</a:t>
              </a:r>
              <a:r>
                <a:rPr lang="en-US" sz="2400" dirty="0">
                  <a:solidFill>
                    <a:schemeClr val="tx2"/>
                  </a:solidFill>
                </a:rPr>
                <a:t> </a:t>
              </a:r>
              <a:r>
                <a:rPr lang="en-US" sz="2400" b="1" dirty="0">
                  <a:solidFill>
                    <a:srgbClr val="FF0000"/>
                  </a:solidFill>
                </a:rPr>
                <a:t>min</a:t>
              </a:r>
              <a:r>
                <a:rPr lang="en-US" sz="2400" dirty="0">
                  <a:solidFill>
                    <a:schemeClr val="tx2"/>
                  </a:solidFill>
                </a:rPr>
                <a:t> or </a:t>
              </a:r>
              <a:r>
                <a:rPr lang="en-US" sz="2400" b="1" dirty="0">
                  <a:solidFill>
                    <a:srgbClr val="FF0000"/>
                  </a:solidFill>
                </a:rPr>
                <a:t>max</a:t>
              </a:r>
              <a:r>
                <a:rPr lang="en-US" sz="2400" dirty="0">
                  <a:solidFill>
                    <a:schemeClr val="tx2"/>
                  </a:solidFill>
                </a:rPr>
                <a:t> limits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E9CBA95B-87D9-3C46-B627-73CA8204E1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89101" y="1768585"/>
              <a:ext cx="2546998" cy="0"/>
            </a:xfrm>
            <a:prstGeom prst="straightConnector1">
              <a:avLst/>
            </a:prstGeom>
            <a:ln w="317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B76CDC2F-05CB-5B4B-AD40-BDFE9FEC909E}"/>
              </a:ext>
            </a:extLst>
          </p:cNvPr>
          <p:cNvSpPr txBox="1"/>
          <p:nvPr/>
        </p:nvSpPr>
        <p:spPr>
          <a:xfrm>
            <a:off x="2213288" y="3706772"/>
            <a:ext cx="2207321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Example shown is for a 4-bit number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C543D55-4044-4E48-AABE-C408773228B9}"/>
              </a:ext>
            </a:extLst>
          </p:cNvPr>
          <p:cNvSpPr txBox="1"/>
          <p:nvPr/>
        </p:nvSpPr>
        <p:spPr>
          <a:xfrm>
            <a:off x="11872210" y="648866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5DB663-4A30-C38F-7076-2002A78B9D45}"/>
              </a:ext>
            </a:extLst>
          </p:cNvPr>
          <p:cNvSpPr txBox="1"/>
          <p:nvPr/>
        </p:nvSpPr>
        <p:spPr>
          <a:xfrm>
            <a:off x="6069415" y="3929767"/>
            <a:ext cx="5802795" cy="178510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342900" indent="-342900" algn="ctr"/>
            <a:r>
              <a:rPr lang="en-US" sz="2200" b="1" dirty="0">
                <a:solidFill>
                  <a:schemeClr val="accent5"/>
                </a:solidFill>
              </a:rPr>
              <a:t>C (and Java) ignore overflow exceptions</a:t>
            </a:r>
          </a:p>
          <a:p>
            <a:pPr marL="342900" indent="-342900" algn="ctr"/>
            <a:endParaRPr lang="en-US" sz="2200" b="1" dirty="0">
              <a:solidFill>
                <a:schemeClr val="accent5"/>
              </a:solidFill>
            </a:endParaRPr>
          </a:p>
          <a:p>
            <a:pPr marL="457200" indent="-342900">
              <a:buFont typeface="Arial" panose="020B0604020202020204" pitchFamily="34" charset="0"/>
              <a:buChar char="•"/>
            </a:pPr>
            <a:r>
              <a:rPr lang="en-US" sz="2200" dirty="0"/>
              <a:t>You end up with a bad value in your program and absolutely no warning or indication… </a:t>
            </a:r>
            <a:r>
              <a:rPr lang="en-US" sz="2200" dirty="0">
                <a:solidFill>
                  <a:schemeClr val="accent5"/>
                </a:solidFill>
              </a:rPr>
              <a:t>happy debugging!….</a:t>
            </a:r>
          </a:p>
        </p:txBody>
      </p:sp>
    </p:spTree>
    <p:extLst>
      <p:ext uri="{BB962C8B-B14F-4D97-AF65-F5344CB8AC3E}">
        <p14:creationId xmlns:p14="http://schemas.microsoft.com/office/powerpoint/2010/main" val="3221496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49A9BFF-81B8-2C4B-9B83-62C21D8037A5}"/>
                  </a:ext>
                </a:extLst>
              </p:cNvPr>
              <p:cNvSpPr>
                <a:spLocks noGrp="1"/>
              </p:cNvSpPr>
              <p:nvPr>
                <p:ph sz="quarter" idx="15"/>
              </p:nvPr>
            </p:nvSpPr>
            <p:spPr>
              <a:xfrm>
                <a:off x="314343" y="770965"/>
                <a:ext cx="11705149" cy="3103835"/>
              </a:xfr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pPr>
                  <a:spcBef>
                    <a:spcPts val="1800"/>
                  </a:spcBef>
                </a:pPr>
                <a:r>
                  <a:rPr lang="en-US" sz="2200" dirty="0">
                    <a:ea typeface="ＭＳ Ｐゴシック" pitchFamily="34" charset="-128"/>
                    <a:cs typeface="ＭＳ Ｐゴシック" pitchFamily="34" charset="-128"/>
                  </a:rPr>
                  <a:t>How do we represent the </a:t>
                </a:r>
                <a:r>
                  <a:rPr lang="en-US" sz="2200" dirty="0">
                    <a:solidFill>
                      <a:srgbClr val="0070C0"/>
                    </a:solidFill>
                    <a:ea typeface="ＭＳ Ｐゴシック" pitchFamily="34" charset="-128"/>
                    <a:cs typeface="ＭＳ Ｐゴシック" pitchFamily="34" charset="-128"/>
                  </a:rPr>
                  <a:t>negative numbers </a:t>
                </a:r>
                <a:r>
                  <a:rPr lang="en-US" sz="2200" dirty="0">
                    <a:ea typeface="ＭＳ Ｐゴシック" pitchFamily="34" charset="-128"/>
                    <a:cs typeface="ＭＳ Ｐゴシック" pitchFamily="34" charset="-128"/>
                  </a:rPr>
                  <a:t>within a fixed number of bits?</a:t>
                </a:r>
              </a:p>
              <a:p>
                <a:pPr lvl="1"/>
                <a:r>
                  <a:rPr lang="en-US" sz="2200" dirty="0">
                    <a:solidFill>
                      <a:srgbClr val="2C895B"/>
                    </a:solidFill>
                  </a:rPr>
                  <a:t>Allocate some bit patte</a:t>
                </a:r>
                <a:r>
                  <a:rPr lang="en-US" sz="2200" dirty="0"/>
                  <a:t>rns to </a:t>
                </a:r>
                <a:r>
                  <a:rPr lang="en-US" sz="2200" dirty="0">
                    <a:solidFill>
                      <a:srgbClr val="F3753F"/>
                    </a:solidFill>
                  </a:rPr>
                  <a:t>negative</a:t>
                </a:r>
                <a:r>
                  <a:rPr lang="en-US" sz="2200" dirty="0"/>
                  <a:t> and others to </a:t>
                </a:r>
                <a:r>
                  <a:rPr lang="en-US" sz="2200" dirty="0">
                    <a:solidFill>
                      <a:srgbClr val="0070C0"/>
                    </a:solidFill>
                  </a:rPr>
                  <a:t>positive</a:t>
                </a:r>
                <a:r>
                  <a:rPr lang="en-US" sz="2200" dirty="0"/>
                  <a:t> numbers (and zero)</a:t>
                </a:r>
              </a:p>
              <a:p>
                <a14:m>
                  <m:oMath xmlns:m="http://schemas.openxmlformats.org/officeDocument/2006/math">
                    <m:r>
                      <a:rPr lang="en-US" sz="2400" b="1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US" sz="24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sup>
                    </m:sSup>
                  </m:oMath>
                </a14:m>
                <a:r>
                  <a:rPr lang="en-US" sz="2400" b="1" dirty="0">
                    <a:solidFill>
                      <a:srgbClr val="0070C0"/>
                    </a:solidFill>
                  </a:rPr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distinct bit patterns </a:t>
                </a:r>
                <a:r>
                  <a:rPr lang="en-US" sz="2400" dirty="0"/>
                  <a:t>to </a:t>
                </a:r>
                <a:r>
                  <a:rPr lang="en-US" sz="2400" dirty="0">
                    <a:solidFill>
                      <a:srgbClr val="0070C0"/>
                    </a:solidFill>
                  </a:rPr>
                  <a:t>encode positive </a:t>
                </a:r>
                <a:r>
                  <a:rPr lang="en-US" sz="2400" dirty="0"/>
                  <a:t>and </a:t>
                </a:r>
                <a:r>
                  <a:rPr lang="en-US" sz="2400" dirty="0">
                    <a:solidFill>
                      <a:srgbClr val="0070C0"/>
                    </a:solidFill>
                  </a:rPr>
                  <a:t>negative values</a:t>
                </a:r>
                <a:endParaRPr lang="en-US" sz="2400" b="1" dirty="0">
                  <a:solidFill>
                    <a:srgbClr val="0070C0"/>
                  </a:solidFill>
                </a:endParaRPr>
              </a:p>
              <a:p>
                <a:pPr>
                  <a:spcBef>
                    <a:spcPts val="576"/>
                  </a:spcBef>
                </a:pPr>
                <a:r>
                  <a:rPr lang="en-US" sz="2400" b="1" dirty="0">
                    <a:solidFill>
                      <a:srgbClr val="0070C0"/>
                    </a:solidFill>
                  </a:rPr>
                  <a:t>Unsigned values:</a:t>
                </a:r>
                <a:r>
                  <a:rPr lang="en-US" sz="2400" dirty="0">
                    <a:solidFill>
                      <a:srgbClr val="0070C0"/>
                    </a:solidFill>
                  </a:rPr>
                  <a:t>	 0 ...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rgbClr val="0070C0"/>
                    </a:solidFill>
                  </a:rPr>
                  <a:t>–1</a:t>
                </a:r>
              </a:p>
              <a:p>
                <a:pPr>
                  <a:spcBef>
                    <a:spcPts val="576"/>
                  </a:spcBef>
                </a:pPr>
                <a:r>
                  <a:rPr lang="en-US" sz="2400" b="1" dirty="0">
                    <a:solidFill>
                      <a:srgbClr val="AB0000"/>
                    </a:solidFill>
                  </a:rPr>
                  <a:t>Signed values:</a:t>
                </a:r>
                <a:r>
                  <a:rPr lang="en-US" sz="2400" dirty="0">
                    <a:solidFill>
                      <a:srgbClr val="AB0000"/>
                    </a:solidFill>
                  </a:rPr>
                  <a:t>	   </a:t>
                </a:r>
                <a14:m>
                  <m:oMath xmlns:m="http://schemas.openxmlformats.org/officeDocument/2006/math">
                    <m:r>
                      <a:rPr lang="en-US" sz="2400">
                        <a:solidFill>
                          <a:srgbClr val="AB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2400" i="1">
                            <a:solidFill>
                              <a:srgbClr val="AB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rgbClr val="AB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AB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rgbClr val="AB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rgbClr val="AB0000"/>
                    </a:solidFill>
                  </a:rPr>
                  <a:t> …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rgbClr val="AB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rgbClr val="AB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AB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rgbClr val="AB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rgbClr val="AB0000"/>
                    </a:solidFill>
                  </a:rPr>
                  <a:t>–1 (dividing the range in ~ half including 0)</a:t>
                </a:r>
              </a:p>
              <a:p>
                <a:pPr>
                  <a:spcBef>
                    <a:spcPts val="1800"/>
                  </a:spcBef>
                </a:pPr>
                <a:r>
                  <a:rPr lang="en-US" sz="2200" b="1" dirty="0"/>
                  <a:t>On a number line (below):</a:t>
                </a:r>
                <a:r>
                  <a:rPr lang="en-US" sz="2200" dirty="0"/>
                  <a:t>  8-bit integers – signed and unsigned (</a:t>
                </a:r>
                <a:r>
                  <a:rPr lang="en-US" sz="2200" i="1" dirty="0"/>
                  <a:t>e.g.,</a:t>
                </a:r>
                <a:r>
                  <a:rPr lang="en-US" sz="2200" dirty="0"/>
                  <a:t> </a:t>
                </a:r>
                <a:r>
                  <a:rPr lang="en-US" sz="22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char in C</a:t>
                </a:r>
                <a:r>
                  <a:rPr lang="en-US" sz="2200" b="1" dirty="0"/>
                  <a:t>)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49A9BFF-81B8-2C4B-9B83-62C21D8037A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5"/>
              </p:nvPr>
            </p:nvSpPr>
            <p:spPr>
              <a:xfrm>
                <a:off x="314343" y="770965"/>
                <a:ext cx="11705149" cy="3103835"/>
              </a:xfrm>
              <a:blipFill>
                <a:blip r:embed="rId2"/>
                <a:stretch>
                  <a:fillRect l="-649" b="-4065"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B65CCFEE-9F55-5C49-B36C-05B4C3F97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78" y="163129"/>
            <a:ext cx="12036446" cy="491298"/>
          </a:xfrm>
        </p:spPr>
        <p:txBody>
          <a:bodyPr/>
          <a:lstStyle/>
          <a:p>
            <a:r>
              <a:rPr lang="en-US" dirty="0"/>
              <a:t>Problem: How to Encode </a:t>
            </a:r>
            <a:r>
              <a:rPr lang="en-US" u="sng" dirty="0">
                <a:solidFill>
                  <a:srgbClr val="7030A0"/>
                </a:solidFill>
              </a:rPr>
              <a:t>Both</a:t>
            </a:r>
            <a:r>
              <a:rPr lang="en-US" dirty="0">
                <a:solidFill>
                  <a:srgbClr val="7030A0"/>
                </a:solidFill>
              </a:rPr>
              <a:t> Positive </a:t>
            </a:r>
            <a:r>
              <a:rPr lang="en-US" u="sng" dirty="0"/>
              <a:t>and</a:t>
            </a:r>
            <a:r>
              <a:rPr lang="en-US" dirty="0">
                <a:solidFill>
                  <a:schemeClr val="accent5"/>
                </a:solidFill>
              </a:rPr>
              <a:t> Negative </a:t>
            </a:r>
            <a:r>
              <a:rPr lang="en-US" dirty="0"/>
              <a:t>Integers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D988A40-10C6-8B45-898A-3386ADEF5015}"/>
              </a:ext>
            </a:extLst>
          </p:cNvPr>
          <p:cNvGrpSpPr/>
          <p:nvPr/>
        </p:nvGrpSpPr>
        <p:grpSpPr>
          <a:xfrm>
            <a:off x="936554" y="4826514"/>
            <a:ext cx="9291396" cy="554416"/>
            <a:chOff x="1108679" y="5610076"/>
            <a:chExt cx="9291396" cy="554416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594D3873-7B4F-0A41-A4B7-03C5574C2A53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586106" y="5810995"/>
              <a:ext cx="8349282" cy="1"/>
            </a:xfrm>
            <a:prstGeom prst="line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stealth" w="med" len="med"/>
              <a:tailEnd type="stealth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BE3BBF93-4BA5-F442-82DD-91601BAE38DE}"/>
                    </a:ext>
                  </a:extLst>
                </p:cNvPr>
                <p:cNvSpPr txBox="1"/>
                <p:nvPr/>
              </p:nvSpPr>
              <p:spPr>
                <a:xfrm>
                  <a:off x="5093588" y="5798732"/>
                  <a:ext cx="914400" cy="365760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no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  <a:ea typeface="Roboto" charset="0"/>
                            <a:cs typeface="Calibri" panose="020F0502020204030204" pitchFamily="34" charset="0"/>
                          </a:rPr>
                          <m:t>0</m:t>
                        </m:r>
                      </m:oMath>
                    </m:oMathPara>
                  </a14:m>
                  <a:endParaRPr lang="en-US" dirty="0">
                    <a:latin typeface="Calibri" panose="020F0502020204030204" pitchFamily="34" charset="0"/>
                    <a:ea typeface="Roboto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BE3BBF93-4BA5-F442-82DD-91601BAE38D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93588" y="5798732"/>
                  <a:ext cx="914400" cy="36576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F01ED85E-2219-C84F-9FBE-4D1B7D98DFF1}"/>
                    </a:ext>
                  </a:extLst>
                </p:cNvPr>
                <p:cNvSpPr txBox="1"/>
                <p:nvPr/>
              </p:nvSpPr>
              <p:spPr>
                <a:xfrm>
                  <a:off x="1108679" y="5610076"/>
                  <a:ext cx="457200" cy="36576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noAutofit/>
                </a:bodyPr>
                <a:lstStyle/>
                <a:p>
                  <a:pPr algn="ctr"/>
                  <a:r>
                    <a:rPr lang="en-US" dirty="0">
                      <a:latin typeface="Calibri" panose="020F0502020204030204" pitchFamily="34" charset="0"/>
                      <a:ea typeface="Roboto" charset="0"/>
                      <a:cs typeface="Calibri" panose="020F0502020204030204" pitchFamily="34" charset="0"/>
                    </a:rPr>
                    <a:t>-</a:t>
                  </a:r>
                  <a14:m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  <a:ea typeface="Roboto" charset="0"/>
                          <a:cs typeface="Roboto" charset="0"/>
                        </a:rPr>
                        <m:t>∞</m:t>
                      </m:r>
                    </m:oMath>
                  </a14:m>
                  <a:endParaRPr lang="en-US" dirty="0">
                    <a:latin typeface="Roboto" charset="0"/>
                    <a:ea typeface="Roboto" charset="0"/>
                    <a:cs typeface="Roboto" charset="0"/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F01ED85E-2219-C84F-9FBE-4D1B7D98DF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8679" y="5610076"/>
                  <a:ext cx="457200" cy="365760"/>
                </a:xfrm>
                <a:prstGeom prst="rect">
                  <a:avLst/>
                </a:prstGeom>
                <a:blipFill>
                  <a:blip r:embed="rId4"/>
                  <a:stretch>
                    <a:fillRect l="-10811" t="-6667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8DE9EA2F-B19C-D74F-91C4-8B224BE5C08F}"/>
                    </a:ext>
                  </a:extLst>
                </p:cNvPr>
                <p:cNvSpPr txBox="1"/>
                <p:nvPr/>
              </p:nvSpPr>
              <p:spPr>
                <a:xfrm>
                  <a:off x="8648836" y="5793852"/>
                  <a:ext cx="836920" cy="365760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no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Roboto" charset="0"/>
                            <a:cs typeface="Calibri" panose="020F0502020204030204" pitchFamily="34" charset="0"/>
                          </a:rPr>
                          <m:t>+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  <a:ea typeface="Roboto" charset="0"/>
                            <a:cs typeface="Calibri" panose="020F0502020204030204" pitchFamily="34" charset="0"/>
                          </a:rPr>
                          <m:t>25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Roboto" charset="0"/>
                            <a:cs typeface="Calibri" panose="020F0502020204030204" pitchFamily="34" charset="0"/>
                          </a:rPr>
                          <m:t>5</m:t>
                        </m:r>
                      </m:oMath>
                    </m:oMathPara>
                  </a14:m>
                  <a:endParaRPr lang="en-US" dirty="0">
                    <a:latin typeface="Calibri" panose="020F0502020204030204" pitchFamily="34" charset="0"/>
                    <a:ea typeface="Roboto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8DE9EA2F-B19C-D74F-91C4-8B224BE5C08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48836" y="5793852"/>
                  <a:ext cx="836920" cy="36576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001AC1D8-05DD-5745-BE7A-50D4BF96FD37}"/>
                    </a:ext>
                  </a:extLst>
                </p:cNvPr>
                <p:cNvSpPr txBox="1"/>
                <p:nvPr/>
              </p:nvSpPr>
              <p:spPr>
                <a:xfrm>
                  <a:off x="6875756" y="5777217"/>
                  <a:ext cx="914400" cy="365760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no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Roboto" charset="0"/>
                            <a:cs typeface="Calibri" panose="020F0502020204030204" pitchFamily="34" charset="0"/>
                          </a:rPr>
                          <m:t>+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  <a:ea typeface="Roboto" charset="0"/>
                            <a:cs typeface="Calibri" panose="020F0502020204030204" pitchFamily="34" charset="0"/>
                          </a:rPr>
                          <m:t>12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Roboto" charset="0"/>
                            <a:cs typeface="Calibri" panose="020F0502020204030204" pitchFamily="34" charset="0"/>
                          </a:rPr>
                          <m:t>7</m:t>
                        </m:r>
                      </m:oMath>
                    </m:oMathPara>
                  </a14:m>
                  <a:endParaRPr lang="en-US" dirty="0">
                    <a:latin typeface="Calibri" panose="020F0502020204030204" pitchFamily="34" charset="0"/>
                    <a:ea typeface="Roboto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001AC1D8-05DD-5745-BE7A-50D4BF96FD3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75756" y="5777217"/>
                  <a:ext cx="914400" cy="36576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4F935802-9E9C-9D42-B2ED-F1A7D314D6DD}"/>
                    </a:ext>
                  </a:extLst>
                </p:cNvPr>
                <p:cNvSpPr txBox="1"/>
                <p:nvPr/>
              </p:nvSpPr>
              <p:spPr>
                <a:xfrm>
                  <a:off x="3076122" y="5783621"/>
                  <a:ext cx="914400" cy="365760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no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  <a:ea typeface="Roboto" charset="0"/>
                            <a:cs typeface="Calibri" panose="020F0502020204030204" pitchFamily="34" charset="0"/>
                          </a:rPr>
                          <m:t>−128</m:t>
                        </m:r>
                      </m:oMath>
                    </m:oMathPara>
                  </a14:m>
                  <a:endParaRPr lang="en-US" dirty="0">
                    <a:latin typeface="Calibri" panose="020F0502020204030204" pitchFamily="34" charset="0"/>
                    <a:ea typeface="Roboto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4F935802-9E9C-9D42-B2ED-F1A7D314D6D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76122" y="5783621"/>
                  <a:ext cx="914400" cy="36576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77D4EDAB-6807-4143-BBE7-B043A80FEFC6}"/>
                    </a:ext>
                  </a:extLst>
                </p:cNvPr>
                <p:cNvSpPr txBox="1"/>
                <p:nvPr/>
              </p:nvSpPr>
              <p:spPr>
                <a:xfrm>
                  <a:off x="9942875" y="5617278"/>
                  <a:ext cx="457200" cy="36576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noAutofit/>
                </a:bodyPr>
                <a:lstStyle/>
                <a:p>
                  <a:pPr algn="ctr"/>
                  <a:r>
                    <a:rPr lang="en-US" dirty="0">
                      <a:latin typeface="Calibri" panose="020F0502020204030204" pitchFamily="34" charset="0"/>
                      <a:ea typeface="Roboto" charset="0"/>
                      <a:cs typeface="Calibri" panose="020F0502020204030204" pitchFamily="34" charset="0"/>
                    </a:rPr>
                    <a:t>+</a:t>
                  </a:r>
                  <a14:m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  <a:ea typeface="Roboto" charset="0"/>
                          <a:cs typeface="Roboto" charset="0"/>
                        </a:rPr>
                        <m:t>∞</m:t>
                      </m:r>
                    </m:oMath>
                  </a14:m>
                  <a:endParaRPr lang="en-US" dirty="0">
                    <a:latin typeface="Roboto" charset="0"/>
                    <a:ea typeface="Roboto" charset="0"/>
                    <a:cs typeface="Roboto" charset="0"/>
                  </a:endParaRP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77D4EDAB-6807-4143-BBE7-B043A80FEFC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42875" y="5617278"/>
                  <a:ext cx="457200" cy="365760"/>
                </a:xfrm>
                <a:prstGeom prst="rect">
                  <a:avLst/>
                </a:prstGeom>
                <a:blipFill>
                  <a:blip r:embed="rId8"/>
                  <a:stretch>
                    <a:fillRect l="-13514" t="-6897" b="-3103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DC3583B-383D-FA46-8B1B-C75560A32F4B}"/>
              </a:ext>
            </a:extLst>
          </p:cNvPr>
          <p:cNvGrpSpPr/>
          <p:nvPr/>
        </p:nvGrpSpPr>
        <p:grpSpPr>
          <a:xfrm>
            <a:off x="4895206" y="4421471"/>
            <a:ext cx="4398538" cy="380122"/>
            <a:chOff x="5087218" y="5341410"/>
            <a:chExt cx="4398538" cy="380122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8EAA2BC7-BAA8-5346-BCD7-97DCA734913B}"/>
                </a:ext>
              </a:extLst>
            </p:cNvPr>
            <p:cNvCxnSpPr/>
            <p:nvPr/>
          </p:nvCxnSpPr>
          <p:spPr bwMode="auto">
            <a:xfrm>
              <a:off x="5457525" y="5341410"/>
              <a:ext cx="3657600" cy="0"/>
            </a:xfrm>
            <a:prstGeom prst="line">
              <a:avLst/>
            </a:prstGeom>
            <a:noFill/>
            <a:ln w="47625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470450CE-5596-6247-AB2D-CC5D8B05F6D7}"/>
                    </a:ext>
                  </a:extLst>
                </p:cNvPr>
                <p:cNvSpPr/>
                <p:nvPr/>
              </p:nvSpPr>
              <p:spPr>
                <a:xfrm>
                  <a:off x="8571356" y="5355772"/>
                  <a:ext cx="914400" cy="365760"/>
                </a:xfrm>
                <a:prstGeom prst="rect">
                  <a:avLst/>
                </a:prstGeom>
              </p:spPr>
              <p:txBody>
                <a:bodyPr wrap="none">
                  <a:no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+</m:t>
                      </m:r>
                      <m:sSup>
                        <m:sSupPr>
                          <m:ctrlPr>
                            <a:rPr lang="en-US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lang="en-US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𝟐</m:t>
                          </m:r>
                        </m:e>
                        <m:sup>
                          <m:r>
                            <a:rPr lang="en-US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𝟖</m:t>
                          </m:r>
                        </m:sup>
                      </m:sSup>
                    </m:oMath>
                  </a14:m>
                  <a:r>
                    <a:rPr lang="en-US" dirty="0">
                      <a:solidFill>
                        <a:srgbClr val="0070C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-1</a:t>
                  </a:r>
                </a:p>
              </p:txBody>
            </p:sp>
          </mc:Choice>
          <mc:Fallback xmlns="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470450CE-5596-6247-AB2D-CC5D8B05F6D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71356" y="5355772"/>
                  <a:ext cx="914400" cy="365760"/>
                </a:xfrm>
                <a:prstGeom prst="rect">
                  <a:avLst/>
                </a:prstGeom>
                <a:blipFill>
                  <a:blip r:embed="rId9"/>
                  <a:stretch>
                    <a:fillRect t="-6667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4DAD5A3F-F089-3A4F-8E31-CE5EB07464BF}"/>
                    </a:ext>
                  </a:extLst>
                </p:cNvPr>
                <p:cNvSpPr txBox="1"/>
                <p:nvPr/>
              </p:nvSpPr>
              <p:spPr>
                <a:xfrm>
                  <a:off x="5087218" y="5366982"/>
                  <a:ext cx="914400" cy="289587"/>
                </a:xfrm>
                <a:prstGeom prst="rect">
                  <a:avLst/>
                </a:prstGeom>
                <a:noFill/>
              </p:spPr>
              <p:txBody>
                <a:bodyPr wrap="none" rtlCol="0" anchor="t">
                  <a:no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Roboto" charset="0"/>
                            <a:cs typeface="Calibri" panose="020F0502020204030204" pitchFamily="34" charset="0"/>
                          </a:rPr>
                          <m:t>𝟎</m:t>
                        </m:r>
                      </m:oMath>
                    </m:oMathPara>
                  </a14:m>
                  <a:endParaRPr lang="en-US" b="1" dirty="0">
                    <a:solidFill>
                      <a:srgbClr val="FF0000"/>
                    </a:solidFill>
                    <a:latin typeface="Calibri" panose="020F0502020204030204" pitchFamily="34" charset="0"/>
                    <a:ea typeface="Roboto" charset="0"/>
                    <a:cs typeface="Calibri" panose="020F0502020204030204" pitchFamily="34" charset="0"/>
                  </a:endParaRPr>
                </a:p>
                <a:p>
                  <a:pPr algn="ctr"/>
                  <a:endParaRPr lang="en-US" b="1" dirty="0">
                    <a:solidFill>
                      <a:srgbClr val="0070C0"/>
                    </a:solidFill>
                    <a:latin typeface="Calibri" panose="020F0502020204030204" pitchFamily="34" charset="0"/>
                    <a:ea typeface="Roboto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4DAD5A3F-F089-3A4F-8E31-CE5EB07464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87218" y="5366982"/>
                  <a:ext cx="914400" cy="289587"/>
                </a:xfrm>
                <a:prstGeom prst="rect">
                  <a:avLst/>
                </a:prstGeom>
                <a:blipFill>
                  <a:blip r:embed="rId10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CA9B160-5AF0-8947-8E09-0D76333DD777}"/>
              </a:ext>
            </a:extLst>
          </p:cNvPr>
          <p:cNvGrpSpPr/>
          <p:nvPr/>
        </p:nvGrpSpPr>
        <p:grpSpPr>
          <a:xfrm>
            <a:off x="2295911" y="5514056"/>
            <a:ext cx="7346883" cy="963659"/>
            <a:chOff x="2456457" y="6244008"/>
            <a:chExt cx="7346883" cy="963659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7CB62CE-7E7B-5F45-AFA6-4B380F3D00DD}"/>
                </a:ext>
              </a:extLst>
            </p:cNvPr>
            <p:cNvSpPr txBox="1"/>
            <p:nvPr/>
          </p:nvSpPr>
          <p:spPr>
            <a:xfrm>
              <a:off x="2456457" y="6807557"/>
              <a:ext cx="7346883" cy="400110"/>
            </a:xfrm>
            <a:prstGeom prst="rect">
              <a:avLst/>
            </a:prstGeom>
            <a:noFill/>
            <a:ln w="31750">
              <a:solidFill>
                <a:schemeClr val="tx2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</a:rPr>
                <a:t>Same “width” (same number of encodings), just shifted in value</a:t>
              </a: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6A19971C-CBFD-AD44-A701-26222CE8EF0D}"/>
                </a:ext>
              </a:extLst>
            </p:cNvPr>
            <p:cNvGrpSpPr/>
            <p:nvPr/>
          </p:nvGrpSpPr>
          <p:grpSpPr>
            <a:xfrm>
              <a:off x="3125359" y="6244008"/>
              <a:ext cx="4789483" cy="407277"/>
              <a:chOff x="3125359" y="6244008"/>
              <a:chExt cx="4789483" cy="407277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Rectangle 13">
                    <a:extLst>
                      <a:ext uri="{FF2B5EF4-FFF2-40B4-BE49-F238E27FC236}">
                        <a16:creationId xmlns:a16="http://schemas.microsoft.com/office/drawing/2014/main" id="{FD8046EE-5D47-F74F-BB1C-A0F89E15FE99}"/>
                      </a:ext>
                    </a:extLst>
                  </p:cNvPr>
                  <p:cNvSpPr/>
                  <p:nvPr/>
                </p:nvSpPr>
                <p:spPr>
                  <a:xfrm>
                    <a:off x="7000442" y="6254021"/>
                    <a:ext cx="914400" cy="365760"/>
                  </a:xfrm>
                  <a:prstGeom prst="rect">
                    <a:avLst/>
                  </a:prstGeom>
                </p:spPr>
                <p:txBody>
                  <a:bodyPr wrap="none">
                    <a:noAutofit/>
                  </a:bodyPr>
                  <a:lstStyle/>
                  <a:p>
                    <a:pPr algn="ctr"/>
                    <a14:m>
                      <m:oMath xmlns:m="http://schemas.openxmlformats.org/officeDocument/2006/math">
                        <m:sSup>
                          <m:sSupPr>
                            <m:ctrlPr>
                              <a:rPr lang="en-US" b="1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b="1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+</m:t>
                            </m:r>
                            <m:r>
                              <a:rPr lang="en-US" b="1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𝟐</m:t>
                            </m:r>
                          </m:e>
                          <m:sup>
                            <m:r>
                              <a:rPr lang="en-US" b="1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𝟖</m:t>
                            </m:r>
                            <m:r>
                              <a:rPr lang="en-US" b="1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−</m:t>
                            </m:r>
                            <m:r>
                              <a:rPr lang="en-US" b="1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𝟏</m:t>
                            </m:r>
                          </m:sup>
                        </m:sSup>
                      </m:oMath>
                    </a14:m>
                    <a:r>
                      <a:rPr lang="en-US" dirty="0">
                        <a:solidFill>
                          <a:srgbClr val="C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rPr>
                      <a:t>-1</a:t>
                    </a:r>
                  </a:p>
                </p:txBody>
              </p:sp>
            </mc:Choice>
            <mc:Fallback xmlns="">
              <p:sp>
                <p:nvSpPr>
                  <p:cNvPr id="14" name="Rectangle 13">
                    <a:extLst>
                      <a:ext uri="{FF2B5EF4-FFF2-40B4-BE49-F238E27FC236}">
                        <a16:creationId xmlns:a16="http://schemas.microsoft.com/office/drawing/2014/main" id="{FD8046EE-5D47-F74F-BB1C-A0F89E15FE9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00442" y="6254021"/>
                    <a:ext cx="914400" cy="365760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l="-2740" t="-6667" r="-9589" b="-2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Rectangle 14">
                    <a:extLst>
                      <a:ext uri="{FF2B5EF4-FFF2-40B4-BE49-F238E27FC236}">
                        <a16:creationId xmlns:a16="http://schemas.microsoft.com/office/drawing/2014/main" id="{30CCB016-A663-CD45-A563-B628C21599E7}"/>
                      </a:ext>
                    </a:extLst>
                  </p:cNvPr>
                  <p:cNvSpPr/>
                  <p:nvPr/>
                </p:nvSpPr>
                <p:spPr>
                  <a:xfrm>
                    <a:off x="3125359" y="6285525"/>
                    <a:ext cx="914400" cy="36576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−</m:t>
                              </m:r>
                              <m:r>
                                <a:rPr lang="en-US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𝟐</m:t>
                              </m:r>
                            </m:e>
                            <m:sup>
                              <m:r>
                                <a:rPr lang="en-US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𝟖</m:t>
                              </m:r>
                              <m:r>
                                <a:rPr lang="en-US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−</m:t>
                              </m:r>
                              <m:r>
                                <a:rPr lang="en-US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𝟏</m:t>
                              </m:r>
                            </m:sup>
                          </m:sSup>
                        </m:oMath>
                      </m:oMathPara>
                    </a14:m>
                    <a:endParaRPr lang="en-US" dirty="0">
                      <a:solidFill>
                        <a:srgbClr val="C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15" name="Rectangle 14">
                    <a:extLst>
                      <a:ext uri="{FF2B5EF4-FFF2-40B4-BE49-F238E27FC236}">
                        <a16:creationId xmlns:a16="http://schemas.microsoft.com/office/drawing/2014/main" id="{30CCB016-A663-CD45-A563-B628C21599E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25359" y="6285525"/>
                    <a:ext cx="914400" cy="365760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A7AAD12D-C42A-A849-A73F-0816A593FDBF}"/>
                      </a:ext>
                    </a:extLst>
                  </p:cNvPr>
                  <p:cNvSpPr txBox="1"/>
                  <p:nvPr/>
                </p:nvSpPr>
                <p:spPr>
                  <a:xfrm>
                    <a:off x="5055752" y="6244008"/>
                    <a:ext cx="914400" cy="289587"/>
                  </a:xfrm>
                  <a:prstGeom prst="rect">
                    <a:avLst/>
                  </a:prstGeom>
                  <a:noFill/>
                </p:spPr>
                <p:txBody>
                  <a:bodyPr wrap="none" rtlCol="0" anchor="t">
                    <a:no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Roboto" charset="0"/>
                              <a:cs typeface="Calibri" panose="020F0502020204030204" pitchFamily="34" charset="0"/>
                            </a:rPr>
                            <m:t>𝟎</m:t>
                          </m:r>
                        </m:oMath>
                      </m:oMathPara>
                    </a14:m>
                    <a:endParaRPr lang="en-US" b="1" dirty="0">
                      <a:solidFill>
                        <a:srgbClr val="FF0000"/>
                      </a:solidFill>
                      <a:latin typeface="Calibri" panose="020F0502020204030204" pitchFamily="34" charset="0"/>
                      <a:ea typeface="Roboto" charset="0"/>
                      <a:cs typeface="Calibri" panose="020F0502020204030204" pitchFamily="34" charset="0"/>
                    </a:endParaRPr>
                  </a:p>
                  <a:p>
                    <a:pPr algn="ctr"/>
                    <a:endParaRPr lang="en-US" b="1" dirty="0">
                      <a:solidFill>
                        <a:srgbClr val="0070C0"/>
                      </a:solidFill>
                      <a:latin typeface="Calibri" panose="020F0502020204030204" pitchFamily="34" charset="0"/>
                      <a:ea typeface="Roboto" charset="0"/>
                      <a:cs typeface="Calibri" panose="020F050202020403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A7AAD12D-C42A-A849-A73F-0816A593FDB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055752" y="6244008"/>
                    <a:ext cx="914400" cy="289587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b="-1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17112510-131C-1048-B478-634D5E2A4E3D}"/>
                  </a:ext>
                </a:extLst>
              </p:cNvPr>
              <p:cNvCxnSpPr/>
              <p:nvPr/>
            </p:nvCxnSpPr>
            <p:spPr bwMode="auto">
              <a:xfrm>
                <a:off x="3747766" y="6258399"/>
                <a:ext cx="3657600" cy="0"/>
              </a:xfrm>
              <a:prstGeom prst="line">
                <a:avLst/>
              </a:prstGeom>
              <a:noFill/>
              <a:ln w="47625" cap="flat" cmpd="sng" algn="ctr">
                <a:solidFill>
                  <a:srgbClr val="C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0EC3FBA1-59DE-4A4A-B4AF-49322C3A7896}"/>
              </a:ext>
            </a:extLst>
          </p:cNvPr>
          <p:cNvSpPr txBox="1"/>
          <p:nvPr/>
        </p:nvSpPr>
        <p:spPr>
          <a:xfrm>
            <a:off x="6420647" y="4413742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Unsigned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5E8EB64-D258-EF43-98A3-DA2A44E92FCF}"/>
              </a:ext>
            </a:extLst>
          </p:cNvPr>
          <p:cNvSpPr txBox="1"/>
          <p:nvPr/>
        </p:nvSpPr>
        <p:spPr>
          <a:xfrm>
            <a:off x="5582252" y="5524489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Signed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1F5E324-C3EB-F04F-8684-7AC78A2A8166}"/>
              </a:ext>
            </a:extLst>
          </p:cNvPr>
          <p:cNvSpPr txBox="1"/>
          <p:nvPr/>
        </p:nvSpPr>
        <p:spPr>
          <a:xfrm>
            <a:off x="11891918" y="651020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53FF584-74B4-FF4D-9910-79C9FDE33A0C}"/>
              </a:ext>
            </a:extLst>
          </p:cNvPr>
          <p:cNvGrpSpPr/>
          <p:nvPr/>
        </p:nvGrpSpPr>
        <p:grpSpPr>
          <a:xfrm>
            <a:off x="5416020" y="2289457"/>
            <a:ext cx="4803214" cy="369332"/>
            <a:chOff x="4987639" y="3211256"/>
            <a:chExt cx="4803214" cy="36933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5C9E4B2-F6EA-FA4A-9251-7B68EDFF0915}"/>
                </a:ext>
              </a:extLst>
            </p:cNvPr>
            <p:cNvSpPr txBox="1"/>
            <p:nvPr/>
          </p:nvSpPr>
          <p:spPr>
            <a:xfrm>
              <a:off x="5185105" y="3211256"/>
              <a:ext cx="4605748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-</a:t>
              </a:r>
              <a:r>
                <a:rPr lang="en-US" sz="1600" dirty="0">
                  <a:solidFill>
                    <a:srgbClr val="0070C0"/>
                  </a:solidFill>
                </a:rPr>
                <a:t>1 comes from counting 0 as a "positive" number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0CA115D4-D143-8742-A0D4-1A29B7E138C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87639" y="3400414"/>
              <a:ext cx="197466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2823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bldLvl="2" animBg="1"/>
      <p:bldP spid="4" grpId="0"/>
      <p:bldP spid="24" grpId="0"/>
      <p:bldP spid="25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heme/theme1.xml><?xml version="1.0" encoding="utf-8"?>
<a:theme xmlns:a="http://schemas.openxmlformats.org/drawingml/2006/main" name="Theme1">
  <a:themeElements>
    <a:clrScheme name="Custom 3">
      <a:dk1>
        <a:srgbClr val="6B767D"/>
      </a:dk1>
      <a:lt1>
        <a:srgbClr val="FFFFFF"/>
      </a:lt1>
      <a:dk2>
        <a:srgbClr val="384851"/>
      </a:dk2>
      <a:lt2>
        <a:srgbClr val="E7E6E6"/>
      </a:lt2>
      <a:accent1>
        <a:srgbClr val="007CD5"/>
      </a:accent1>
      <a:accent2>
        <a:srgbClr val="384851"/>
      </a:accent2>
      <a:accent3>
        <a:srgbClr val="00B2B1"/>
      </a:accent3>
      <a:accent4>
        <a:srgbClr val="FEC64D"/>
      </a:accent4>
      <a:accent5>
        <a:srgbClr val="0098C9"/>
      </a:accent5>
      <a:accent6>
        <a:srgbClr val="000000"/>
      </a:accent6>
      <a:hlink>
        <a:srgbClr val="000000"/>
      </a:hlink>
      <a:folHlink>
        <a:srgbClr val="6B767D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radata PPT Template 1018" id="{EE612F73-3E02-9F48-B8B0-975331B1AC45}" vid="{3E1481C8-D4F0-9A4A-AD9B-9994492B8A5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53017</TotalTime>
  <Words>5437</Words>
  <Application>Microsoft Office PowerPoint</Application>
  <PresentationFormat>Widescreen</PresentationFormat>
  <Paragraphs>1540</Paragraphs>
  <Slides>51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69" baseType="lpstr">
      <vt:lpstr>Arial Regular</vt:lpstr>
      <vt:lpstr>DejaVu Sans</vt:lpstr>
      <vt:lpstr>Helvetica Neue Regular</vt:lpstr>
      <vt:lpstr>ＭＳ Ｐゴシック</vt:lpstr>
      <vt:lpstr>Roboto Regular</vt:lpstr>
      <vt:lpstr>Arial</vt:lpstr>
      <vt:lpstr>Arial Narrow</vt:lpstr>
      <vt:lpstr>Calibri</vt:lpstr>
      <vt:lpstr>Calibri Bold Italic</vt:lpstr>
      <vt:lpstr>Cambria Math</vt:lpstr>
      <vt:lpstr>Consolas</vt:lpstr>
      <vt:lpstr>Courier New</vt:lpstr>
      <vt:lpstr>Roboto</vt:lpstr>
      <vt:lpstr>Symbol</vt:lpstr>
      <vt:lpstr>Tahoma</vt:lpstr>
      <vt:lpstr>Times</vt:lpstr>
      <vt:lpstr>Times New Roman</vt:lpstr>
      <vt:lpstr>Theme1</vt:lpstr>
      <vt:lpstr>PowerPoint Presentation</vt:lpstr>
      <vt:lpstr>Positive Number (unsigned) in 4 bits</vt:lpstr>
      <vt:lpstr>Unsigned Integers (positive numbers) with Fixed # of Bits</vt:lpstr>
      <vt:lpstr>Unsigned Binary Number: Addition in 4 bits </vt:lpstr>
      <vt:lpstr>Unsigned Binary Number: Subtraction in 4 bits </vt:lpstr>
      <vt:lpstr>Unsigned Binary Number: Addition in 4 bits – Overflow! </vt:lpstr>
      <vt:lpstr>Unsigned Binary Number: Subtraction in 4 bits – Overflow! </vt:lpstr>
      <vt:lpstr>Overflow: Going Past the Boundary Between umax and umin</vt:lpstr>
      <vt:lpstr>Problem: How to Encode Both Positive and Negative Integers</vt:lpstr>
      <vt:lpstr>Negative Integer Numbers: Sign + Magnitude Method</vt:lpstr>
      <vt:lpstr>Signed Magnitude Examples (Sign bit is always MSB) </vt:lpstr>
      <vt:lpstr>Two’s Complement: The MSB Has a Negative Weight</vt:lpstr>
      <vt:lpstr>2's Complement Signed Integer Method</vt:lpstr>
      <vt:lpstr>Summary: Min, Max Values: Unsigned and Two’s Complement</vt:lpstr>
      <vt:lpstr>Negation Of a Two’s Complement Number  (Method 1)</vt:lpstr>
      <vt:lpstr>Negation of a Two’s Complement Number (Method 2)</vt:lpstr>
      <vt:lpstr>Signed Decimal to Two's Complement Conversion</vt:lpstr>
      <vt:lpstr>Two's Complement to Signed Decimal Conversion - Positive</vt:lpstr>
      <vt:lpstr>Two's Complement to Signed Decimal Conversion - Negative</vt:lpstr>
      <vt:lpstr>Two’s Complement Addition and Subtraction</vt:lpstr>
      <vt:lpstr>Two’s Complement Positive Overflow</vt:lpstr>
      <vt:lpstr>Two’s Complement Negative Overflow</vt:lpstr>
      <vt:lpstr>Summary: When Does Overflow Occur</vt:lpstr>
      <vt:lpstr>Sign Extension in C: Type casts</vt:lpstr>
      <vt:lpstr>Sign Extension (how type promotion works)</vt:lpstr>
      <vt:lpstr>Example: Two’s Complement Sign or bit Extension - 1</vt:lpstr>
      <vt:lpstr>Example: Two’s Complement Sign or bit Extension -2</vt:lpstr>
      <vt:lpstr>Sign Extension Under Different representations</vt:lpstr>
      <vt:lpstr>Memory Size</vt:lpstr>
      <vt:lpstr>Different Type of Numbers each have a Fixed # of Bits       Spanning one or more contiguous bytes of memory</vt:lpstr>
      <vt:lpstr>Byte Ordering of Numbers In Memory: Endianness</vt:lpstr>
      <vt:lpstr>Byte Ordering Example</vt:lpstr>
      <vt:lpstr>Byte Addressable Memory Shown as 32-bit words</vt:lpstr>
      <vt:lpstr>Do we want to do floating point?</vt:lpstr>
      <vt:lpstr>Scientific Notation Binary</vt:lpstr>
      <vt:lpstr>Floating Point Representation</vt:lpstr>
      <vt:lpstr>Normalized Scientific Notation</vt:lpstr>
      <vt:lpstr>Encoding Fractions Observations</vt:lpstr>
      <vt:lpstr>Floating Point Numbers: Implementation Approach</vt:lpstr>
      <vt:lpstr>Excess Bias Encoding (As used in floating point numbers)</vt:lpstr>
      <vt:lpstr>Floating Point Number in a Byte (Not A Real Format)</vt:lpstr>
      <vt:lpstr>Scientific Notation Decimal</vt:lpstr>
      <vt:lpstr>Floating Point Number in a Byte (Not A Real Format)</vt:lpstr>
      <vt:lpstr>Floating Point Number (8-bits) Number Range: 2-3  to 24 </vt:lpstr>
      <vt:lpstr>Decimal to Float</vt:lpstr>
      <vt:lpstr>Float to Decimal</vt:lpstr>
      <vt:lpstr>IEEE “754” Floating Point Double and Single Precision</vt:lpstr>
      <vt:lpstr>Extra slides</vt:lpstr>
      <vt:lpstr>Another Way to Look at 2's Complement Encoding</vt:lpstr>
      <vt:lpstr>Decimal to IEEE Single Precision Float</vt:lpstr>
      <vt:lpstr>IEEE Single Precision Float to Decimal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Keith Muller</dc:creator>
  <cp:keywords/>
  <dc:description>Copyright 2022 Keith Muller
All rights reserved</dc:description>
  <cp:lastModifiedBy>paul cao</cp:lastModifiedBy>
  <cp:revision>2525</cp:revision>
  <cp:lastPrinted>2020-10-04T00:47:01Z</cp:lastPrinted>
  <dcterms:created xsi:type="dcterms:W3CDTF">2018-10-05T16:35:28Z</dcterms:created>
  <dcterms:modified xsi:type="dcterms:W3CDTF">2024-04-29T03:16:46Z</dcterms:modified>
  <cp:category/>
</cp:coreProperties>
</file>